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 id="2147483721" r:id="rId2"/>
    <p:sldMasterId id="2147483733" r:id="rId3"/>
  </p:sldMasterIdLst>
  <p:notesMasterIdLst>
    <p:notesMasterId r:id="rId101"/>
  </p:notesMasterIdLst>
  <p:sldIdLst>
    <p:sldId id="300" r:id="rId4"/>
    <p:sldId id="320" r:id="rId5"/>
    <p:sldId id="321" r:id="rId6"/>
    <p:sldId id="256" r:id="rId7"/>
    <p:sldId id="323" r:id="rId8"/>
    <p:sldId id="278" r:id="rId9"/>
    <p:sldId id="277" r:id="rId10"/>
    <p:sldId id="257" r:id="rId11"/>
    <p:sldId id="259" r:id="rId12"/>
    <p:sldId id="331" r:id="rId13"/>
    <p:sldId id="332" r:id="rId14"/>
    <p:sldId id="333" r:id="rId15"/>
    <p:sldId id="334" r:id="rId16"/>
    <p:sldId id="335" r:id="rId17"/>
    <p:sldId id="338" r:id="rId18"/>
    <p:sldId id="336" r:id="rId19"/>
    <p:sldId id="337" r:id="rId20"/>
    <p:sldId id="324" r:id="rId21"/>
    <p:sldId id="325" r:id="rId22"/>
    <p:sldId id="326" r:id="rId23"/>
    <p:sldId id="327" r:id="rId24"/>
    <p:sldId id="328" r:id="rId25"/>
    <p:sldId id="329" r:id="rId26"/>
    <p:sldId id="330"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8" r:id="rId40"/>
    <p:sldId id="351" r:id="rId41"/>
    <p:sldId id="352" r:id="rId42"/>
    <p:sldId id="353" r:id="rId43"/>
    <p:sldId id="354" r:id="rId44"/>
    <p:sldId id="357" r:id="rId45"/>
    <p:sldId id="381" r:id="rId46"/>
    <p:sldId id="389" r:id="rId47"/>
    <p:sldId id="356" r:id="rId48"/>
    <p:sldId id="359" r:id="rId49"/>
    <p:sldId id="390" r:id="rId50"/>
    <p:sldId id="360" r:id="rId51"/>
    <p:sldId id="361" r:id="rId52"/>
    <p:sldId id="374" r:id="rId53"/>
    <p:sldId id="362" r:id="rId54"/>
    <p:sldId id="363" r:id="rId55"/>
    <p:sldId id="365" r:id="rId56"/>
    <p:sldId id="367" r:id="rId57"/>
    <p:sldId id="369" r:id="rId58"/>
    <p:sldId id="371" r:id="rId59"/>
    <p:sldId id="372" r:id="rId60"/>
    <p:sldId id="373" r:id="rId61"/>
    <p:sldId id="401" r:id="rId62"/>
    <p:sldId id="382" r:id="rId63"/>
    <p:sldId id="383" r:id="rId64"/>
    <p:sldId id="384" r:id="rId65"/>
    <p:sldId id="385" r:id="rId66"/>
    <p:sldId id="386" r:id="rId67"/>
    <p:sldId id="387" r:id="rId68"/>
    <p:sldId id="316" r:id="rId69"/>
    <p:sldId id="317" r:id="rId70"/>
    <p:sldId id="266" r:id="rId71"/>
    <p:sldId id="267" r:id="rId72"/>
    <p:sldId id="298" r:id="rId73"/>
    <p:sldId id="285" r:id="rId74"/>
    <p:sldId id="288" r:id="rId75"/>
    <p:sldId id="269" r:id="rId76"/>
    <p:sldId id="297" r:id="rId77"/>
    <p:sldId id="397" r:id="rId78"/>
    <p:sldId id="398" r:id="rId79"/>
    <p:sldId id="279" r:id="rId80"/>
    <p:sldId id="391" r:id="rId81"/>
    <p:sldId id="260" r:id="rId82"/>
    <p:sldId id="261" r:id="rId83"/>
    <p:sldId id="262" r:id="rId84"/>
    <p:sldId id="263" r:id="rId85"/>
    <p:sldId id="264" r:id="rId86"/>
    <p:sldId id="399" r:id="rId87"/>
    <p:sldId id="400" r:id="rId88"/>
    <p:sldId id="392" r:id="rId89"/>
    <p:sldId id="292" r:id="rId90"/>
    <p:sldId id="318" r:id="rId91"/>
    <p:sldId id="393" r:id="rId92"/>
    <p:sldId id="396" r:id="rId93"/>
    <p:sldId id="394" r:id="rId94"/>
    <p:sldId id="395" r:id="rId95"/>
    <p:sldId id="299" r:id="rId96"/>
    <p:sldId id="276" r:id="rId97"/>
    <p:sldId id="402" r:id="rId98"/>
    <p:sldId id="275" r:id="rId99"/>
    <p:sldId id="319"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4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D697B2-8D87-5B87-5774-3944D4B702F8}" name="Lizaola, Elizabeth" initials="EG" userId="S::ELizaola@mednet.ucla.edu::3845fa82-83c8-44b0-954d-1a8774eb7a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E0B"/>
    <a:srgbClr val="536895"/>
    <a:srgbClr val="DAEBFE"/>
    <a:srgbClr val="FFC72C"/>
    <a:srgbClr val="FFC000"/>
    <a:srgbClr val="8BB8E8"/>
    <a:srgbClr val="8237FF"/>
    <a:srgbClr val="FF00A5"/>
    <a:srgbClr val="00FF87"/>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53"/>
  </p:normalViewPr>
  <p:slideViewPr>
    <p:cSldViewPr snapToGrid="0" snapToObjects="1" showGuides="1">
      <p:cViewPr varScale="1">
        <p:scale>
          <a:sx n="140" d="100"/>
          <a:sy n="140" d="100"/>
        </p:scale>
        <p:origin x="208" y="328"/>
      </p:cViewPr>
      <p:guideLst>
        <p:guide orient="horz" pos="720"/>
        <p:guide pos="416"/>
      </p:guideLst>
    </p:cSldViewPr>
  </p:slideViewPr>
  <p:notesTextViewPr>
    <p:cViewPr>
      <p:scale>
        <a:sx n="100" d="100"/>
        <a:sy n="100" d="100"/>
      </p:scale>
      <p:origin x="0" y="0"/>
    </p:cViewPr>
  </p:notesTextViewPr>
  <p:notesViewPr>
    <p:cSldViewPr snapToGrid="0" snapToObjects="1" showGuides="1">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microsoft.com/office/2018/10/relationships/authors" Targe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7CC36-CF7F-4186-AAC0-A8AC799CD5E3}"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8AD9D28F-DCCE-4C70-9BC6-03B252E939D8}">
      <dgm:prSet/>
      <dgm:spPr/>
      <dgm:t>
        <a:bodyPr/>
        <a:lstStyle/>
        <a:p>
          <a:r>
            <a:rPr lang="en-US" b="1"/>
            <a:t>Desktop Support Service</a:t>
          </a:r>
          <a:endParaRPr lang="en-US"/>
        </a:p>
      </dgm:t>
    </dgm:pt>
    <dgm:pt modelId="{8ED989CE-5494-4959-9524-E78EFCE6D63F}" type="parTrans" cxnId="{874386E4-1223-402B-ADE5-55D7788BCD3B}">
      <dgm:prSet/>
      <dgm:spPr/>
      <dgm:t>
        <a:bodyPr/>
        <a:lstStyle/>
        <a:p>
          <a:endParaRPr lang="en-US"/>
        </a:p>
      </dgm:t>
    </dgm:pt>
    <dgm:pt modelId="{958CEB98-0F41-4A9A-9EA6-E7502E6915A1}" type="sibTrans" cxnId="{874386E4-1223-402B-ADE5-55D7788BCD3B}">
      <dgm:prSet/>
      <dgm:spPr/>
      <dgm:t>
        <a:bodyPr/>
        <a:lstStyle/>
        <a:p>
          <a:endParaRPr lang="en-US"/>
        </a:p>
      </dgm:t>
    </dgm:pt>
    <dgm:pt modelId="{F491AF68-FC4B-4AFA-9DFF-9DCEBCEE93DE}">
      <dgm:prSet/>
      <dgm:spPr/>
      <dgm:t>
        <a:bodyPr/>
        <a:lstStyle/>
        <a:p>
          <a:r>
            <a:rPr lang="en-US"/>
            <a:t>7-Care</a:t>
          </a:r>
        </a:p>
      </dgm:t>
    </dgm:pt>
    <dgm:pt modelId="{B951E183-07A3-42DE-9F6A-9ECA5515DF61}" type="parTrans" cxnId="{14362405-8D31-47C3-AA48-8215CD923AB6}">
      <dgm:prSet/>
      <dgm:spPr/>
      <dgm:t>
        <a:bodyPr/>
        <a:lstStyle/>
        <a:p>
          <a:endParaRPr lang="en-US"/>
        </a:p>
      </dgm:t>
    </dgm:pt>
    <dgm:pt modelId="{167B49E2-1E84-4106-9E2C-1979C7809F50}" type="sibTrans" cxnId="{14362405-8D31-47C3-AA48-8215CD923AB6}">
      <dgm:prSet/>
      <dgm:spPr/>
      <dgm:t>
        <a:bodyPr/>
        <a:lstStyle/>
        <a:p>
          <a:endParaRPr lang="en-US"/>
        </a:p>
      </dgm:t>
    </dgm:pt>
    <dgm:pt modelId="{A6A959CC-2CC4-441E-9E7A-0500A96E75C0}">
      <dgm:prSet/>
      <dgm:spPr/>
      <dgm:t>
        <a:bodyPr/>
        <a:lstStyle/>
        <a:p>
          <a:r>
            <a:rPr lang="en-US"/>
            <a:t>Service Now</a:t>
          </a:r>
        </a:p>
      </dgm:t>
    </dgm:pt>
    <dgm:pt modelId="{2336C7A0-6673-4FD2-8614-DCF5B5DA4814}" type="parTrans" cxnId="{78E587E3-68BE-4BAF-A09A-6E1AAE1F894C}">
      <dgm:prSet/>
      <dgm:spPr/>
      <dgm:t>
        <a:bodyPr/>
        <a:lstStyle/>
        <a:p>
          <a:endParaRPr lang="en-US"/>
        </a:p>
      </dgm:t>
    </dgm:pt>
    <dgm:pt modelId="{551C75D2-34B9-4F04-A4DD-46049047E44F}" type="sibTrans" cxnId="{78E587E3-68BE-4BAF-A09A-6E1AAE1F894C}">
      <dgm:prSet/>
      <dgm:spPr/>
      <dgm:t>
        <a:bodyPr/>
        <a:lstStyle/>
        <a:p>
          <a:endParaRPr lang="en-US"/>
        </a:p>
      </dgm:t>
    </dgm:pt>
    <dgm:pt modelId="{FEB1E0E9-77C1-44E9-8119-BAB855222D50}">
      <dgm:prSet/>
      <dgm:spPr/>
      <dgm:t>
        <a:bodyPr/>
        <a:lstStyle/>
        <a:p>
          <a:r>
            <a:rPr lang="en-US"/>
            <a:t>NPIHDesktop (Email)</a:t>
          </a:r>
        </a:p>
      </dgm:t>
    </dgm:pt>
    <dgm:pt modelId="{36BFD42B-BD20-4568-98F1-E8F175148332}" type="parTrans" cxnId="{17C8596E-8FDB-465B-8CFB-0E481B4EFF06}">
      <dgm:prSet/>
      <dgm:spPr/>
      <dgm:t>
        <a:bodyPr/>
        <a:lstStyle/>
        <a:p>
          <a:endParaRPr lang="en-US"/>
        </a:p>
      </dgm:t>
    </dgm:pt>
    <dgm:pt modelId="{B74B1218-5785-4C7E-89E0-1467C2897E8B}" type="sibTrans" cxnId="{17C8596E-8FDB-465B-8CFB-0E481B4EFF06}">
      <dgm:prSet/>
      <dgm:spPr/>
      <dgm:t>
        <a:bodyPr/>
        <a:lstStyle/>
        <a:p>
          <a:endParaRPr lang="en-US"/>
        </a:p>
      </dgm:t>
    </dgm:pt>
    <dgm:pt modelId="{42C3BAB0-6FF1-4B50-85F0-F33BBA90683C}">
      <dgm:prSet/>
      <dgm:spPr/>
      <dgm:t>
        <a:bodyPr/>
        <a:lstStyle/>
        <a:p>
          <a:r>
            <a:rPr lang="en-US"/>
            <a:t>Semel IT Help lines</a:t>
          </a:r>
        </a:p>
      </dgm:t>
    </dgm:pt>
    <dgm:pt modelId="{5729ACF0-C3B9-4295-9AC5-AE2A0DE2CFF7}" type="parTrans" cxnId="{432F6976-5AC0-4E5F-9551-8BCA8B493E30}">
      <dgm:prSet/>
      <dgm:spPr/>
      <dgm:t>
        <a:bodyPr/>
        <a:lstStyle/>
        <a:p>
          <a:endParaRPr lang="en-US"/>
        </a:p>
      </dgm:t>
    </dgm:pt>
    <dgm:pt modelId="{19803A8E-E0E1-4ACB-8832-C62F776F294A}" type="sibTrans" cxnId="{432F6976-5AC0-4E5F-9551-8BCA8B493E30}">
      <dgm:prSet/>
      <dgm:spPr/>
      <dgm:t>
        <a:bodyPr/>
        <a:lstStyle/>
        <a:p>
          <a:endParaRPr lang="en-US"/>
        </a:p>
      </dgm:t>
    </dgm:pt>
    <dgm:pt modelId="{7CE53002-5B18-459E-BF14-1B3CAFEBFD11}">
      <dgm:prSet/>
      <dgm:spPr/>
      <dgm:t>
        <a:bodyPr/>
        <a:lstStyle/>
        <a:p>
          <a:r>
            <a:rPr lang="en-US"/>
            <a:t>Pager</a:t>
          </a:r>
        </a:p>
      </dgm:t>
    </dgm:pt>
    <dgm:pt modelId="{6F83D764-E603-41C7-8261-1E2BB5C78051}" type="parTrans" cxnId="{F1DA57B5-F660-4856-8260-B28DC743D3DE}">
      <dgm:prSet/>
      <dgm:spPr/>
      <dgm:t>
        <a:bodyPr/>
        <a:lstStyle/>
        <a:p>
          <a:endParaRPr lang="en-US"/>
        </a:p>
      </dgm:t>
    </dgm:pt>
    <dgm:pt modelId="{61D14BDB-37E1-450F-9364-1A29A27D9971}" type="sibTrans" cxnId="{F1DA57B5-F660-4856-8260-B28DC743D3DE}">
      <dgm:prSet/>
      <dgm:spPr/>
      <dgm:t>
        <a:bodyPr/>
        <a:lstStyle/>
        <a:p>
          <a:endParaRPr lang="en-US"/>
        </a:p>
      </dgm:t>
    </dgm:pt>
    <dgm:pt modelId="{AAF4F868-9C9B-43A5-A1C2-0E45C5EE5FB0}">
      <dgm:prSet/>
      <dgm:spPr/>
      <dgm:t>
        <a:bodyPr/>
        <a:lstStyle/>
        <a:p>
          <a:r>
            <a:rPr lang="en-US" dirty="0"/>
            <a:t>Semel IT Web Site(</a:t>
          </a:r>
          <a:r>
            <a:rPr lang="en-US" b="1" dirty="0"/>
            <a:t>it.semel.ucla.edu</a:t>
          </a:r>
          <a:r>
            <a:rPr lang="en-US" dirty="0"/>
            <a:t>)</a:t>
          </a:r>
        </a:p>
      </dgm:t>
    </dgm:pt>
    <dgm:pt modelId="{B8CF43F7-D723-4320-BE2E-3DE6A9B7F813}" type="parTrans" cxnId="{13ECA14B-191C-4632-B2F6-E311B42B5C5D}">
      <dgm:prSet/>
      <dgm:spPr/>
      <dgm:t>
        <a:bodyPr/>
        <a:lstStyle/>
        <a:p>
          <a:endParaRPr lang="en-US"/>
        </a:p>
      </dgm:t>
    </dgm:pt>
    <dgm:pt modelId="{9A2CC479-F395-4BD5-96CA-8BCE627C3B9E}" type="sibTrans" cxnId="{13ECA14B-191C-4632-B2F6-E311B42B5C5D}">
      <dgm:prSet/>
      <dgm:spPr/>
      <dgm:t>
        <a:bodyPr/>
        <a:lstStyle/>
        <a:p>
          <a:endParaRPr lang="en-US"/>
        </a:p>
      </dgm:t>
    </dgm:pt>
    <dgm:pt modelId="{0F313233-B39F-4E41-BD09-014F10909932}">
      <dgm:prSet/>
      <dgm:spPr/>
      <dgm:t>
        <a:bodyPr/>
        <a:lstStyle/>
        <a:p>
          <a:r>
            <a:rPr lang="en-US" b="1"/>
            <a:t>Audio Visual Service</a:t>
          </a:r>
          <a:endParaRPr lang="en-US"/>
        </a:p>
      </dgm:t>
    </dgm:pt>
    <dgm:pt modelId="{027C64A0-F720-4AA6-BCA2-BBD29E69E27C}" type="parTrans" cxnId="{FE89FAA4-FF54-430C-8B1E-E5D050181001}">
      <dgm:prSet/>
      <dgm:spPr/>
      <dgm:t>
        <a:bodyPr/>
        <a:lstStyle/>
        <a:p>
          <a:endParaRPr lang="en-US"/>
        </a:p>
      </dgm:t>
    </dgm:pt>
    <dgm:pt modelId="{BFC029F7-554B-422F-8022-0F71534DFB1B}" type="sibTrans" cxnId="{FE89FAA4-FF54-430C-8B1E-E5D050181001}">
      <dgm:prSet/>
      <dgm:spPr/>
      <dgm:t>
        <a:bodyPr/>
        <a:lstStyle/>
        <a:p>
          <a:endParaRPr lang="en-US"/>
        </a:p>
      </dgm:t>
    </dgm:pt>
    <dgm:pt modelId="{549CA5E0-8918-4497-8395-195EE7080168}">
      <dgm:prSet/>
      <dgm:spPr/>
      <dgm:t>
        <a:bodyPr/>
        <a:lstStyle/>
        <a:p>
          <a:r>
            <a:rPr lang="en-US"/>
            <a:t>Presentation Setup</a:t>
          </a:r>
        </a:p>
      </dgm:t>
    </dgm:pt>
    <dgm:pt modelId="{F401F254-3961-4736-8BB9-B42F725505ED}" type="parTrans" cxnId="{49B4C0B0-8471-4EE0-9D47-E47FFA848BF5}">
      <dgm:prSet/>
      <dgm:spPr/>
      <dgm:t>
        <a:bodyPr/>
        <a:lstStyle/>
        <a:p>
          <a:endParaRPr lang="en-US"/>
        </a:p>
      </dgm:t>
    </dgm:pt>
    <dgm:pt modelId="{3830786E-902D-4F6B-B9E2-F7C176B1C976}" type="sibTrans" cxnId="{49B4C0B0-8471-4EE0-9D47-E47FFA848BF5}">
      <dgm:prSet/>
      <dgm:spPr/>
      <dgm:t>
        <a:bodyPr/>
        <a:lstStyle/>
        <a:p>
          <a:endParaRPr lang="en-US"/>
        </a:p>
      </dgm:t>
    </dgm:pt>
    <dgm:pt modelId="{2C466E5D-2383-4BCE-BFB8-59BE11F66A4F}">
      <dgm:prSet/>
      <dgm:spPr/>
      <dgm:t>
        <a:bodyPr/>
        <a:lstStyle/>
        <a:p>
          <a:r>
            <a:rPr lang="en-US"/>
            <a:t>Video Recording/Editing</a:t>
          </a:r>
        </a:p>
      </dgm:t>
    </dgm:pt>
    <dgm:pt modelId="{E55C1097-6C3F-4E90-8ED8-D021F2ADC8D6}" type="parTrans" cxnId="{F51C7CFC-24E3-4D04-B474-84B4C74998DA}">
      <dgm:prSet/>
      <dgm:spPr/>
      <dgm:t>
        <a:bodyPr/>
        <a:lstStyle/>
        <a:p>
          <a:endParaRPr lang="en-US"/>
        </a:p>
      </dgm:t>
    </dgm:pt>
    <dgm:pt modelId="{7CD1DC6D-9264-4EF4-BEE8-4605B4AF16E2}" type="sibTrans" cxnId="{F51C7CFC-24E3-4D04-B474-84B4C74998DA}">
      <dgm:prSet/>
      <dgm:spPr/>
      <dgm:t>
        <a:bodyPr/>
        <a:lstStyle/>
        <a:p>
          <a:endParaRPr lang="en-US"/>
        </a:p>
      </dgm:t>
    </dgm:pt>
    <dgm:pt modelId="{F3E2C2BB-BECB-468A-9D99-6BAAED37728C}">
      <dgm:prSet/>
      <dgm:spPr/>
      <dgm:t>
        <a:bodyPr/>
        <a:lstStyle/>
        <a:p>
          <a:r>
            <a:rPr lang="en-US" dirty="0"/>
            <a:t>Video Live Streaming </a:t>
          </a:r>
        </a:p>
      </dgm:t>
    </dgm:pt>
    <dgm:pt modelId="{DB4FA8B9-D33C-4F1B-965B-6AFA26182C2C}" type="parTrans" cxnId="{A813277D-C40E-4671-A850-5410694D3706}">
      <dgm:prSet/>
      <dgm:spPr/>
      <dgm:t>
        <a:bodyPr/>
        <a:lstStyle/>
        <a:p>
          <a:endParaRPr lang="en-US"/>
        </a:p>
      </dgm:t>
    </dgm:pt>
    <dgm:pt modelId="{65C6DB33-51FF-4A30-BEB2-D0D22EE8F0DD}" type="sibTrans" cxnId="{A813277D-C40E-4671-A850-5410694D3706}">
      <dgm:prSet/>
      <dgm:spPr/>
      <dgm:t>
        <a:bodyPr/>
        <a:lstStyle/>
        <a:p>
          <a:endParaRPr lang="en-US"/>
        </a:p>
      </dgm:t>
    </dgm:pt>
    <dgm:pt modelId="{CA3F5FF1-D46B-43DC-8238-0A01E4395D66}">
      <dgm:prSet/>
      <dgm:spPr/>
      <dgm:t>
        <a:bodyPr/>
        <a:lstStyle/>
        <a:p>
          <a:r>
            <a:rPr lang="en-US"/>
            <a:t>Video Conferencing </a:t>
          </a:r>
        </a:p>
      </dgm:t>
    </dgm:pt>
    <dgm:pt modelId="{71B958A6-24EF-4851-8715-F75685F3A470}" type="parTrans" cxnId="{E0C85D2D-3396-4C69-80E1-BC167B5D52DC}">
      <dgm:prSet/>
      <dgm:spPr/>
      <dgm:t>
        <a:bodyPr/>
        <a:lstStyle/>
        <a:p>
          <a:endParaRPr lang="en-US"/>
        </a:p>
      </dgm:t>
    </dgm:pt>
    <dgm:pt modelId="{FB5B9037-1353-4517-8B85-04038FABC86E}" type="sibTrans" cxnId="{E0C85D2D-3396-4C69-80E1-BC167B5D52DC}">
      <dgm:prSet/>
      <dgm:spPr/>
      <dgm:t>
        <a:bodyPr/>
        <a:lstStyle/>
        <a:p>
          <a:endParaRPr lang="en-US"/>
        </a:p>
      </dgm:t>
    </dgm:pt>
    <dgm:pt modelId="{02370763-FB9A-4CA8-A268-72D04051E160}">
      <dgm:prSet/>
      <dgm:spPr/>
      <dgm:t>
        <a:bodyPr/>
        <a:lstStyle/>
        <a:p>
          <a:r>
            <a:rPr lang="en-US"/>
            <a:t>Patient Observation</a:t>
          </a:r>
        </a:p>
      </dgm:t>
    </dgm:pt>
    <dgm:pt modelId="{6505B0A4-EC04-4C55-9527-C9C9A552CD92}" type="parTrans" cxnId="{6DE7BC93-E46A-4676-9FE3-2F36CEBC28FC}">
      <dgm:prSet/>
      <dgm:spPr/>
      <dgm:t>
        <a:bodyPr/>
        <a:lstStyle/>
        <a:p>
          <a:endParaRPr lang="en-US"/>
        </a:p>
      </dgm:t>
    </dgm:pt>
    <dgm:pt modelId="{CADE2DAA-5309-4BE4-B903-F8C4BB6D6F7C}" type="sibTrans" cxnId="{6DE7BC93-E46A-4676-9FE3-2F36CEBC28FC}">
      <dgm:prSet/>
      <dgm:spPr/>
      <dgm:t>
        <a:bodyPr/>
        <a:lstStyle/>
        <a:p>
          <a:endParaRPr lang="en-US"/>
        </a:p>
      </dgm:t>
    </dgm:pt>
    <dgm:pt modelId="{98D84BD2-FA0A-42B4-9849-D4725C0033CC}">
      <dgm:prSet/>
      <dgm:spPr/>
      <dgm:t>
        <a:bodyPr/>
        <a:lstStyle/>
        <a:p>
          <a:r>
            <a:rPr lang="en-US"/>
            <a:t>Research Camera Setup</a:t>
          </a:r>
        </a:p>
      </dgm:t>
    </dgm:pt>
    <dgm:pt modelId="{8193D25B-A89C-4477-A874-20255EC0AFD0}" type="parTrans" cxnId="{849FE3CB-1C90-42F4-96C4-7A05BCAB271F}">
      <dgm:prSet/>
      <dgm:spPr/>
      <dgm:t>
        <a:bodyPr/>
        <a:lstStyle/>
        <a:p>
          <a:endParaRPr lang="en-US"/>
        </a:p>
      </dgm:t>
    </dgm:pt>
    <dgm:pt modelId="{329E6523-0D24-4A07-A583-3092FF92F87B}" type="sibTrans" cxnId="{849FE3CB-1C90-42F4-96C4-7A05BCAB271F}">
      <dgm:prSet/>
      <dgm:spPr/>
      <dgm:t>
        <a:bodyPr/>
        <a:lstStyle/>
        <a:p>
          <a:endParaRPr lang="en-US"/>
        </a:p>
      </dgm:t>
    </dgm:pt>
    <dgm:pt modelId="{43B1F92D-21F8-47A4-A344-F7D73F3263A1}">
      <dgm:prSet custT="1"/>
      <dgm:spPr/>
      <dgm:t>
        <a:bodyPr/>
        <a:lstStyle/>
        <a:p>
          <a:r>
            <a:rPr lang="en-US" sz="1200" b="1" dirty="0"/>
            <a:t>Server Infrastructure/</a:t>
          </a:r>
          <a:br>
            <a:rPr lang="en-US" sz="1200" b="1" dirty="0"/>
          </a:br>
          <a:r>
            <a:rPr lang="en-US" sz="1200" b="1" dirty="0"/>
            <a:t>System Admin</a:t>
          </a:r>
          <a:endParaRPr lang="en-US" sz="1200" dirty="0"/>
        </a:p>
      </dgm:t>
    </dgm:pt>
    <dgm:pt modelId="{F8F791EB-81D2-4BA5-B3EE-62875C1DF86B}" type="parTrans" cxnId="{8A91BCAD-F560-4ADA-AFAF-5838535CBE6C}">
      <dgm:prSet/>
      <dgm:spPr/>
      <dgm:t>
        <a:bodyPr/>
        <a:lstStyle/>
        <a:p>
          <a:endParaRPr lang="en-US"/>
        </a:p>
      </dgm:t>
    </dgm:pt>
    <dgm:pt modelId="{A3660D1C-3ADA-4121-884F-A9A8DCD1F013}" type="sibTrans" cxnId="{8A91BCAD-F560-4ADA-AFAF-5838535CBE6C}">
      <dgm:prSet/>
      <dgm:spPr/>
      <dgm:t>
        <a:bodyPr/>
        <a:lstStyle/>
        <a:p>
          <a:endParaRPr lang="en-US"/>
        </a:p>
      </dgm:t>
    </dgm:pt>
    <dgm:pt modelId="{9324793A-0D37-448D-A1A1-0337D263CB15}">
      <dgm:prSet/>
      <dgm:spPr/>
      <dgm:t>
        <a:bodyPr/>
        <a:lstStyle/>
        <a:p>
          <a:r>
            <a:rPr lang="en-US" dirty="0"/>
            <a:t>Physical Server hosting</a:t>
          </a:r>
        </a:p>
      </dgm:t>
    </dgm:pt>
    <dgm:pt modelId="{9ADE8534-FBBB-44E3-B045-62EA5ED669A1}" type="parTrans" cxnId="{2B4CF94E-609F-4B92-9995-5C147C997270}">
      <dgm:prSet/>
      <dgm:spPr/>
      <dgm:t>
        <a:bodyPr/>
        <a:lstStyle/>
        <a:p>
          <a:endParaRPr lang="en-US"/>
        </a:p>
      </dgm:t>
    </dgm:pt>
    <dgm:pt modelId="{DD1A9985-37E0-422C-84C2-4735FCE1597D}" type="sibTrans" cxnId="{2B4CF94E-609F-4B92-9995-5C147C997270}">
      <dgm:prSet/>
      <dgm:spPr/>
      <dgm:t>
        <a:bodyPr/>
        <a:lstStyle/>
        <a:p>
          <a:endParaRPr lang="en-US"/>
        </a:p>
      </dgm:t>
    </dgm:pt>
    <dgm:pt modelId="{29524CCF-14F5-44F1-BC3E-1F1A96D14245}">
      <dgm:prSet/>
      <dgm:spPr/>
      <dgm:t>
        <a:bodyPr/>
        <a:lstStyle/>
        <a:p>
          <a:r>
            <a:rPr lang="en-US" dirty="0"/>
            <a:t>Virtual Server Setup</a:t>
          </a:r>
        </a:p>
      </dgm:t>
    </dgm:pt>
    <dgm:pt modelId="{F70EDF86-C196-4BCD-815D-035746A6F4CB}" type="parTrans" cxnId="{9DAFCBB5-D38A-4A21-9173-6D7039825D0A}">
      <dgm:prSet/>
      <dgm:spPr/>
      <dgm:t>
        <a:bodyPr/>
        <a:lstStyle/>
        <a:p>
          <a:endParaRPr lang="en-US"/>
        </a:p>
      </dgm:t>
    </dgm:pt>
    <dgm:pt modelId="{69C9D781-2703-4B6C-86EC-DC6EFF2FBD31}" type="sibTrans" cxnId="{9DAFCBB5-D38A-4A21-9173-6D7039825D0A}">
      <dgm:prSet/>
      <dgm:spPr/>
      <dgm:t>
        <a:bodyPr/>
        <a:lstStyle/>
        <a:p>
          <a:endParaRPr lang="en-US"/>
        </a:p>
      </dgm:t>
    </dgm:pt>
    <dgm:pt modelId="{A54F2B39-3CC3-4464-9D87-B8BB02CC3A41}">
      <dgm:prSet/>
      <dgm:spPr/>
      <dgm:t>
        <a:bodyPr/>
        <a:lstStyle/>
        <a:p>
          <a:r>
            <a:rPr lang="en-US"/>
            <a:t>File/Database Server setup</a:t>
          </a:r>
        </a:p>
      </dgm:t>
    </dgm:pt>
    <dgm:pt modelId="{3EB5046F-DC49-472B-A40F-8A57BD2658EE}" type="parTrans" cxnId="{0885CB05-7245-416C-B55D-55C1A4121E5E}">
      <dgm:prSet/>
      <dgm:spPr/>
      <dgm:t>
        <a:bodyPr/>
        <a:lstStyle/>
        <a:p>
          <a:endParaRPr lang="en-US"/>
        </a:p>
      </dgm:t>
    </dgm:pt>
    <dgm:pt modelId="{3519AE8C-5F3F-43A0-A259-C9BB01AE4B8D}" type="sibTrans" cxnId="{0885CB05-7245-416C-B55D-55C1A4121E5E}">
      <dgm:prSet/>
      <dgm:spPr/>
      <dgm:t>
        <a:bodyPr/>
        <a:lstStyle/>
        <a:p>
          <a:endParaRPr lang="en-US"/>
        </a:p>
      </dgm:t>
    </dgm:pt>
    <dgm:pt modelId="{ED3EF72E-5D81-46A1-BAA9-E47953185C27}">
      <dgm:prSet/>
      <dgm:spPr/>
      <dgm:t>
        <a:bodyPr/>
        <a:lstStyle/>
        <a:p>
          <a:r>
            <a:rPr lang="en-US"/>
            <a:t>Application Server setup</a:t>
          </a:r>
        </a:p>
      </dgm:t>
    </dgm:pt>
    <dgm:pt modelId="{5B0B3F84-E515-4184-B9E3-DEC7E6F14739}" type="parTrans" cxnId="{061AAAE5-43F7-46AE-8ED5-39EA3C293013}">
      <dgm:prSet/>
      <dgm:spPr/>
      <dgm:t>
        <a:bodyPr/>
        <a:lstStyle/>
        <a:p>
          <a:endParaRPr lang="en-US"/>
        </a:p>
      </dgm:t>
    </dgm:pt>
    <dgm:pt modelId="{C481F752-69FB-470D-9C85-FE221471F7F7}" type="sibTrans" cxnId="{061AAAE5-43F7-46AE-8ED5-39EA3C293013}">
      <dgm:prSet/>
      <dgm:spPr/>
      <dgm:t>
        <a:bodyPr/>
        <a:lstStyle/>
        <a:p>
          <a:endParaRPr lang="en-US"/>
        </a:p>
      </dgm:t>
    </dgm:pt>
    <dgm:pt modelId="{BB1179D4-6AFB-47A4-A6DD-AF2CE7577789}">
      <dgm:prSet/>
      <dgm:spPr/>
      <dgm:t>
        <a:bodyPr/>
        <a:lstStyle/>
        <a:p>
          <a:r>
            <a:rPr lang="en-US"/>
            <a:t>Backup/Disaster Recovery with offsite</a:t>
          </a:r>
        </a:p>
      </dgm:t>
    </dgm:pt>
    <dgm:pt modelId="{20777FAC-AC7D-4824-A036-A1F8EFE8955A}" type="parTrans" cxnId="{CC3F757D-446A-4E09-9A7F-1C7099D5B341}">
      <dgm:prSet/>
      <dgm:spPr/>
      <dgm:t>
        <a:bodyPr/>
        <a:lstStyle/>
        <a:p>
          <a:endParaRPr lang="en-US"/>
        </a:p>
      </dgm:t>
    </dgm:pt>
    <dgm:pt modelId="{A8F5A23D-753D-4A4A-98FC-08FF6F18BFEA}" type="sibTrans" cxnId="{CC3F757D-446A-4E09-9A7F-1C7099D5B341}">
      <dgm:prSet/>
      <dgm:spPr/>
      <dgm:t>
        <a:bodyPr/>
        <a:lstStyle/>
        <a:p>
          <a:endParaRPr lang="en-US"/>
        </a:p>
      </dgm:t>
    </dgm:pt>
    <dgm:pt modelId="{934043AE-778F-437A-9477-5B8E4326330E}">
      <dgm:prSet/>
      <dgm:spPr/>
      <dgm:t>
        <a:bodyPr/>
        <a:lstStyle/>
        <a:p>
          <a:r>
            <a:rPr lang="en-US"/>
            <a:t>SSL Certification Management</a:t>
          </a:r>
        </a:p>
      </dgm:t>
    </dgm:pt>
    <dgm:pt modelId="{A4353E29-8A92-46C9-ACA5-B4254964E061}" type="parTrans" cxnId="{446E8E36-71B7-49A1-AB20-288FFCD83709}">
      <dgm:prSet/>
      <dgm:spPr/>
      <dgm:t>
        <a:bodyPr/>
        <a:lstStyle/>
        <a:p>
          <a:endParaRPr lang="en-US"/>
        </a:p>
      </dgm:t>
    </dgm:pt>
    <dgm:pt modelId="{9E61ED5D-245C-4F2E-B7AF-5CCAFC9D4CE6}" type="sibTrans" cxnId="{446E8E36-71B7-49A1-AB20-288FFCD83709}">
      <dgm:prSet/>
      <dgm:spPr/>
      <dgm:t>
        <a:bodyPr/>
        <a:lstStyle/>
        <a:p>
          <a:endParaRPr lang="en-US"/>
        </a:p>
      </dgm:t>
    </dgm:pt>
    <dgm:pt modelId="{43B6BAD6-C76A-4733-B486-DD775E04E615}">
      <dgm:prSet/>
      <dgm:spPr/>
      <dgm:t>
        <a:bodyPr/>
        <a:lstStyle/>
        <a:p>
          <a:r>
            <a:rPr lang="en-US"/>
            <a:t>Enterprise Storage</a:t>
          </a:r>
        </a:p>
      </dgm:t>
    </dgm:pt>
    <dgm:pt modelId="{1D573BDA-07AC-4C1F-A5C4-CD2BA5381E64}" type="parTrans" cxnId="{E7AC6CF7-7631-4CBB-B84D-5740BCE6E43B}">
      <dgm:prSet/>
      <dgm:spPr/>
      <dgm:t>
        <a:bodyPr/>
        <a:lstStyle/>
        <a:p>
          <a:endParaRPr lang="en-US"/>
        </a:p>
      </dgm:t>
    </dgm:pt>
    <dgm:pt modelId="{59FCA475-F1EB-4DD0-A257-F3D6AC709BEC}" type="sibTrans" cxnId="{E7AC6CF7-7631-4CBB-B84D-5740BCE6E43B}">
      <dgm:prSet/>
      <dgm:spPr/>
      <dgm:t>
        <a:bodyPr/>
        <a:lstStyle/>
        <a:p>
          <a:endParaRPr lang="en-US"/>
        </a:p>
      </dgm:t>
    </dgm:pt>
    <dgm:pt modelId="{DA3C7800-B35A-46DF-92D4-98FFE990448F}">
      <dgm:prSet/>
      <dgm:spPr/>
      <dgm:t>
        <a:bodyPr/>
        <a:lstStyle/>
        <a:p>
          <a:r>
            <a:rPr lang="en-US" b="1"/>
            <a:t>Amazon Web Service</a:t>
          </a:r>
          <a:endParaRPr lang="en-US"/>
        </a:p>
      </dgm:t>
    </dgm:pt>
    <dgm:pt modelId="{48B4C70B-FEDF-405F-ABF6-C94848852E93}" type="parTrans" cxnId="{A8F7ADFC-24ED-468F-AFA8-BAA917F2DA15}">
      <dgm:prSet/>
      <dgm:spPr/>
      <dgm:t>
        <a:bodyPr/>
        <a:lstStyle/>
        <a:p>
          <a:endParaRPr lang="en-US"/>
        </a:p>
      </dgm:t>
    </dgm:pt>
    <dgm:pt modelId="{6EBF5278-C80C-4301-A56B-4397C9DD820F}" type="sibTrans" cxnId="{A8F7ADFC-24ED-468F-AFA8-BAA917F2DA15}">
      <dgm:prSet/>
      <dgm:spPr/>
      <dgm:t>
        <a:bodyPr/>
        <a:lstStyle/>
        <a:p>
          <a:endParaRPr lang="en-US"/>
        </a:p>
      </dgm:t>
    </dgm:pt>
    <dgm:pt modelId="{AB5694C3-538C-4A87-9B0C-FBB275E1EC07}">
      <dgm:prSet/>
      <dgm:spPr/>
      <dgm:t>
        <a:bodyPr/>
        <a:lstStyle/>
        <a:p>
          <a:r>
            <a:rPr lang="en-US" dirty="0"/>
            <a:t>Web Server</a:t>
          </a:r>
        </a:p>
      </dgm:t>
    </dgm:pt>
    <dgm:pt modelId="{674DB21E-F9B7-47A2-8D7A-48E2E6957DD0}" type="parTrans" cxnId="{5B589B76-65B9-40B4-B951-684373B4CBF9}">
      <dgm:prSet/>
      <dgm:spPr/>
      <dgm:t>
        <a:bodyPr/>
        <a:lstStyle/>
        <a:p>
          <a:endParaRPr lang="en-US"/>
        </a:p>
      </dgm:t>
    </dgm:pt>
    <dgm:pt modelId="{0819660B-846A-41CA-8F81-C05901138328}" type="sibTrans" cxnId="{5B589B76-65B9-40B4-B951-684373B4CBF9}">
      <dgm:prSet/>
      <dgm:spPr/>
      <dgm:t>
        <a:bodyPr/>
        <a:lstStyle/>
        <a:p>
          <a:endParaRPr lang="en-US"/>
        </a:p>
      </dgm:t>
    </dgm:pt>
    <dgm:pt modelId="{310E09B6-00A0-41E5-BD01-2919DA5ED517}">
      <dgm:prSet/>
      <dgm:spPr/>
      <dgm:t>
        <a:bodyPr/>
        <a:lstStyle/>
        <a:p>
          <a:r>
            <a:rPr lang="en-US" dirty="0"/>
            <a:t>Virtual Desktop</a:t>
          </a:r>
        </a:p>
      </dgm:t>
    </dgm:pt>
    <dgm:pt modelId="{7E187124-A5F2-4AE3-9178-FF3018FB6F4B}" type="parTrans" cxnId="{4F318ECE-1C30-4641-B31D-60C7B8F737AF}">
      <dgm:prSet/>
      <dgm:spPr/>
      <dgm:t>
        <a:bodyPr/>
        <a:lstStyle/>
        <a:p>
          <a:endParaRPr lang="en-US"/>
        </a:p>
      </dgm:t>
    </dgm:pt>
    <dgm:pt modelId="{2050AB27-A79F-44B5-A7B4-13307F2AFE14}" type="sibTrans" cxnId="{4F318ECE-1C30-4641-B31D-60C7B8F737AF}">
      <dgm:prSet/>
      <dgm:spPr/>
      <dgm:t>
        <a:bodyPr/>
        <a:lstStyle/>
        <a:p>
          <a:endParaRPr lang="en-US"/>
        </a:p>
      </dgm:t>
    </dgm:pt>
    <dgm:pt modelId="{4804A4EE-7B9D-4196-AE29-996388C20965}">
      <dgm:prSet/>
      <dgm:spPr/>
      <dgm:t>
        <a:bodyPr/>
        <a:lstStyle/>
        <a:p>
          <a:r>
            <a:rPr lang="en-US"/>
            <a:t>Cloud Backup Archive</a:t>
          </a:r>
        </a:p>
      </dgm:t>
    </dgm:pt>
    <dgm:pt modelId="{D84D1FD9-1C3D-4FEC-8D96-C4DF38AB02F7}" type="parTrans" cxnId="{DDD2A317-C2BF-423D-9FE2-438EDE2D3BC9}">
      <dgm:prSet/>
      <dgm:spPr/>
      <dgm:t>
        <a:bodyPr/>
        <a:lstStyle/>
        <a:p>
          <a:endParaRPr lang="en-US"/>
        </a:p>
      </dgm:t>
    </dgm:pt>
    <dgm:pt modelId="{167D212C-7B06-4503-A67A-A911AA7CA88C}" type="sibTrans" cxnId="{DDD2A317-C2BF-423D-9FE2-438EDE2D3BC9}">
      <dgm:prSet/>
      <dgm:spPr/>
      <dgm:t>
        <a:bodyPr/>
        <a:lstStyle/>
        <a:p>
          <a:endParaRPr lang="en-US"/>
        </a:p>
      </dgm:t>
    </dgm:pt>
    <dgm:pt modelId="{39E303B3-9B09-4F72-8ECF-F80C835CA0DA}">
      <dgm:prSet/>
      <dgm:spPr/>
      <dgm:t>
        <a:bodyPr/>
        <a:lstStyle/>
        <a:p>
          <a:r>
            <a:rPr lang="en-US" b="1"/>
            <a:t>Application Development</a:t>
          </a:r>
          <a:endParaRPr lang="en-US"/>
        </a:p>
      </dgm:t>
    </dgm:pt>
    <dgm:pt modelId="{6027F990-96FF-4041-A108-9DA18DA80171}" type="parTrans" cxnId="{D99348BC-D73E-41E5-A512-72F79A592516}">
      <dgm:prSet/>
      <dgm:spPr/>
      <dgm:t>
        <a:bodyPr/>
        <a:lstStyle/>
        <a:p>
          <a:endParaRPr lang="en-US"/>
        </a:p>
      </dgm:t>
    </dgm:pt>
    <dgm:pt modelId="{2F975EA7-9CC4-4334-AF6E-39B4B3BDFFC2}" type="sibTrans" cxnId="{D99348BC-D73E-41E5-A512-72F79A592516}">
      <dgm:prSet/>
      <dgm:spPr/>
      <dgm:t>
        <a:bodyPr/>
        <a:lstStyle/>
        <a:p>
          <a:endParaRPr lang="en-US"/>
        </a:p>
      </dgm:t>
    </dgm:pt>
    <dgm:pt modelId="{9A7C1C5D-2405-4BDE-B748-DF873FDC0329}">
      <dgm:prSet/>
      <dgm:spPr/>
      <dgm:t>
        <a:bodyPr/>
        <a:lstStyle/>
        <a:p>
          <a:r>
            <a:rPr lang="en-US"/>
            <a:t>Administrative Program Development</a:t>
          </a:r>
        </a:p>
      </dgm:t>
    </dgm:pt>
    <dgm:pt modelId="{891E72A8-CCCA-4E3F-B166-9BB77B7A5CD7}" type="parTrans" cxnId="{3E257195-5C15-47CC-BC25-F5C3087749FE}">
      <dgm:prSet/>
      <dgm:spPr/>
      <dgm:t>
        <a:bodyPr/>
        <a:lstStyle/>
        <a:p>
          <a:endParaRPr lang="en-US"/>
        </a:p>
      </dgm:t>
    </dgm:pt>
    <dgm:pt modelId="{3B5356F7-54A5-4A17-86B2-8449A67B3C64}" type="sibTrans" cxnId="{3E257195-5C15-47CC-BC25-F5C3087749FE}">
      <dgm:prSet/>
      <dgm:spPr/>
      <dgm:t>
        <a:bodyPr/>
        <a:lstStyle/>
        <a:p>
          <a:endParaRPr lang="en-US"/>
        </a:p>
      </dgm:t>
    </dgm:pt>
    <dgm:pt modelId="{FC4A03C5-CB0D-472E-A96D-CBF6EBDFFAE7}">
      <dgm:prSet/>
      <dgm:spPr/>
      <dgm:t>
        <a:bodyPr/>
        <a:lstStyle/>
        <a:p>
          <a:r>
            <a:rPr lang="en-US"/>
            <a:t>Online Room booking system</a:t>
          </a:r>
        </a:p>
      </dgm:t>
    </dgm:pt>
    <dgm:pt modelId="{62C93719-30FB-4C07-B774-9A47ED419EEA}" type="parTrans" cxnId="{10496208-D35F-41BA-B5E7-4DEB106B8BB7}">
      <dgm:prSet/>
      <dgm:spPr/>
      <dgm:t>
        <a:bodyPr/>
        <a:lstStyle/>
        <a:p>
          <a:endParaRPr lang="en-US"/>
        </a:p>
      </dgm:t>
    </dgm:pt>
    <dgm:pt modelId="{77AE6916-D1C2-4535-A8E5-BFCCF28FD308}" type="sibTrans" cxnId="{10496208-D35F-41BA-B5E7-4DEB106B8BB7}">
      <dgm:prSet/>
      <dgm:spPr/>
      <dgm:t>
        <a:bodyPr/>
        <a:lstStyle/>
        <a:p>
          <a:endParaRPr lang="en-US"/>
        </a:p>
      </dgm:t>
    </dgm:pt>
    <dgm:pt modelId="{1694274E-3F79-4DF0-97CC-0BD86BBF8314}">
      <dgm:prSet/>
      <dgm:spPr/>
      <dgm:t>
        <a:bodyPr/>
        <a:lstStyle/>
        <a:p>
          <a:r>
            <a:rPr lang="en-US" dirty="0"/>
            <a:t>Online E-Learning platform setup</a:t>
          </a:r>
        </a:p>
        <a:p>
          <a:r>
            <a:rPr lang="en-US" dirty="0"/>
            <a:t>DocuSign Power Forms</a:t>
          </a:r>
          <a:br>
            <a:rPr lang="en-US" dirty="0"/>
          </a:br>
          <a:endParaRPr lang="en-US" dirty="0"/>
        </a:p>
      </dgm:t>
    </dgm:pt>
    <dgm:pt modelId="{7D5EF3F7-2DA4-488D-AB38-7BD03F4C951A}" type="parTrans" cxnId="{2B6D5159-0A85-461E-BD97-F75781C4F3AB}">
      <dgm:prSet/>
      <dgm:spPr/>
      <dgm:t>
        <a:bodyPr/>
        <a:lstStyle/>
        <a:p>
          <a:endParaRPr lang="en-US"/>
        </a:p>
      </dgm:t>
    </dgm:pt>
    <dgm:pt modelId="{746EF279-2B47-42A2-B219-C38833243A14}" type="sibTrans" cxnId="{2B6D5159-0A85-461E-BD97-F75781C4F3AB}">
      <dgm:prSet/>
      <dgm:spPr/>
      <dgm:t>
        <a:bodyPr/>
        <a:lstStyle/>
        <a:p>
          <a:endParaRPr lang="en-US"/>
        </a:p>
      </dgm:t>
    </dgm:pt>
    <dgm:pt modelId="{ABE483BC-0C76-441B-B5D3-8656261F2ECF}" type="pres">
      <dgm:prSet presAssocID="{0BD7CC36-CF7F-4186-AAC0-A8AC799CD5E3}" presName="Name0" presStyleCnt="0">
        <dgm:presLayoutVars>
          <dgm:dir/>
          <dgm:animLvl val="lvl"/>
          <dgm:resizeHandles val="exact"/>
        </dgm:presLayoutVars>
      </dgm:prSet>
      <dgm:spPr/>
    </dgm:pt>
    <dgm:pt modelId="{41E7A8D7-1501-452D-AC41-CCE33B0839D7}" type="pres">
      <dgm:prSet presAssocID="{8AD9D28F-DCCE-4C70-9BC6-03B252E939D8}" presName="composite" presStyleCnt="0"/>
      <dgm:spPr/>
    </dgm:pt>
    <dgm:pt modelId="{33F81DFD-A40C-4BEC-A724-73609900C438}" type="pres">
      <dgm:prSet presAssocID="{8AD9D28F-DCCE-4C70-9BC6-03B252E939D8}" presName="parTx" presStyleLbl="alignNode1" presStyleIdx="0" presStyleCnt="5">
        <dgm:presLayoutVars>
          <dgm:chMax val="0"/>
          <dgm:chPref val="0"/>
        </dgm:presLayoutVars>
      </dgm:prSet>
      <dgm:spPr/>
    </dgm:pt>
    <dgm:pt modelId="{779FA731-1158-42F3-A5FC-F26307CF4A08}" type="pres">
      <dgm:prSet presAssocID="{8AD9D28F-DCCE-4C70-9BC6-03B252E939D8}" presName="desTx" presStyleLbl="alignAccFollowNode1" presStyleIdx="0" presStyleCnt="5">
        <dgm:presLayoutVars/>
      </dgm:prSet>
      <dgm:spPr/>
    </dgm:pt>
    <dgm:pt modelId="{4C8D6E9B-AC34-4569-A7D3-104179256A5D}" type="pres">
      <dgm:prSet presAssocID="{958CEB98-0F41-4A9A-9EA6-E7502E6915A1}" presName="space" presStyleCnt="0"/>
      <dgm:spPr/>
    </dgm:pt>
    <dgm:pt modelId="{0D608E50-A903-48B7-935A-A8DF6434814E}" type="pres">
      <dgm:prSet presAssocID="{0F313233-B39F-4E41-BD09-014F10909932}" presName="composite" presStyleCnt="0"/>
      <dgm:spPr/>
    </dgm:pt>
    <dgm:pt modelId="{536E8399-DC5E-4E26-AFBB-A40740FCBC5E}" type="pres">
      <dgm:prSet presAssocID="{0F313233-B39F-4E41-BD09-014F10909932}" presName="parTx" presStyleLbl="alignNode1" presStyleIdx="1" presStyleCnt="5">
        <dgm:presLayoutVars>
          <dgm:chMax val="0"/>
          <dgm:chPref val="0"/>
        </dgm:presLayoutVars>
      </dgm:prSet>
      <dgm:spPr/>
    </dgm:pt>
    <dgm:pt modelId="{DA283F59-ABDB-42FB-8D58-0E797783D610}" type="pres">
      <dgm:prSet presAssocID="{0F313233-B39F-4E41-BD09-014F10909932}" presName="desTx" presStyleLbl="alignAccFollowNode1" presStyleIdx="1" presStyleCnt="5" custLinFactNeighborX="-1515" custLinFactNeighborY="-213">
        <dgm:presLayoutVars/>
      </dgm:prSet>
      <dgm:spPr/>
    </dgm:pt>
    <dgm:pt modelId="{7838AC3B-954C-44D1-9272-184BD5045318}" type="pres">
      <dgm:prSet presAssocID="{BFC029F7-554B-422F-8022-0F71534DFB1B}" presName="space" presStyleCnt="0"/>
      <dgm:spPr/>
    </dgm:pt>
    <dgm:pt modelId="{2477B895-D37A-4914-9FD3-FD50A5B8BAFF}" type="pres">
      <dgm:prSet presAssocID="{43B1F92D-21F8-47A4-A344-F7D73F3263A1}" presName="composite" presStyleCnt="0"/>
      <dgm:spPr/>
    </dgm:pt>
    <dgm:pt modelId="{FFB4A075-54F1-40CD-B9D4-E425407C8F99}" type="pres">
      <dgm:prSet presAssocID="{43B1F92D-21F8-47A4-A344-F7D73F3263A1}" presName="parTx" presStyleLbl="alignNode1" presStyleIdx="2" presStyleCnt="5">
        <dgm:presLayoutVars>
          <dgm:chMax val="0"/>
          <dgm:chPref val="0"/>
        </dgm:presLayoutVars>
      </dgm:prSet>
      <dgm:spPr/>
    </dgm:pt>
    <dgm:pt modelId="{451A8D15-AC6E-4D49-9454-80F8EFC677B5}" type="pres">
      <dgm:prSet presAssocID="{43B1F92D-21F8-47A4-A344-F7D73F3263A1}" presName="desTx" presStyleLbl="alignAccFollowNode1" presStyleIdx="2" presStyleCnt="5">
        <dgm:presLayoutVars/>
      </dgm:prSet>
      <dgm:spPr/>
    </dgm:pt>
    <dgm:pt modelId="{C1E9E372-E974-474F-B06B-4334C4663835}" type="pres">
      <dgm:prSet presAssocID="{A3660D1C-3ADA-4121-884F-A9A8DCD1F013}" presName="space" presStyleCnt="0"/>
      <dgm:spPr/>
    </dgm:pt>
    <dgm:pt modelId="{D9251EE2-4EDB-4524-A23C-D524E603F178}" type="pres">
      <dgm:prSet presAssocID="{DA3C7800-B35A-46DF-92D4-98FFE990448F}" presName="composite" presStyleCnt="0"/>
      <dgm:spPr/>
    </dgm:pt>
    <dgm:pt modelId="{A99C1B1A-6955-4F35-82BE-E8B5CF57C7D8}" type="pres">
      <dgm:prSet presAssocID="{DA3C7800-B35A-46DF-92D4-98FFE990448F}" presName="parTx" presStyleLbl="alignNode1" presStyleIdx="3" presStyleCnt="5">
        <dgm:presLayoutVars>
          <dgm:chMax val="0"/>
          <dgm:chPref val="0"/>
        </dgm:presLayoutVars>
      </dgm:prSet>
      <dgm:spPr/>
    </dgm:pt>
    <dgm:pt modelId="{162BE775-F224-4118-8932-253B54D884EB}" type="pres">
      <dgm:prSet presAssocID="{DA3C7800-B35A-46DF-92D4-98FFE990448F}" presName="desTx" presStyleLbl="alignAccFollowNode1" presStyleIdx="3" presStyleCnt="5">
        <dgm:presLayoutVars/>
      </dgm:prSet>
      <dgm:spPr/>
    </dgm:pt>
    <dgm:pt modelId="{6001130E-4C45-47C0-9C81-E594C2FF2329}" type="pres">
      <dgm:prSet presAssocID="{6EBF5278-C80C-4301-A56B-4397C9DD820F}" presName="space" presStyleCnt="0"/>
      <dgm:spPr/>
    </dgm:pt>
    <dgm:pt modelId="{05AFCBD5-EC85-4A2A-AC64-73A9DA39A346}" type="pres">
      <dgm:prSet presAssocID="{39E303B3-9B09-4F72-8ECF-F80C835CA0DA}" presName="composite" presStyleCnt="0"/>
      <dgm:spPr/>
    </dgm:pt>
    <dgm:pt modelId="{15324B9D-D659-4290-86E9-FC5A090C553A}" type="pres">
      <dgm:prSet presAssocID="{39E303B3-9B09-4F72-8ECF-F80C835CA0DA}" presName="parTx" presStyleLbl="alignNode1" presStyleIdx="4" presStyleCnt="5">
        <dgm:presLayoutVars>
          <dgm:chMax val="0"/>
          <dgm:chPref val="0"/>
        </dgm:presLayoutVars>
      </dgm:prSet>
      <dgm:spPr/>
    </dgm:pt>
    <dgm:pt modelId="{B6E14A30-379F-401E-9605-B06EE86918EC}" type="pres">
      <dgm:prSet presAssocID="{39E303B3-9B09-4F72-8ECF-F80C835CA0DA}" presName="desTx" presStyleLbl="alignAccFollowNode1" presStyleIdx="4" presStyleCnt="5">
        <dgm:presLayoutVars/>
      </dgm:prSet>
      <dgm:spPr/>
    </dgm:pt>
  </dgm:ptLst>
  <dgm:cxnLst>
    <dgm:cxn modelId="{14362405-8D31-47C3-AA48-8215CD923AB6}" srcId="{8AD9D28F-DCCE-4C70-9BC6-03B252E939D8}" destId="{F491AF68-FC4B-4AFA-9DFF-9DCEBCEE93DE}" srcOrd="0" destOrd="0" parTransId="{B951E183-07A3-42DE-9F6A-9ECA5515DF61}" sibTransId="{167B49E2-1E84-4106-9E2C-1979C7809F50}"/>
    <dgm:cxn modelId="{0885CB05-7245-416C-B55D-55C1A4121E5E}" srcId="{43B1F92D-21F8-47A4-A344-F7D73F3263A1}" destId="{A54F2B39-3CC3-4464-9D87-B8BB02CC3A41}" srcOrd="2" destOrd="0" parTransId="{3EB5046F-DC49-472B-A40F-8A57BD2658EE}" sibTransId="{3519AE8C-5F3F-43A0-A259-C9BB01AE4B8D}"/>
    <dgm:cxn modelId="{10496208-D35F-41BA-B5E7-4DEB106B8BB7}" srcId="{39E303B3-9B09-4F72-8ECF-F80C835CA0DA}" destId="{FC4A03C5-CB0D-472E-A96D-CBF6EBDFFAE7}" srcOrd="1" destOrd="0" parTransId="{62C93719-30FB-4C07-B774-9A47ED419EEA}" sibTransId="{77AE6916-D1C2-4535-A8E5-BFCCF28FD308}"/>
    <dgm:cxn modelId="{A47BE90C-65F6-44B7-85F0-EEAB104926A4}" type="presOf" srcId="{ED3EF72E-5D81-46A1-BAA9-E47953185C27}" destId="{451A8D15-AC6E-4D49-9454-80F8EFC677B5}" srcOrd="0" destOrd="3" presId="urn:microsoft.com/office/officeart/2016/7/layout/HorizontalActionList"/>
    <dgm:cxn modelId="{AA3B3B13-19A7-477B-A2ED-7298DB84FFD3}" type="presOf" srcId="{CA3F5FF1-D46B-43DC-8238-0A01E4395D66}" destId="{DA283F59-ABDB-42FB-8D58-0E797783D610}" srcOrd="0" destOrd="3" presId="urn:microsoft.com/office/officeart/2016/7/layout/HorizontalActionList"/>
    <dgm:cxn modelId="{DDD2A317-C2BF-423D-9FE2-438EDE2D3BC9}" srcId="{DA3C7800-B35A-46DF-92D4-98FFE990448F}" destId="{4804A4EE-7B9D-4196-AE29-996388C20965}" srcOrd="2" destOrd="0" parTransId="{D84D1FD9-1C3D-4FEC-8D96-C4DF38AB02F7}" sibTransId="{167D212C-7B06-4503-A67A-A911AA7CA88C}"/>
    <dgm:cxn modelId="{F5540C1E-FF57-49AB-8E11-B0940532A2FA}" type="presOf" srcId="{AB5694C3-538C-4A87-9B0C-FBB275E1EC07}" destId="{162BE775-F224-4118-8932-253B54D884EB}" srcOrd="0" destOrd="0" presId="urn:microsoft.com/office/officeart/2016/7/layout/HorizontalActionList"/>
    <dgm:cxn modelId="{E0C85D2D-3396-4C69-80E1-BC167B5D52DC}" srcId="{0F313233-B39F-4E41-BD09-014F10909932}" destId="{CA3F5FF1-D46B-43DC-8238-0A01E4395D66}" srcOrd="3" destOrd="0" parTransId="{71B958A6-24EF-4851-8715-F75685F3A470}" sibTransId="{FB5B9037-1353-4517-8B85-04038FABC86E}"/>
    <dgm:cxn modelId="{3AD36F2F-47B9-473C-8B18-678950415BFC}" type="presOf" srcId="{549CA5E0-8918-4497-8395-195EE7080168}" destId="{DA283F59-ABDB-42FB-8D58-0E797783D610}" srcOrd="0" destOrd="0" presId="urn:microsoft.com/office/officeart/2016/7/layout/HorizontalActionList"/>
    <dgm:cxn modelId="{446E8E36-71B7-49A1-AB20-288FFCD83709}" srcId="{43B1F92D-21F8-47A4-A344-F7D73F3263A1}" destId="{934043AE-778F-437A-9477-5B8E4326330E}" srcOrd="5" destOrd="0" parTransId="{A4353E29-8A92-46C9-ACA5-B4254964E061}" sibTransId="{9E61ED5D-245C-4F2E-B7AF-5CCAFC9D4CE6}"/>
    <dgm:cxn modelId="{2A9AA139-7C8C-45A7-9C03-9EB30CF5D8A2}" type="presOf" srcId="{9324793A-0D37-448D-A1A1-0337D263CB15}" destId="{451A8D15-AC6E-4D49-9454-80F8EFC677B5}" srcOrd="0" destOrd="0" presId="urn:microsoft.com/office/officeart/2016/7/layout/HorizontalActionList"/>
    <dgm:cxn modelId="{BA390D3D-F129-4FC1-AF7D-712E913F4B7B}" type="presOf" srcId="{A6A959CC-2CC4-441E-9E7A-0500A96E75C0}" destId="{779FA731-1158-42F3-A5FC-F26307CF4A08}" srcOrd="0" destOrd="1" presId="urn:microsoft.com/office/officeart/2016/7/layout/HorizontalActionList"/>
    <dgm:cxn modelId="{71E89E3E-9CA7-4861-B71B-7A5B5E07FF77}" type="presOf" srcId="{02370763-FB9A-4CA8-A268-72D04051E160}" destId="{DA283F59-ABDB-42FB-8D58-0E797783D610}" srcOrd="0" destOrd="4" presId="urn:microsoft.com/office/officeart/2016/7/layout/HorizontalActionList"/>
    <dgm:cxn modelId="{13ECA14B-191C-4632-B2F6-E311B42B5C5D}" srcId="{8AD9D28F-DCCE-4C70-9BC6-03B252E939D8}" destId="{AAF4F868-9C9B-43A5-A1C2-0E45C5EE5FB0}" srcOrd="5" destOrd="0" parTransId="{B8CF43F7-D723-4320-BE2E-3DE6A9B7F813}" sibTransId="{9A2CC479-F395-4BD5-96CA-8BCE627C3B9E}"/>
    <dgm:cxn modelId="{2B4CF94E-609F-4B92-9995-5C147C997270}" srcId="{43B1F92D-21F8-47A4-A344-F7D73F3263A1}" destId="{9324793A-0D37-448D-A1A1-0337D263CB15}" srcOrd="0" destOrd="0" parTransId="{9ADE8534-FBBB-44E3-B045-62EA5ED669A1}" sibTransId="{DD1A9985-37E0-422C-84C2-4735FCE1597D}"/>
    <dgm:cxn modelId="{5DB05155-BC4C-4EA7-A3E1-63C69DC3765A}" type="presOf" srcId="{A54F2B39-3CC3-4464-9D87-B8BB02CC3A41}" destId="{451A8D15-AC6E-4D49-9454-80F8EFC677B5}" srcOrd="0" destOrd="2" presId="urn:microsoft.com/office/officeart/2016/7/layout/HorizontalActionList"/>
    <dgm:cxn modelId="{2B6D5159-0A85-461E-BD97-F75781C4F3AB}" srcId="{39E303B3-9B09-4F72-8ECF-F80C835CA0DA}" destId="{1694274E-3F79-4DF0-97CC-0BD86BBF8314}" srcOrd="2" destOrd="0" parTransId="{7D5EF3F7-2DA4-488D-AB38-7BD03F4C951A}" sibTransId="{746EF279-2B47-42A2-B219-C38833243A14}"/>
    <dgm:cxn modelId="{A595FF5B-C07D-4C75-8B9C-8BD6E3C552F7}" type="presOf" srcId="{AAF4F868-9C9B-43A5-A1C2-0E45C5EE5FB0}" destId="{779FA731-1158-42F3-A5FC-F26307CF4A08}" srcOrd="0" destOrd="5" presId="urn:microsoft.com/office/officeart/2016/7/layout/HorizontalActionList"/>
    <dgm:cxn modelId="{65DF1163-BDB3-4706-98A7-28FB348AA19B}" type="presOf" srcId="{FC4A03C5-CB0D-472E-A96D-CBF6EBDFFAE7}" destId="{B6E14A30-379F-401E-9605-B06EE86918EC}" srcOrd="0" destOrd="1" presId="urn:microsoft.com/office/officeart/2016/7/layout/HorizontalActionList"/>
    <dgm:cxn modelId="{097B0F67-4AF0-4778-A6B1-D478FEE03101}" type="presOf" srcId="{4804A4EE-7B9D-4196-AE29-996388C20965}" destId="{162BE775-F224-4118-8932-253B54D884EB}" srcOrd="0" destOrd="2" presId="urn:microsoft.com/office/officeart/2016/7/layout/HorizontalActionList"/>
    <dgm:cxn modelId="{AE57296A-B176-4D5B-9E97-6CF6BACA9621}" type="presOf" srcId="{29524CCF-14F5-44F1-BC3E-1F1A96D14245}" destId="{451A8D15-AC6E-4D49-9454-80F8EFC677B5}" srcOrd="0" destOrd="1" presId="urn:microsoft.com/office/officeart/2016/7/layout/HorizontalActionList"/>
    <dgm:cxn modelId="{17C8596E-8FDB-465B-8CFB-0E481B4EFF06}" srcId="{8AD9D28F-DCCE-4C70-9BC6-03B252E939D8}" destId="{FEB1E0E9-77C1-44E9-8119-BAB855222D50}" srcOrd="2" destOrd="0" parTransId="{36BFD42B-BD20-4568-98F1-E8F175148332}" sibTransId="{B74B1218-5785-4C7E-89E0-1467C2897E8B}"/>
    <dgm:cxn modelId="{432F6976-5AC0-4E5F-9551-8BCA8B493E30}" srcId="{8AD9D28F-DCCE-4C70-9BC6-03B252E939D8}" destId="{42C3BAB0-6FF1-4B50-85F0-F33BBA90683C}" srcOrd="3" destOrd="0" parTransId="{5729ACF0-C3B9-4295-9AC5-AE2A0DE2CFF7}" sibTransId="{19803A8E-E0E1-4ACB-8832-C62F776F294A}"/>
    <dgm:cxn modelId="{5B589B76-65B9-40B4-B951-684373B4CBF9}" srcId="{DA3C7800-B35A-46DF-92D4-98FFE990448F}" destId="{AB5694C3-538C-4A87-9B0C-FBB275E1EC07}" srcOrd="0" destOrd="0" parTransId="{674DB21E-F9B7-47A2-8D7A-48E2E6957DD0}" sibTransId="{0819660B-846A-41CA-8F81-C05901138328}"/>
    <dgm:cxn modelId="{A813277D-C40E-4671-A850-5410694D3706}" srcId="{0F313233-B39F-4E41-BD09-014F10909932}" destId="{F3E2C2BB-BECB-468A-9D99-6BAAED37728C}" srcOrd="2" destOrd="0" parTransId="{DB4FA8B9-D33C-4F1B-965B-6AFA26182C2C}" sibTransId="{65C6DB33-51FF-4A30-BEB2-D0D22EE8F0DD}"/>
    <dgm:cxn modelId="{CC3F757D-446A-4E09-9A7F-1C7099D5B341}" srcId="{43B1F92D-21F8-47A4-A344-F7D73F3263A1}" destId="{BB1179D4-6AFB-47A4-A6DD-AF2CE7577789}" srcOrd="4" destOrd="0" parTransId="{20777FAC-AC7D-4824-A036-A1F8EFE8955A}" sibTransId="{A8F5A23D-753D-4A4A-98FC-08FF6F18BFEA}"/>
    <dgm:cxn modelId="{F690C67E-BC27-406D-8488-A6D89C9340A0}" type="presOf" srcId="{0F313233-B39F-4E41-BD09-014F10909932}" destId="{536E8399-DC5E-4E26-AFBB-A40740FCBC5E}" srcOrd="0" destOrd="0" presId="urn:microsoft.com/office/officeart/2016/7/layout/HorizontalActionList"/>
    <dgm:cxn modelId="{A8E40F7F-B154-416A-96C4-A17B352E9777}" type="presOf" srcId="{934043AE-778F-437A-9477-5B8E4326330E}" destId="{451A8D15-AC6E-4D49-9454-80F8EFC677B5}" srcOrd="0" destOrd="5" presId="urn:microsoft.com/office/officeart/2016/7/layout/HorizontalActionList"/>
    <dgm:cxn modelId="{A6783990-C758-48AE-A273-EBFBF011EBEA}" type="presOf" srcId="{42C3BAB0-6FF1-4B50-85F0-F33BBA90683C}" destId="{779FA731-1158-42F3-A5FC-F26307CF4A08}" srcOrd="0" destOrd="3" presId="urn:microsoft.com/office/officeart/2016/7/layout/HorizontalActionList"/>
    <dgm:cxn modelId="{6DE7BC93-E46A-4676-9FE3-2F36CEBC28FC}" srcId="{0F313233-B39F-4E41-BD09-014F10909932}" destId="{02370763-FB9A-4CA8-A268-72D04051E160}" srcOrd="4" destOrd="0" parTransId="{6505B0A4-EC04-4C55-9527-C9C9A552CD92}" sibTransId="{CADE2DAA-5309-4BE4-B903-F8C4BB6D6F7C}"/>
    <dgm:cxn modelId="{3E257195-5C15-47CC-BC25-F5C3087749FE}" srcId="{39E303B3-9B09-4F72-8ECF-F80C835CA0DA}" destId="{9A7C1C5D-2405-4BDE-B748-DF873FDC0329}" srcOrd="0" destOrd="0" parTransId="{891E72A8-CCCA-4E3F-B166-9BB77B7A5CD7}" sibTransId="{3B5356F7-54A5-4A17-86B2-8449A67B3C64}"/>
    <dgm:cxn modelId="{C84A279B-6EE6-46B1-950B-2EC4B0182433}" type="presOf" srcId="{F491AF68-FC4B-4AFA-9DFF-9DCEBCEE93DE}" destId="{779FA731-1158-42F3-A5FC-F26307CF4A08}" srcOrd="0" destOrd="0" presId="urn:microsoft.com/office/officeart/2016/7/layout/HorizontalActionList"/>
    <dgm:cxn modelId="{284F069E-335A-4A5F-81C9-93E1606CCF0C}" type="presOf" srcId="{F3E2C2BB-BECB-468A-9D99-6BAAED37728C}" destId="{DA283F59-ABDB-42FB-8D58-0E797783D610}" srcOrd="0" destOrd="2" presId="urn:microsoft.com/office/officeart/2016/7/layout/HorizontalActionList"/>
    <dgm:cxn modelId="{9F0ADEA3-0B09-45F9-BBDA-AC4B38A6F34A}" type="presOf" srcId="{7CE53002-5B18-459E-BF14-1B3CAFEBFD11}" destId="{779FA731-1158-42F3-A5FC-F26307CF4A08}" srcOrd="0" destOrd="4" presId="urn:microsoft.com/office/officeart/2016/7/layout/HorizontalActionList"/>
    <dgm:cxn modelId="{FE89FAA4-FF54-430C-8B1E-E5D050181001}" srcId="{0BD7CC36-CF7F-4186-AAC0-A8AC799CD5E3}" destId="{0F313233-B39F-4E41-BD09-014F10909932}" srcOrd="1" destOrd="0" parTransId="{027C64A0-F720-4AA6-BCA2-BBD29E69E27C}" sibTransId="{BFC029F7-554B-422F-8022-0F71534DFB1B}"/>
    <dgm:cxn modelId="{7E1DE9A8-6524-4809-AB69-ED7193C791E6}" type="presOf" srcId="{43B1F92D-21F8-47A4-A344-F7D73F3263A1}" destId="{FFB4A075-54F1-40CD-B9D4-E425407C8F99}" srcOrd="0" destOrd="0" presId="urn:microsoft.com/office/officeart/2016/7/layout/HorizontalActionList"/>
    <dgm:cxn modelId="{8A91BCAD-F560-4ADA-AFAF-5838535CBE6C}" srcId="{0BD7CC36-CF7F-4186-AAC0-A8AC799CD5E3}" destId="{43B1F92D-21F8-47A4-A344-F7D73F3263A1}" srcOrd="2" destOrd="0" parTransId="{F8F791EB-81D2-4BA5-B3EE-62875C1DF86B}" sibTransId="{A3660D1C-3ADA-4121-884F-A9A8DCD1F013}"/>
    <dgm:cxn modelId="{5D4A10AF-12F3-4346-8D81-8A27FE6FCB2D}" type="presOf" srcId="{BB1179D4-6AFB-47A4-A6DD-AF2CE7577789}" destId="{451A8D15-AC6E-4D49-9454-80F8EFC677B5}" srcOrd="0" destOrd="4" presId="urn:microsoft.com/office/officeart/2016/7/layout/HorizontalActionList"/>
    <dgm:cxn modelId="{49B4C0B0-8471-4EE0-9D47-E47FFA848BF5}" srcId="{0F313233-B39F-4E41-BD09-014F10909932}" destId="{549CA5E0-8918-4497-8395-195EE7080168}" srcOrd="0" destOrd="0" parTransId="{F401F254-3961-4736-8BB9-B42F725505ED}" sibTransId="{3830786E-902D-4F6B-B9E2-F7C176B1C976}"/>
    <dgm:cxn modelId="{00D2ADB4-2AE1-4B3A-9F24-DF8CD79EE426}" type="presOf" srcId="{2C466E5D-2383-4BCE-BFB8-59BE11F66A4F}" destId="{DA283F59-ABDB-42FB-8D58-0E797783D610}" srcOrd="0" destOrd="1" presId="urn:microsoft.com/office/officeart/2016/7/layout/HorizontalActionList"/>
    <dgm:cxn modelId="{F1DA57B5-F660-4856-8260-B28DC743D3DE}" srcId="{8AD9D28F-DCCE-4C70-9BC6-03B252E939D8}" destId="{7CE53002-5B18-459E-BF14-1B3CAFEBFD11}" srcOrd="4" destOrd="0" parTransId="{6F83D764-E603-41C7-8261-1E2BB5C78051}" sibTransId="{61D14BDB-37E1-450F-9364-1A29A27D9971}"/>
    <dgm:cxn modelId="{9DAFCBB5-D38A-4A21-9173-6D7039825D0A}" srcId="{43B1F92D-21F8-47A4-A344-F7D73F3263A1}" destId="{29524CCF-14F5-44F1-BC3E-1F1A96D14245}" srcOrd="1" destOrd="0" parTransId="{F70EDF86-C196-4BCD-815D-035746A6F4CB}" sibTransId="{69C9D781-2703-4B6C-86EC-DC6EFF2FBD31}"/>
    <dgm:cxn modelId="{D99348BC-D73E-41E5-A512-72F79A592516}" srcId="{0BD7CC36-CF7F-4186-AAC0-A8AC799CD5E3}" destId="{39E303B3-9B09-4F72-8ECF-F80C835CA0DA}" srcOrd="4" destOrd="0" parTransId="{6027F990-96FF-4041-A108-9DA18DA80171}" sibTransId="{2F975EA7-9CC4-4334-AF6E-39B4B3BDFFC2}"/>
    <dgm:cxn modelId="{713B2AC1-1508-4FBA-BF24-5D026A9F8417}" type="presOf" srcId="{98D84BD2-FA0A-42B4-9849-D4725C0033CC}" destId="{DA283F59-ABDB-42FB-8D58-0E797783D610}" srcOrd="0" destOrd="5" presId="urn:microsoft.com/office/officeart/2016/7/layout/HorizontalActionList"/>
    <dgm:cxn modelId="{D99242C5-6C6A-42D3-90DA-06EF251C8CC6}" type="presOf" srcId="{9A7C1C5D-2405-4BDE-B748-DF873FDC0329}" destId="{B6E14A30-379F-401E-9605-B06EE86918EC}" srcOrd="0" destOrd="0" presId="urn:microsoft.com/office/officeart/2016/7/layout/HorizontalActionList"/>
    <dgm:cxn modelId="{812054CA-C2FA-4BA4-8961-41BF8032EA07}" type="presOf" srcId="{1694274E-3F79-4DF0-97CC-0BD86BBF8314}" destId="{B6E14A30-379F-401E-9605-B06EE86918EC}" srcOrd="0" destOrd="2" presId="urn:microsoft.com/office/officeart/2016/7/layout/HorizontalActionList"/>
    <dgm:cxn modelId="{849FE3CB-1C90-42F4-96C4-7A05BCAB271F}" srcId="{0F313233-B39F-4E41-BD09-014F10909932}" destId="{98D84BD2-FA0A-42B4-9849-D4725C0033CC}" srcOrd="5" destOrd="0" parTransId="{8193D25B-A89C-4477-A874-20255EC0AFD0}" sibTransId="{329E6523-0D24-4A07-A583-3092FF92F87B}"/>
    <dgm:cxn modelId="{7D4BA7CC-7428-4A9F-972A-9948FFC6092B}" type="presOf" srcId="{DA3C7800-B35A-46DF-92D4-98FFE990448F}" destId="{A99C1B1A-6955-4F35-82BE-E8B5CF57C7D8}" srcOrd="0" destOrd="0" presId="urn:microsoft.com/office/officeart/2016/7/layout/HorizontalActionList"/>
    <dgm:cxn modelId="{FA1D66CD-5346-4E44-B1BB-30A3E8BE1352}" type="presOf" srcId="{43B6BAD6-C76A-4733-B486-DD775E04E615}" destId="{451A8D15-AC6E-4D49-9454-80F8EFC677B5}" srcOrd="0" destOrd="6" presId="urn:microsoft.com/office/officeart/2016/7/layout/HorizontalActionList"/>
    <dgm:cxn modelId="{4F318ECE-1C30-4641-B31D-60C7B8F737AF}" srcId="{DA3C7800-B35A-46DF-92D4-98FFE990448F}" destId="{310E09B6-00A0-41E5-BD01-2919DA5ED517}" srcOrd="1" destOrd="0" parTransId="{7E187124-A5F2-4AE3-9178-FF3018FB6F4B}" sibTransId="{2050AB27-A79F-44B5-A7B4-13307F2AFE14}"/>
    <dgm:cxn modelId="{610F18D3-5979-47A5-8F8D-8AF841CCD4EF}" type="presOf" srcId="{0BD7CC36-CF7F-4186-AAC0-A8AC799CD5E3}" destId="{ABE483BC-0C76-441B-B5D3-8656261F2ECF}" srcOrd="0" destOrd="0" presId="urn:microsoft.com/office/officeart/2016/7/layout/HorizontalActionList"/>
    <dgm:cxn modelId="{78E587E3-68BE-4BAF-A09A-6E1AAE1F894C}" srcId="{8AD9D28F-DCCE-4C70-9BC6-03B252E939D8}" destId="{A6A959CC-2CC4-441E-9E7A-0500A96E75C0}" srcOrd="1" destOrd="0" parTransId="{2336C7A0-6673-4FD2-8614-DCF5B5DA4814}" sibTransId="{551C75D2-34B9-4F04-A4DD-46049047E44F}"/>
    <dgm:cxn modelId="{874386E4-1223-402B-ADE5-55D7788BCD3B}" srcId="{0BD7CC36-CF7F-4186-AAC0-A8AC799CD5E3}" destId="{8AD9D28F-DCCE-4C70-9BC6-03B252E939D8}" srcOrd="0" destOrd="0" parTransId="{8ED989CE-5494-4959-9524-E78EFCE6D63F}" sibTransId="{958CEB98-0F41-4A9A-9EA6-E7502E6915A1}"/>
    <dgm:cxn modelId="{061AAAE5-43F7-46AE-8ED5-39EA3C293013}" srcId="{43B1F92D-21F8-47A4-A344-F7D73F3263A1}" destId="{ED3EF72E-5D81-46A1-BAA9-E47953185C27}" srcOrd="3" destOrd="0" parTransId="{5B0B3F84-E515-4184-B9E3-DEC7E6F14739}" sibTransId="{C481F752-69FB-470D-9C85-FE221471F7F7}"/>
    <dgm:cxn modelId="{FB61BAE6-50B3-4018-A2F5-9C549D43A387}" type="presOf" srcId="{310E09B6-00A0-41E5-BD01-2919DA5ED517}" destId="{162BE775-F224-4118-8932-253B54D884EB}" srcOrd="0" destOrd="1" presId="urn:microsoft.com/office/officeart/2016/7/layout/HorizontalActionList"/>
    <dgm:cxn modelId="{A6464CED-AF76-4E71-8CDF-972170705274}" type="presOf" srcId="{8AD9D28F-DCCE-4C70-9BC6-03B252E939D8}" destId="{33F81DFD-A40C-4BEC-A724-73609900C438}" srcOrd="0" destOrd="0" presId="urn:microsoft.com/office/officeart/2016/7/layout/HorizontalActionList"/>
    <dgm:cxn modelId="{E04C40EF-36BF-4FE5-8675-F044B1DE25B0}" type="presOf" srcId="{39E303B3-9B09-4F72-8ECF-F80C835CA0DA}" destId="{15324B9D-D659-4290-86E9-FC5A090C553A}" srcOrd="0" destOrd="0" presId="urn:microsoft.com/office/officeart/2016/7/layout/HorizontalActionList"/>
    <dgm:cxn modelId="{F0F761F3-C0F6-4677-88FA-E8C209FE5A39}" type="presOf" srcId="{FEB1E0E9-77C1-44E9-8119-BAB855222D50}" destId="{779FA731-1158-42F3-A5FC-F26307CF4A08}" srcOrd="0" destOrd="2" presId="urn:microsoft.com/office/officeart/2016/7/layout/HorizontalActionList"/>
    <dgm:cxn modelId="{E7AC6CF7-7631-4CBB-B84D-5740BCE6E43B}" srcId="{43B1F92D-21F8-47A4-A344-F7D73F3263A1}" destId="{43B6BAD6-C76A-4733-B486-DD775E04E615}" srcOrd="6" destOrd="0" parTransId="{1D573BDA-07AC-4C1F-A5C4-CD2BA5381E64}" sibTransId="{59FCA475-F1EB-4DD0-A257-F3D6AC709BEC}"/>
    <dgm:cxn modelId="{F51C7CFC-24E3-4D04-B474-84B4C74998DA}" srcId="{0F313233-B39F-4E41-BD09-014F10909932}" destId="{2C466E5D-2383-4BCE-BFB8-59BE11F66A4F}" srcOrd="1" destOrd="0" parTransId="{E55C1097-6C3F-4E90-8ED8-D021F2ADC8D6}" sibTransId="{7CD1DC6D-9264-4EF4-BEE8-4605B4AF16E2}"/>
    <dgm:cxn modelId="{A8F7ADFC-24ED-468F-AFA8-BAA917F2DA15}" srcId="{0BD7CC36-CF7F-4186-AAC0-A8AC799CD5E3}" destId="{DA3C7800-B35A-46DF-92D4-98FFE990448F}" srcOrd="3" destOrd="0" parTransId="{48B4C70B-FEDF-405F-ABF6-C94848852E93}" sibTransId="{6EBF5278-C80C-4301-A56B-4397C9DD820F}"/>
    <dgm:cxn modelId="{621337F8-F765-4F07-ACFE-FACAFE3EAD8C}" type="presParOf" srcId="{ABE483BC-0C76-441B-B5D3-8656261F2ECF}" destId="{41E7A8D7-1501-452D-AC41-CCE33B0839D7}" srcOrd="0" destOrd="0" presId="urn:microsoft.com/office/officeart/2016/7/layout/HorizontalActionList"/>
    <dgm:cxn modelId="{5A5718A5-57D0-42EC-AAB5-5BDA848B26D7}" type="presParOf" srcId="{41E7A8D7-1501-452D-AC41-CCE33B0839D7}" destId="{33F81DFD-A40C-4BEC-A724-73609900C438}" srcOrd="0" destOrd="0" presId="urn:microsoft.com/office/officeart/2016/7/layout/HorizontalActionList"/>
    <dgm:cxn modelId="{734A1F85-7684-4D14-8BE7-5D697875E140}" type="presParOf" srcId="{41E7A8D7-1501-452D-AC41-CCE33B0839D7}" destId="{779FA731-1158-42F3-A5FC-F26307CF4A08}" srcOrd="1" destOrd="0" presId="urn:microsoft.com/office/officeart/2016/7/layout/HorizontalActionList"/>
    <dgm:cxn modelId="{54978A74-8CF8-4C43-9624-9CBD9D425614}" type="presParOf" srcId="{ABE483BC-0C76-441B-B5D3-8656261F2ECF}" destId="{4C8D6E9B-AC34-4569-A7D3-104179256A5D}" srcOrd="1" destOrd="0" presId="urn:microsoft.com/office/officeart/2016/7/layout/HorizontalActionList"/>
    <dgm:cxn modelId="{6482FDD2-221A-4B48-A035-0F0051A4902F}" type="presParOf" srcId="{ABE483BC-0C76-441B-B5D3-8656261F2ECF}" destId="{0D608E50-A903-48B7-935A-A8DF6434814E}" srcOrd="2" destOrd="0" presId="urn:microsoft.com/office/officeart/2016/7/layout/HorizontalActionList"/>
    <dgm:cxn modelId="{13F07F07-AD42-4C84-9224-398949B668F0}" type="presParOf" srcId="{0D608E50-A903-48B7-935A-A8DF6434814E}" destId="{536E8399-DC5E-4E26-AFBB-A40740FCBC5E}" srcOrd="0" destOrd="0" presId="urn:microsoft.com/office/officeart/2016/7/layout/HorizontalActionList"/>
    <dgm:cxn modelId="{50D670D8-B569-46C5-9FF8-4E28EB92EE20}" type="presParOf" srcId="{0D608E50-A903-48B7-935A-A8DF6434814E}" destId="{DA283F59-ABDB-42FB-8D58-0E797783D610}" srcOrd="1" destOrd="0" presId="urn:microsoft.com/office/officeart/2016/7/layout/HorizontalActionList"/>
    <dgm:cxn modelId="{F79E25D1-8D14-469E-8144-FFBBB86F2430}" type="presParOf" srcId="{ABE483BC-0C76-441B-B5D3-8656261F2ECF}" destId="{7838AC3B-954C-44D1-9272-184BD5045318}" srcOrd="3" destOrd="0" presId="urn:microsoft.com/office/officeart/2016/7/layout/HorizontalActionList"/>
    <dgm:cxn modelId="{CBB5E29D-429A-4A00-A383-6067C14342E2}" type="presParOf" srcId="{ABE483BC-0C76-441B-B5D3-8656261F2ECF}" destId="{2477B895-D37A-4914-9FD3-FD50A5B8BAFF}" srcOrd="4" destOrd="0" presId="urn:microsoft.com/office/officeart/2016/7/layout/HorizontalActionList"/>
    <dgm:cxn modelId="{5F0C428D-2A0E-4748-88C7-677C55E1C130}" type="presParOf" srcId="{2477B895-D37A-4914-9FD3-FD50A5B8BAFF}" destId="{FFB4A075-54F1-40CD-B9D4-E425407C8F99}" srcOrd="0" destOrd="0" presId="urn:microsoft.com/office/officeart/2016/7/layout/HorizontalActionList"/>
    <dgm:cxn modelId="{938BA9FF-8E53-4FD8-8B31-2FEB7644BA0E}" type="presParOf" srcId="{2477B895-D37A-4914-9FD3-FD50A5B8BAFF}" destId="{451A8D15-AC6E-4D49-9454-80F8EFC677B5}" srcOrd="1" destOrd="0" presId="urn:microsoft.com/office/officeart/2016/7/layout/HorizontalActionList"/>
    <dgm:cxn modelId="{40D817C4-6A97-43C2-9DA5-A655D67C3DD8}" type="presParOf" srcId="{ABE483BC-0C76-441B-B5D3-8656261F2ECF}" destId="{C1E9E372-E974-474F-B06B-4334C4663835}" srcOrd="5" destOrd="0" presId="urn:microsoft.com/office/officeart/2016/7/layout/HorizontalActionList"/>
    <dgm:cxn modelId="{B478143C-01DB-48C2-B3D8-F3E936CB412C}" type="presParOf" srcId="{ABE483BC-0C76-441B-B5D3-8656261F2ECF}" destId="{D9251EE2-4EDB-4524-A23C-D524E603F178}" srcOrd="6" destOrd="0" presId="urn:microsoft.com/office/officeart/2016/7/layout/HorizontalActionList"/>
    <dgm:cxn modelId="{A84B6C08-5932-4BFD-8845-0EF553F35B3C}" type="presParOf" srcId="{D9251EE2-4EDB-4524-A23C-D524E603F178}" destId="{A99C1B1A-6955-4F35-82BE-E8B5CF57C7D8}" srcOrd="0" destOrd="0" presId="urn:microsoft.com/office/officeart/2016/7/layout/HorizontalActionList"/>
    <dgm:cxn modelId="{BF83D943-BE66-48DA-8129-D2847840C5CC}" type="presParOf" srcId="{D9251EE2-4EDB-4524-A23C-D524E603F178}" destId="{162BE775-F224-4118-8932-253B54D884EB}" srcOrd="1" destOrd="0" presId="urn:microsoft.com/office/officeart/2016/7/layout/HorizontalActionList"/>
    <dgm:cxn modelId="{00535319-F831-4846-B64B-0A08192DD235}" type="presParOf" srcId="{ABE483BC-0C76-441B-B5D3-8656261F2ECF}" destId="{6001130E-4C45-47C0-9C81-E594C2FF2329}" srcOrd="7" destOrd="0" presId="urn:microsoft.com/office/officeart/2016/7/layout/HorizontalActionList"/>
    <dgm:cxn modelId="{55A75FF3-9A64-4086-8D7A-141EA7A2A785}" type="presParOf" srcId="{ABE483BC-0C76-441B-B5D3-8656261F2ECF}" destId="{05AFCBD5-EC85-4A2A-AC64-73A9DA39A346}" srcOrd="8" destOrd="0" presId="urn:microsoft.com/office/officeart/2016/7/layout/HorizontalActionList"/>
    <dgm:cxn modelId="{DCEB504D-E20F-4D25-A2D8-DBBB33B7AC5A}" type="presParOf" srcId="{05AFCBD5-EC85-4A2A-AC64-73A9DA39A346}" destId="{15324B9D-D659-4290-86E9-FC5A090C553A}" srcOrd="0" destOrd="0" presId="urn:microsoft.com/office/officeart/2016/7/layout/HorizontalActionList"/>
    <dgm:cxn modelId="{87F08B7C-98C8-475F-846B-889FF1B0B4AE}" type="presParOf" srcId="{05AFCBD5-EC85-4A2A-AC64-73A9DA39A346}" destId="{B6E14A30-379F-401E-9605-B06EE86918E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5AE24-5791-4355-B839-808252BB712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941B64D-C68E-4C77-85E8-9175D03A3B97}">
      <dgm:prSet phldrT="[Text]" custT="1"/>
      <dgm:spPr/>
      <dgm:t>
        <a:bodyPr/>
        <a:lstStyle/>
        <a:p>
          <a:r>
            <a:rPr lang="en-US" sz="1200" b="1" dirty="0">
              <a:solidFill>
                <a:schemeClr val="accent5">
                  <a:lumMod val="50000"/>
                </a:schemeClr>
              </a:solidFill>
            </a:rPr>
            <a:t>Steve Fulton</a:t>
          </a:r>
          <a:endParaRPr lang="en-US" sz="900" dirty="0"/>
        </a:p>
        <a:p>
          <a:r>
            <a:rPr lang="en-US" sz="1100" b="1" dirty="0">
              <a:solidFill>
                <a:schemeClr val="accent1">
                  <a:lumMod val="50000"/>
                </a:schemeClr>
              </a:solidFill>
            </a:rPr>
            <a:t>Director of Semel Facilties and Space Planning</a:t>
          </a:r>
        </a:p>
      </dgm:t>
    </dgm:pt>
    <dgm:pt modelId="{4E5CFEF1-10AD-4624-9227-A3EFFBAA966D}" type="parTrans" cxnId="{87FDAEB2-8BD2-4676-AE3E-B44D3C07F4DC}">
      <dgm:prSet/>
      <dgm:spPr/>
      <dgm:t>
        <a:bodyPr/>
        <a:lstStyle/>
        <a:p>
          <a:endParaRPr lang="en-US"/>
        </a:p>
      </dgm:t>
    </dgm:pt>
    <dgm:pt modelId="{717D60B0-0E94-4F38-B695-B7DE1555D931}" type="sibTrans" cxnId="{87FDAEB2-8BD2-4676-AE3E-B44D3C07F4DC}">
      <dgm:prSet/>
      <dgm:spPr/>
      <dgm:t>
        <a:bodyPr/>
        <a:lstStyle/>
        <a:p>
          <a:endParaRPr lang="en-US"/>
        </a:p>
      </dgm:t>
    </dgm:pt>
    <dgm:pt modelId="{232AFF45-A3C3-4FFE-B565-E77F2379C8EF}">
      <dgm:prSet phldrT="[Text]" custT="1"/>
      <dgm:spPr/>
      <dgm:t>
        <a:bodyPr/>
        <a:lstStyle/>
        <a:p>
          <a:r>
            <a:rPr lang="en-US" sz="1200" b="1" dirty="0">
              <a:solidFill>
                <a:schemeClr val="accent1">
                  <a:lumMod val="50000"/>
                </a:schemeClr>
              </a:solidFill>
            </a:rPr>
            <a:t>Roel Ophoff </a:t>
          </a:r>
          <a:r>
            <a:rPr lang="en-US" sz="900" dirty="0"/>
            <a:t> </a:t>
          </a:r>
        </a:p>
        <a:p>
          <a:r>
            <a:rPr lang="en-US" sz="1100" b="1" dirty="0">
              <a:solidFill>
                <a:schemeClr val="accent1">
                  <a:lumMod val="50000"/>
                </a:schemeClr>
              </a:solidFill>
            </a:rPr>
            <a:t>Chair of the Semel Institute Safety Advisory Committee</a:t>
          </a:r>
        </a:p>
      </dgm:t>
    </dgm:pt>
    <dgm:pt modelId="{C48E412E-D5B2-495F-8F59-8327C46F4724}" type="parTrans" cxnId="{C62AB5EE-0C71-46A9-9D40-9FD02898552C}">
      <dgm:prSet/>
      <dgm:spPr/>
      <dgm:t>
        <a:bodyPr/>
        <a:lstStyle/>
        <a:p>
          <a:endParaRPr lang="en-US"/>
        </a:p>
      </dgm:t>
    </dgm:pt>
    <dgm:pt modelId="{4CD4BC1C-C0A4-4A5A-BFE8-CD8758B49D58}" type="sibTrans" cxnId="{C62AB5EE-0C71-46A9-9D40-9FD02898552C}">
      <dgm:prSet/>
      <dgm:spPr/>
      <dgm:t>
        <a:bodyPr/>
        <a:lstStyle/>
        <a:p>
          <a:endParaRPr lang="en-US"/>
        </a:p>
      </dgm:t>
    </dgm:pt>
    <dgm:pt modelId="{C7B4598B-A140-4F63-A78A-FCB87435C3E8}">
      <dgm:prSet custT="1"/>
      <dgm:spPr/>
      <dgm:t>
        <a:bodyPr/>
        <a:lstStyle/>
        <a:p>
          <a:r>
            <a:rPr lang="en-US" sz="1200" b="1">
              <a:solidFill>
                <a:schemeClr val="accent1">
                  <a:lumMod val="50000"/>
                </a:schemeClr>
              </a:solidFill>
            </a:rPr>
            <a:t>Andrei Roudenko</a:t>
          </a:r>
          <a:endParaRPr lang="en-US" sz="900"/>
        </a:p>
        <a:p>
          <a:r>
            <a:rPr lang="en-US" sz="1200" b="1">
              <a:solidFill>
                <a:schemeClr val="accent1">
                  <a:lumMod val="50000"/>
                </a:schemeClr>
              </a:solidFill>
            </a:rPr>
            <a:t>EVS Director (Resnick)</a:t>
          </a:r>
          <a:endParaRPr lang="en-US" sz="700"/>
        </a:p>
      </dgm:t>
    </dgm:pt>
    <dgm:pt modelId="{BEBD3E1D-6541-4861-B644-9EDF6DA94A04}" type="parTrans" cxnId="{C1378DCC-4CBF-43FA-BE26-AFF15CC1337C}">
      <dgm:prSet/>
      <dgm:spPr/>
      <dgm:t>
        <a:bodyPr/>
        <a:lstStyle/>
        <a:p>
          <a:endParaRPr lang="en-US"/>
        </a:p>
      </dgm:t>
    </dgm:pt>
    <dgm:pt modelId="{206C489A-CC51-409C-89CD-52718C30FED4}" type="sibTrans" cxnId="{C1378DCC-4CBF-43FA-BE26-AFF15CC1337C}">
      <dgm:prSet/>
      <dgm:spPr/>
      <dgm:t>
        <a:bodyPr/>
        <a:lstStyle/>
        <a:p>
          <a:endParaRPr lang="en-US"/>
        </a:p>
      </dgm:t>
    </dgm:pt>
    <dgm:pt modelId="{D2D57F8E-CBD1-4C6A-BB71-C0B95F3D3C4B}">
      <dgm:prSet phldrT="[Text]" custT="1"/>
      <dgm:spPr/>
      <dgm:t>
        <a:bodyPr/>
        <a:lstStyle/>
        <a:p>
          <a:r>
            <a:rPr lang="en-US" sz="1200" b="1" dirty="0">
              <a:solidFill>
                <a:schemeClr val="accent1">
                  <a:lumMod val="50000"/>
                </a:schemeClr>
              </a:solidFill>
            </a:rPr>
            <a:t>Oscar H. Dominguez</a:t>
          </a:r>
          <a:endParaRPr lang="en-US" sz="900" dirty="0"/>
        </a:p>
        <a:p>
          <a:r>
            <a:rPr lang="en-US" sz="1200" b="1" dirty="0">
              <a:solidFill>
                <a:schemeClr val="accent1">
                  <a:lumMod val="50000"/>
                </a:schemeClr>
              </a:solidFill>
            </a:rPr>
            <a:t>Administrative Assistant III</a:t>
          </a:r>
        </a:p>
      </dgm:t>
    </dgm:pt>
    <dgm:pt modelId="{253D936E-4D36-4B77-8021-C3290DE38006}" type="sibTrans" cxnId="{DB005155-D3D4-4389-91E9-CF2097DE972A}">
      <dgm:prSet/>
      <dgm:spPr/>
      <dgm:t>
        <a:bodyPr/>
        <a:lstStyle/>
        <a:p>
          <a:endParaRPr lang="en-US"/>
        </a:p>
      </dgm:t>
    </dgm:pt>
    <dgm:pt modelId="{86ED090C-A346-4EB1-872B-1B2C7EFDFF6E}" type="parTrans" cxnId="{DB005155-D3D4-4389-91E9-CF2097DE972A}">
      <dgm:prSet/>
      <dgm:spPr/>
      <dgm:t>
        <a:bodyPr/>
        <a:lstStyle/>
        <a:p>
          <a:endParaRPr lang="en-US"/>
        </a:p>
      </dgm:t>
    </dgm:pt>
    <dgm:pt modelId="{56E6FB9D-5DCE-4802-BB2B-23C91E592299}">
      <dgm:prSet phldrT="[Text]" custT="1"/>
      <dgm:spPr/>
      <dgm:t>
        <a:bodyPr/>
        <a:lstStyle/>
        <a:p>
          <a:r>
            <a:rPr lang="en-US" sz="1200" b="1" dirty="0">
              <a:solidFill>
                <a:schemeClr val="accent1">
                  <a:lumMod val="50000"/>
                </a:schemeClr>
              </a:solidFill>
            </a:rPr>
            <a:t>Xiaoyu (Alex) Wu</a:t>
          </a:r>
          <a:endParaRPr lang="en-US" sz="900" dirty="0"/>
        </a:p>
        <a:p>
          <a:r>
            <a:rPr lang="en-US" sz="1100" b="1" dirty="0">
              <a:solidFill>
                <a:schemeClr val="accent1">
                  <a:lumMod val="50000"/>
                </a:schemeClr>
              </a:solidFill>
            </a:rPr>
            <a:t>EHS Coordinator; Biosafety officer</a:t>
          </a:r>
        </a:p>
        <a:p>
          <a:endParaRPr lang="en-US" sz="700" dirty="0"/>
        </a:p>
      </dgm:t>
    </dgm:pt>
    <dgm:pt modelId="{FC0F1AD8-CF52-4DE1-BA08-DD47BE325018}" type="parTrans" cxnId="{DA403B50-0851-4814-B5B0-DDB62C4C65AE}">
      <dgm:prSet/>
      <dgm:spPr/>
      <dgm:t>
        <a:bodyPr/>
        <a:lstStyle/>
        <a:p>
          <a:endParaRPr lang="en-US"/>
        </a:p>
      </dgm:t>
    </dgm:pt>
    <dgm:pt modelId="{F79ECE41-53D6-4BAA-8081-6D7237A1CCB1}" type="sibTrans" cxnId="{DA403B50-0851-4814-B5B0-DDB62C4C65AE}">
      <dgm:prSet/>
      <dgm:spPr/>
      <dgm:t>
        <a:bodyPr/>
        <a:lstStyle/>
        <a:p>
          <a:endParaRPr lang="en-US"/>
        </a:p>
      </dgm:t>
    </dgm:pt>
    <dgm:pt modelId="{8F563447-D589-4BB1-BB86-BD09215EC78C}">
      <dgm:prSet phldrT="[Text]" custT="1"/>
      <dgm:spPr/>
      <dgm:t>
        <a:bodyPr/>
        <a:lstStyle/>
        <a:p>
          <a:r>
            <a:rPr lang="en-US" sz="1200" b="1" dirty="0">
              <a:solidFill>
                <a:schemeClr val="accent1">
                  <a:lumMod val="50000"/>
                </a:schemeClr>
              </a:solidFill>
            </a:rPr>
            <a:t>Barry Ayala</a:t>
          </a:r>
          <a:endParaRPr lang="en-US" sz="900" b="1" dirty="0">
            <a:solidFill>
              <a:sysClr val="windowText" lastClr="000000"/>
            </a:solidFill>
          </a:endParaRPr>
        </a:p>
        <a:p>
          <a:r>
            <a:rPr lang="en-US" sz="1200" b="1" dirty="0">
              <a:solidFill>
                <a:schemeClr val="accent1">
                  <a:lumMod val="50000"/>
                </a:schemeClr>
              </a:solidFill>
            </a:rPr>
            <a:t>Associate Planner; Space Planning</a:t>
          </a:r>
        </a:p>
      </dgm:t>
    </dgm:pt>
    <dgm:pt modelId="{184339D1-924D-4573-B6ED-F6A4489EDE18}" type="parTrans" cxnId="{62524A38-E70A-4613-B99D-4784E11A90B2}">
      <dgm:prSet/>
      <dgm:spPr/>
      <dgm:t>
        <a:bodyPr/>
        <a:lstStyle/>
        <a:p>
          <a:endParaRPr lang="en-US"/>
        </a:p>
      </dgm:t>
    </dgm:pt>
    <dgm:pt modelId="{4CC405C2-6F39-4F1F-AA77-19407757A638}" type="sibTrans" cxnId="{62524A38-E70A-4613-B99D-4784E11A90B2}">
      <dgm:prSet/>
      <dgm:spPr/>
      <dgm:t>
        <a:bodyPr/>
        <a:lstStyle/>
        <a:p>
          <a:endParaRPr lang="en-US"/>
        </a:p>
      </dgm:t>
    </dgm:pt>
    <dgm:pt modelId="{6DA842DE-4FD1-48D3-8434-76787571E6FB}">
      <dgm:prSet phldrT="[Text]" custT="1"/>
      <dgm:spPr/>
      <dgm:t>
        <a:bodyPr/>
        <a:lstStyle/>
        <a:p>
          <a:r>
            <a:rPr lang="en-US" sz="1200" b="1" dirty="0">
              <a:solidFill>
                <a:schemeClr val="accent1">
                  <a:lumMod val="50000"/>
                </a:schemeClr>
              </a:solidFill>
            </a:rPr>
            <a:t>Efrain Solares</a:t>
          </a:r>
          <a:endParaRPr lang="en-US" sz="900" dirty="0"/>
        </a:p>
        <a:p>
          <a:r>
            <a:rPr lang="en-US" sz="1200" b="1" dirty="0">
              <a:solidFill>
                <a:schemeClr val="accent1">
                  <a:lumMod val="50000"/>
                </a:schemeClr>
              </a:solidFill>
            </a:rPr>
            <a:t>Building Management Service Officer</a:t>
          </a:r>
        </a:p>
      </dgm:t>
    </dgm:pt>
    <dgm:pt modelId="{6E57B695-6FAA-4E1A-ADC4-60BB888257C4}" type="parTrans" cxnId="{4C74F1C2-2288-4A56-BC23-F2EA3E3CE4D0}">
      <dgm:prSet/>
      <dgm:spPr/>
      <dgm:t>
        <a:bodyPr/>
        <a:lstStyle/>
        <a:p>
          <a:endParaRPr lang="en-US"/>
        </a:p>
      </dgm:t>
    </dgm:pt>
    <dgm:pt modelId="{59F86722-531F-4758-9C14-D7549F4A80D7}" type="sibTrans" cxnId="{4C74F1C2-2288-4A56-BC23-F2EA3E3CE4D0}">
      <dgm:prSet/>
      <dgm:spPr/>
      <dgm:t>
        <a:bodyPr/>
        <a:lstStyle/>
        <a:p>
          <a:endParaRPr lang="en-US"/>
        </a:p>
      </dgm:t>
    </dgm:pt>
    <dgm:pt modelId="{2D63001E-76AB-4BF4-ABCA-E18C04566B96}">
      <dgm:prSet phldrT="[Text]" custT="1"/>
      <dgm:spPr/>
      <dgm:t>
        <a:bodyPr/>
        <a:lstStyle/>
        <a:p>
          <a:endParaRPr lang="en-US" sz="1200" b="1" dirty="0">
            <a:solidFill>
              <a:schemeClr val="accent1">
                <a:lumMod val="50000"/>
              </a:schemeClr>
            </a:solidFill>
          </a:endParaRPr>
        </a:p>
        <a:p>
          <a:r>
            <a:rPr lang="en-US" sz="1200" b="1" dirty="0">
              <a:solidFill>
                <a:schemeClr val="accent1">
                  <a:lumMod val="50000"/>
                </a:schemeClr>
              </a:solidFill>
            </a:rPr>
            <a:t>Salish Pal</a:t>
          </a:r>
          <a:endParaRPr lang="en-US" sz="900" dirty="0"/>
        </a:p>
        <a:p>
          <a:r>
            <a:rPr lang="en-US" sz="1200" b="1" dirty="0">
              <a:solidFill>
                <a:schemeClr val="accent1">
                  <a:lumMod val="50000"/>
                </a:schemeClr>
              </a:solidFill>
            </a:rPr>
            <a:t>Prin Custodian Supervisor</a:t>
          </a:r>
        </a:p>
        <a:p>
          <a:endParaRPr lang="en-US" sz="1200" b="1" dirty="0">
            <a:solidFill>
              <a:schemeClr val="accent1">
                <a:lumMod val="50000"/>
              </a:schemeClr>
            </a:solidFill>
          </a:endParaRPr>
        </a:p>
      </dgm:t>
    </dgm:pt>
    <dgm:pt modelId="{93767B86-859B-4087-8F24-ED716CD4F054}" type="parTrans" cxnId="{A9422F12-67F5-40DA-88D4-E48ADB4C074F}">
      <dgm:prSet/>
      <dgm:spPr/>
      <dgm:t>
        <a:bodyPr/>
        <a:lstStyle/>
        <a:p>
          <a:endParaRPr lang="en-US"/>
        </a:p>
      </dgm:t>
    </dgm:pt>
    <dgm:pt modelId="{5E1B84A8-1D83-4903-A008-032DD36E61A9}" type="sibTrans" cxnId="{A9422F12-67F5-40DA-88D4-E48ADB4C074F}">
      <dgm:prSet/>
      <dgm:spPr/>
      <dgm:t>
        <a:bodyPr/>
        <a:lstStyle/>
        <a:p>
          <a:endParaRPr lang="en-US"/>
        </a:p>
      </dgm:t>
    </dgm:pt>
    <dgm:pt modelId="{2147D10F-5E11-41C6-91D3-987298E8EA4B}">
      <dgm:prSet phldrT="[Text]" custT="1"/>
      <dgm:spPr/>
      <dgm:t>
        <a:bodyPr/>
        <a:lstStyle/>
        <a:p>
          <a:pPr>
            <a:buNone/>
          </a:pPr>
          <a:r>
            <a:rPr lang="en-US" sz="1200" b="1" dirty="0">
              <a:solidFill>
                <a:schemeClr val="accent1">
                  <a:lumMod val="50000"/>
                </a:schemeClr>
              </a:solidFill>
            </a:rPr>
            <a:t>William Naidu</a:t>
          </a:r>
          <a:endParaRPr lang="en-US" sz="900" dirty="0"/>
        </a:p>
        <a:p>
          <a:pPr>
            <a:buFont typeface="Arial" panose="020B0604020202020204" pitchFamily="34" charset="0"/>
            <a:buChar char="•"/>
          </a:pPr>
          <a:r>
            <a:rPr lang="en-US" sz="1200" b="1" dirty="0">
              <a:solidFill>
                <a:schemeClr val="accent1">
                  <a:lumMod val="50000"/>
                </a:schemeClr>
              </a:solidFill>
            </a:rPr>
            <a:t>Administrative Assistant II </a:t>
          </a:r>
        </a:p>
      </dgm:t>
    </dgm:pt>
    <dgm:pt modelId="{629C4DF4-3BD4-4C78-9C82-1C7C87A46889}" type="parTrans" cxnId="{E4F2CD8F-A534-4BCC-83FF-58616DECB5B3}">
      <dgm:prSet/>
      <dgm:spPr/>
      <dgm:t>
        <a:bodyPr/>
        <a:lstStyle/>
        <a:p>
          <a:endParaRPr lang="en-US"/>
        </a:p>
      </dgm:t>
    </dgm:pt>
    <dgm:pt modelId="{594920F0-BB25-4DA2-B103-0DCD9BAE9421}" type="sibTrans" cxnId="{E4F2CD8F-A534-4BCC-83FF-58616DECB5B3}">
      <dgm:prSet/>
      <dgm:spPr/>
      <dgm:t>
        <a:bodyPr/>
        <a:lstStyle/>
        <a:p>
          <a:endParaRPr lang="en-US"/>
        </a:p>
      </dgm:t>
    </dgm:pt>
    <dgm:pt modelId="{E5141B9B-9D05-42B7-A7F8-0C69732C0F2C}">
      <dgm:prSet phldrT="[Text]" custT="1"/>
      <dgm:spPr/>
      <dgm:t>
        <a:bodyPr/>
        <a:lstStyle/>
        <a:p>
          <a:r>
            <a:rPr lang="en-US" sz="1200" b="1" dirty="0">
              <a:solidFill>
                <a:schemeClr val="accent1">
                  <a:lumMod val="50000"/>
                </a:schemeClr>
              </a:solidFill>
            </a:rPr>
            <a:t>Walter Cabrera</a:t>
          </a:r>
          <a:endParaRPr lang="en-US" sz="900" dirty="0"/>
        </a:p>
        <a:p>
          <a:r>
            <a:rPr lang="en-US" sz="1200" b="1" dirty="0">
              <a:solidFill>
                <a:schemeClr val="accent1">
                  <a:lumMod val="50000"/>
                </a:schemeClr>
              </a:solidFill>
            </a:rPr>
            <a:t>Lead Facilities Mechanic</a:t>
          </a:r>
        </a:p>
      </dgm:t>
    </dgm:pt>
    <dgm:pt modelId="{78198FBD-F91B-4AFF-B51C-4E04EB2383D4}" type="parTrans" cxnId="{4A3B1BDC-8FC9-4BB6-88A0-A7DEB5EB4B7F}">
      <dgm:prSet/>
      <dgm:spPr/>
      <dgm:t>
        <a:bodyPr/>
        <a:lstStyle/>
        <a:p>
          <a:endParaRPr lang="en-US"/>
        </a:p>
      </dgm:t>
    </dgm:pt>
    <dgm:pt modelId="{3E2A973A-108A-47FE-8E7B-BF2E74AC1E65}" type="sibTrans" cxnId="{4A3B1BDC-8FC9-4BB6-88A0-A7DEB5EB4B7F}">
      <dgm:prSet/>
      <dgm:spPr/>
      <dgm:t>
        <a:bodyPr/>
        <a:lstStyle/>
        <a:p>
          <a:endParaRPr lang="en-US"/>
        </a:p>
      </dgm:t>
    </dgm:pt>
    <dgm:pt modelId="{ED0D6F9D-4B1F-43BD-BA03-D1841E75F505}">
      <dgm:prSet phldrT="[Text]" custT="1"/>
      <dgm:spPr/>
      <dgm:t>
        <a:bodyPr/>
        <a:lstStyle/>
        <a:p>
          <a:r>
            <a:rPr lang="en-US" sz="1200" b="1" dirty="0">
              <a:solidFill>
                <a:schemeClr val="accent1">
                  <a:lumMod val="50000"/>
                </a:schemeClr>
              </a:solidFill>
            </a:rPr>
            <a:t>Michael Munoz</a:t>
          </a:r>
          <a:endParaRPr lang="en-US" sz="900" dirty="0"/>
        </a:p>
        <a:p>
          <a:r>
            <a:rPr lang="en-US" sz="1200" b="1" dirty="0">
              <a:solidFill>
                <a:schemeClr val="accent1">
                  <a:lumMod val="50000"/>
                </a:schemeClr>
              </a:solidFill>
            </a:rPr>
            <a:t>Facilties Worker</a:t>
          </a:r>
        </a:p>
      </dgm:t>
    </dgm:pt>
    <dgm:pt modelId="{E91E6EFA-5933-40DB-B157-343313F7C7CA}" type="parTrans" cxnId="{EDA7006F-B74F-4CA5-9E60-2B7553B2E3DB}">
      <dgm:prSet/>
      <dgm:spPr/>
      <dgm:t>
        <a:bodyPr/>
        <a:lstStyle/>
        <a:p>
          <a:endParaRPr lang="en-US"/>
        </a:p>
      </dgm:t>
    </dgm:pt>
    <dgm:pt modelId="{707F7BFE-75C8-4632-9A02-0A7BDC03DB2E}" type="sibTrans" cxnId="{EDA7006F-B74F-4CA5-9E60-2B7553B2E3DB}">
      <dgm:prSet/>
      <dgm:spPr/>
      <dgm:t>
        <a:bodyPr/>
        <a:lstStyle/>
        <a:p>
          <a:endParaRPr lang="en-US"/>
        </a:p>
      </dgm:t>
    </dgm:pt>
    <dgm:pt modelId="{A4EAF69E-913E-406E-8EF0-105BB9454774}">
      <dgm:prSet custT="1"/>
      <dgm:spPr/>
      <dgm:t>
        <a:bodyPr/>
        <a:lstStyle/>
        <a:p>
          <a:r>
            <a:rPr lang="en-US" sz="1200" b="1">
              <a:solidFill>
                <a:srgbClr val="002060"/>
              </a:solidFill>
            </a:rPr>
            <a:t>Evelyn Cederbaum </a:t>
          </a:r>
          <a:endParaRPr lang="en-US" sz="1000" b="0">
            <a:solidFill>
              <a:srgbClr val="002060"/>
            </a:solidFill>
          </a:endParaRPr>
        </a:p>
        <a:p>
          <a:r>
            <a:rPr lang="en-US" sz="1200" b="1">
              <a:solidFill>
                <a:srgbClr val="002060"/>
              </a:solidFill>
            </a:rPr>
            <a:t>Assoc. Director (on-recall)</a:t>
          </a:r>
        </a:p>
      </dgm:t>
    </dgm:pt>
    <dgm:pt modelId="{489E32BE-E18C-4902-873D-5947A8CA1BEE}" type="parTrans" cxnId="{EB12712F-F9DF-4378-8BF1-FECACB9D9ED4}">
      <dgm:prSet/>
      <dgm:spPr/>
      <dgm:t>
        <a:bodyPr/>
        <a:lstStyle/>
        <a:p>
          <a:endParaRPr lang="en-US"/>
        </a:p>
      </dgm:t>
    </dgm:pt>
    <dgm:pt modelId="{226840E4-0D07-4734-BD17-27F34606209D}" type="sibTrans" cxnId="{EB12712F-F9DF-4378-8BF1-FECACB9D9ED4}">
      <dgm:prSet/>
      <dgm:spPr/>
      <dgm:t>
        <a:bodyPr/>
        <a:lstStyle/>
        <a:p>
          <a:endParaRPr lang="en-US"/>
        </a:p>
      </dgm:t>
    </dgm:pt>
    <dgm:pt modelId="{36F9B1D2-9C7E-4287-8D97-73D2FF4912DA}" type="pres">
      <dgm:prSet presAssocID="{4065AE24-5791-4355-B839-808252BB7120}" presName="hierChild1" presStyleCnt="0">
        <dgm:presLayoutVars>
          <dgm:chPref val="1"/>
          <dgm:dir/>
          <dgm:animOne val="branch"/>
          <dgm:animLvl val="lvl"/>
          <dgm:resizeHandles/>
        </dgm:presLayoutVars>
      </dgm:prSet>
      <dgm:spPr/>
    </dgm:pt>
    <dgm:pt modelId="{FA164DB4-F058-4D5A-8B12-0E7DA1F41DF3}" type="pres">
      <dgm:prSet presAssocID="{232AFF45-A3C3-4FFE-B565-E77F2379C8EF}" presName="hierRoot1" presStyleCnt="0"/>
      <dgm:spPr/>
    </dgm:pt>
    <dgm:pt modelId="{CA6D3E21-2040-4E5C-A5A8-202957616028}" type="pres">
      <dgm:prSet presAssocID="{232AFF45-A3C3-4FFE-B565-E77F2379C8EF}" presName="composite" presStyleCnt="0"/>
      <dgm:spPr/>
    </dgm:pt>
    <dgm:pt modelId="{534485F9-07D2-4FEA-87FF-72F59F04FEA8}" type="pres">
      <dgm:prSet presAssocID="{232AFF45-A3C3-4FFE-B565-E77F2379C8EF}" presName="background" presStyleLbl="node0" presStyleIdx="0" presStyleCnt="4"/>
      <dgm:spPr/>
    </dgm:pt>
    <dgm:pt modelId="{BE1DB2F5-384F-4522-9C8D-08CAF98F448A}" type="pres">
      <dgm:prSet presAssocID="{232AFF45-A3C3-4FFE-B565-E77F2379C8EF}" presName="text" presStyleLbl="fgAcc0" presStyleIdx="0" presStyleCnt="4" custScaleX="122231" custLinFactNeighborX="-53224" custLinFactNeighborY="-48894">
        <dgm:presLayoutVars>
          <dgm:chPref val="3"/>
        </dgm:presLayoutVars>
      </dgm:prSet>
      <dgm:spPr/>
    </dgm:pt>
    <dgm:pt modelId="{CD2957BD-5FE0-441C-8581-F242FD59273B}" type="pres">
      <dgm:prSet presAssocID="{232AFF45-A3C3-4FFE-B565-E77F2379C8EF}" presName="hierChild2" presStyleCnt="0"/>
      <dgm:spPr/>
    </dgm:pt>
    <dgm:pt modelId="{2B0D6F6D-DDE0-4CED-927C-653E2D3F97F3}" type="pres">
      <dgm:prSet presAssocID="{5941B64D-C68E-4C77-85E8-9175D03A3B97}" presName="hierRoot1" presStyleCnt="0"/>
      <dgm:spPr/>
    </dgm:pt>
    <dgm:pt modelId="{14CDB86E-88E4-4EA2-9216-D650FC281246}" type="pres">
      <dgm:prSet presAssocID="{5941B64D-C68E-4C77-85E8-9175D03A3B97}" presName="composite" presStyleCnt="0"/>
      <dgm:spPr/>
    </dgm:pt>
    <dgm:pt modelId="{AF606204-4508-4C4E-81BD-9A0C92604E28}" type="pres">
      <dgm:prSet presAssocID="{5941B64D-C68E-4C77-85E8-9175D03A3B97}" presName="background" presStyleLbl="node0" presStyleIdx="1" presStyleCnt="4"/>
      <dgm:spPr/>
    </dgm:pt>
    <dgm:pt modelId="{5ABB2F63-6BC3-4C2F-9EFA-C738BFB16DA0}" type="pres">
      <dgm:prSet presAssocID="{5941B64D-C68E-4C77-85E8-9175D03A3B97}" presName="text" presStyleLbl="fgAcc0" presStyleIdx="1" presStyleCnt="4" custScaleX="129390" custLinFactNeighborX="58230" custLinFactNeighborY="-54677">
        <dgm:presLayoutVars>
          <dgm:chPref val="3"/>
        </dgm:presLayoutVars>
      </dgm:prSet>
      <dgm:spPr/>
    </dgm:pt>
    <dgm:pt modelId="{E5D18E3C-20AD-4EBC-99B8-948D641C759A}" type="pres">
      <dgm:prSet presAssocID="{5941B64D-C68E-4C77-85E8-9175D03A3B97}" presName="hierChild2" presStyleCnt="0"/>
      <dgm:spPr/>
    </dgm:pt>
    <dgm:pt modelId="{5759687F-AF08-48E0-A76E-54BC4CC7EADB}" type="pres">
      <dgm:prSet presAssocID="{FC0F1AD8-CF52-4DE1-BA08-DD47BE325018}" presName="Name10" presStyleLbl="parChTrans1D2" presStyleIdx="0" presStyleCnt="4"/>
      <dgm:spPr/>
    </dgm:pt>
    <dgm:pt modelId="{78EEB674-1992-429B-85C5-9A0ECA7B3B30}" type="pres">
      <dgm:prSet presAssocID="{56E6FB9D-5DCE-4802-BB2B-23C91E592299}" presName="hierRoot2" presStyleCnt="0"/>
      <dgm:spPr/>
    </dgm:pt>
    <dgm:pt modelId="{8021542B-5197-49EC-A408-3D86102D5CD7}" type="pres">
      <dgm:prSet presAssocID="{56E6FB9D-5DCE-4802-BB2B-23C91E592299}" presName="composite2" presStyleCnt="0"/>
      <dgm:spPr/>
    </dgm:pt>
    <dgm:pt modelId="{DC6A6E1F-5CB0-4779-A6C1-23BEEE8D0DA3}" type="pres">
      <dgm:prSet presAssocID="{56E6FB9D-5DCE-4802-BB2B-23C91E592299}" presName="background2" presStyleLbl="node2" presStyleIdx="0" presStyleCnt="4"/>
      <dgm:spPr/>
    </dgm:pt>
    <dgm:pt modelId="{741463E0-30D7-4222-8A00-917B433CC98C}" type="pres">
      <dgm:prSet presAssocID="{56E6FB9D-5DCE-4802-BB2B-23C91E592299}" presName="text2" presStyleLbl="fgAcc2" presStyleIdx="0" presStyleCnt="4" custScaleX="114071" custScaleY="111016">
        <dgm:presLayoutVars>
          <dgm:chPref val="3"/>
        </dgm:presLayoutVars>
      </dgm:prSet>
      <dgm:spPr/>
    </dgm:pt>
    <dgm:pt modelId="{E2539FE3-09DC-4958-A37D-ED567BF050F0}" type="pres">
      <dgm:prSet presAssocID="{56E6FB9D-5DCE-4802-BB2B-23C91E592299}" presName="hierChild3" presStyleCnt="0"/>
      <dgm:spPr/>
    </dgm:pt>
    <dgm:pt modelId="{6CDC80DB-ACC4-439C-ADCC-0467E4CB4FAF}" type="pres">
      <dgm:prSet presAssocID="{184339D1-924D-4573-B6ED-F6A4489EDE18}" presName="Name10" presStyleLbl="parChTrans1D2" presStyleIdx="1" presStyleCnt="4"/>
      <dgm:spPr/>
    </dgm:pt>
    <dgm:pt modelId="{D6143C2E-7379-486A-A485-77753B0E9322}" type="pres">
      <dgm:prSet presAssocID="{8F563447-D589-4BB1-BB86-BD09215EC78C}" presName="hierRoot2" presStyleCnt="0"/>
      <dgm:spPr/>
    </dgm:pt>
    <dgm:pt modelId="{4A80FB0A-6024-4FE9-B139-E6A032B4F289}" type="pres">
      <dgm:prSet presAssocID="{8F563447-D589-4BB1-BB86-BD09215EC78C}" presName="composite2" presStyleCnt="0"/>
      <dgm:spPr/>
    </dgm:pt>
    <dgm:pt modelId="{3C757F0A-F843-4023-87EB-3888FD8E6B52}" type="pres">
      <dgm:prSet presAssocID="{8F563447-D589-4BB1-BB86-BD09215EC78C}" presName="background2" presStyleLbl="node2" presStyleIdx="1" presStyleCnt="4"/>
      <dgm:spPr/>
    </dgm:pt>
    <dgm:pt modelId="{D91FF037-9CF6-4C4C-B180-E18FB6F7C673}" type="pres">
      <dgm:prSet presAssocID="{8F563447-D589-4BB1-BB86-BD09215EC78C}" presName="text2" presStyleLbl="fgAcc2" presStyleIdx="1" presStyleCnt="4" custScaleX="118628" custScaleY="106639" custLinFactNeighborX="-760" custLinFactNeighborY="-25">
        <dgm:presLayoutVars>
          <dgm:chPref val="3"/>
        </dgm:presLayoutVars>
      </dgm:prSet>
      <dgm:spPr/>
    </dgm:pt>
    <dgm:pt modelId="{0B4CD730-2DC1-4DA8-8950-51300BA4DDA3}" type="pres">
      <dgm:prSet presAssocID="{8F563447-D589-4BB1-BB86-BD09215EC78C}" presName="hierChild3" presStyleCnt="0"/>
      <dgm:spPr/>
    </dgm:pt>
    <dgm:pt modelId="{3D99415B-9CF4-40BC-A8AD-3548EA53233A}" type="pres">
      <dgm:prSet presAssocID="{93767B86-859B-4087-8F24-ED716CD4F054}" presName="Name10" presStyleLbl="parChTrans1D2" presStyleIdx="2" presStyleCnt="4"/>
      <dgm:spPr/>
    </dgm:pt>
    <dgm:pt modelId="{FA325DE8-5306-485D-AE71-DDA132EC7510}" type="pres">
      <dgm:prSet presAssocID="{2D63001E-76AB-4BF4-ABCA-E18C04566B96}" presName="hierRoot2" presStyleCnt="0"/>
      <dgm:spPr/>
    </dgm:pt>
    <dgm:pt modelId="{B5EEE5C4-F869-4633-8A1D-8E77FDD8D028}" type="pres">
      <dgm:prSet presAssocID="{2D63001E-76AB-4BF4-ABCA-E18C04566B96}" presName="composite2" presStyleCnt="0"/>
      <dgm:spPr/>
    </dgm:pt>
    <dgm:pt modelId="{3485BA12-4D06-45BA-97BA-D45B799F92E1}" type="pres">
      <dgm:prSet presAssocID="{2D63001E-76AB-4BF4-ABCA-E18C04566B96}" presName="background2" presStyleLbl="node2" presStyleIdx="2" presStyleCnt="4"/>
      <dgm:spPr/>
    </dgm:pt>
    <dgm:pt modelId="{503C9AF0-37A4-4B50-8C4C-DEA6E007118B}" type="pres">
      <dgm:prSet presAssocID="{2D63001E-76AB-4BF4-ABCA-E18C04566B96}" presName="text2" presStyleLbl="fgAcc2" presStyleIdx="2" presStyleCnt="4" custScaleX="105309" custScaleY="107456" custLinFactX="48121" custLinFactNeighborX="100000" custLinFactNeighborY="434">
        <dgm:presLayoutVars>
          <dgm:chPref val="3"/>
        </dgm:presLayoutVars>
      </dgm:prSet>
      <dgm:spPr/>
    </dgm:pt>
    <dgm:pt modelId="{EAA99F71-7C68-44E7-BAD6-8B88D2586562}" type="pres">
      <dgm:prSet presAssocID="{2D63001E-76AB-4BF4-ABCA-E18C04566B96}" presName="hierChild3" presStyleCnt="0"/>
      <dgm:spPr/>
    </dgm:pt>
    <dgm:pt modelId="{033719FC-43A0-406E-AD48-A14DDFF237C7}" type="pres">
      <dgm:prSet presAssocID="{6E57B695-6FAA-4E1A-ADC4-60BB888257C4}" presName="Name10" presStyleLbl="parChTrans1D2" presStyleIdx="3" presStyleCnt="4"/>
      <dgm:spPr/>
    </dgm:pt>
    <dgm:pt modelId="{535A611F-CF1C-4DF1-A5F3-EE31B496CDA4}" type="pres">
      <dgm:prSet presAssocID="{6DA842DE-4FD1-48D3-8434-76787571E6FB}" presName="hierRoot2" presStyleCnt="0"/>
      <dgm:spPr/>
    </dgm:pt>
    <dgm:pt modelId="{0DB5F1B8-258C-417C-BECA-896114D0F287}" type="pres">
      <dgm:prSet presAssocID="{6DA842DE-4FD1-48D3-8434-76787571E6FB}" presName="composite2" presStyleCnt="0"/>
      <dgm:spPr/>
    </dgm:pt>
    <dgm:pt modelId="{E55EAE5C-0068-41D0-B5E5-05FDCB98F646}" type="pres">
      <dgm:prSet presAssocID="{6DA842DE-4FD1-48D3-8434-76787571E6FB}" presName="background2" presStyleLbl="node2" presStyleIdx="3" presStyleCnt="4"/>
      <dgm:spPr/>
    </dgm:pt>
    <dgm:pt modelId="{6019F607-6A46-4D53-B2F1-0728CA90A9AD}" type="pres">
      <dgm:prSet presAssocID="{6DA842DE-4FD1-48D3-8434-76787571E6FB}" presName="text2" presStyleLbl="fgAcc2" presStyleIdx="3" presStyleCnt="4" custScaleX="104235" custScaleY="111719" custLinFactX="-24143" custLinFactNeighborX="-100000" custLinFactNeighborY="1006">
        <dgm:presLayoutVars>
          <dgm:chPref val="3"/>
        </dgm:presLayoutVars>
      </dgm:prSet>
      <dgm:spPr/>
    </dgm:pt>
    <dgm:pt modelId="{CE8F6D7A-6B5F-470F-AF8E-DA69DA745320}" type="pres">
      <dgm:prSet presAssocID="{6DA842DE-4FD1-48D3-8434-76787571E6FB}" presName="hierChild3" presStyleCnt="0"/>
      <dgm:spPr/>
    </dgm:pt>
    <dgm:pt modelId="{0CFFC5EF-C026-4DDC-A106-2EBAF71E9DCE}" type="pres">
      <dgm:prSet presAssocID="{78198FBD-F91B-4AFF-B51C-4E04EB2383D4}" presName="Name17" presStyleLbl="parChTrans1D3" presStyleIdx="0" presStyleCnt="3"/>
      <dgm:spPr/>
    </dgm:pt>
    <dgm:pt modelId="{C52ED2F8-3432-4CE4-8F0B-F21D9F57EAB0}" type="pres">
      <dgm:prSet presAssocID="{E5141B9B-9D05-42B7-A7F8-0C69732C0F2C}" presName="hierRoot3" presStyleCnt="0"/>
      <dgm:spPr/>
    </dgm:pt>
    <dgm:pt modelId="{BD517E5E-3524-4731-B9E4-E77C99115FF9}" type="pres">
      <dgm:prSet presAssocID="{E5141B9B-9D05-42B7-A7F8-0C69732C0F2C}" presName="composite3" presStyleCnt="0"/>
      <dgm:spPr/>
    </dgm:pt>
    <dgm:pt modelId="{CA6E14DD-FC5B-4A50-ADB2-2428DC8BA11F}" type="pres">
      <dgm:prSet presAssocID="{E5141B9B-9D05-42B7-A7F8-0C69732C0F2C}" presName="background3" presStyleLbl="node3" presStyleIdx="0" presStyleCnt="3"/>
      <dgm:spPr/>
    </dgm:pt>
    <dgm:pt modelId="{9769C932-589D-4A16-9C62-DC2C5F0411D7}" type="pres">
      <dgm:prSet presAssocID="{E5141B9B-9D05-42B7-A7F8-0C69732C0F2C}" presName="text3" presStyleLbl="fgAcc3" presStyleIdx="0" presStyleCnt="3" custScaleX="128873" custLinFactNeighborX="39941" custLinFactNeighborY="2419">
        <dgm:presLayoutVars>
          <dgm:chPref val="3"/>
        </dgm:presLayoutVars>
      </dgm:prSet>
      <dgm:spPr/>
    </dgm:pt>
    <dgm:pt modelId="{6CE4F0F7-61D9-4403-8571-1EFB9C9AC552}" type="pres">
      <dgm:prSet presAssocID="{E5141B9B-9D05-42B7-A7F8-0C69732C0F2C}" presName="hierChild4" presStyleCnt="0"/>
      <dgm:spPr/>
    </dgm:pt>
    <dgm:pt modelId="{3321A0B0-896D-4D28-9A80-0F800E9A8715}" type="pres">
      <dgm:prSet presAssocID="{E91E6EFA-5933-40DB-B157-343313F7C7CA}" presName="Name23" presStyleLbl="parChTrans1D4" presStyleIdx="0" presStyleCnt="1"/>
      <dgm:spPr/>
    </dgm:pt>
    <dgm:pt modelId="{FBE7ACA8-E52E-432C-97AA-B8BABE0E8AB8}" type="pres">
      <dgm:prSet presAssocID="{ED0D6F9D-4B1F-43BD-BA03-D1841E75F505}" presName="hierRoot4" presStyleCnt="0"/>
      <dgm:spPr/>
    </dgm:pt>
    <dgm:pt modelId="{5712459D-59FC-48C6-BEE2-3F79874CF693}" type="pres">
      <dgm:prSet presAssocID="{ED0D6F9D-4B1F-43BD-BA03-D1841E75F505}" presName="composite4" presStyleCnt="0"/>
      <dgm:spPr/>
    </dgm:pt>
    <dgm:pt modelId="{32BA2F15-C881-4051-A81F-8A6102754746}" type="pres">
      <dgm:prSet presAssocID="{ED0D6F9D-4B1F-43BD-BA03-D1841E75F505}" presName="background4" presStyleLbl="node4" presStyleIdx="0" presStyleCnt="1"/>
      <dgm:spPr/>
    </dgm:pt>
    <dgm:pt modelId="{292A0BA3-1F90-48C9-8F3C-21B31B00F76E}" type="pres">
      <dgm:prSet presAssocID="{ED0D6F9D-4B1F-43BD-BA03-D1841E75F505}" presName="text4" presStyleLbl="fgAcc4" presStyleIdx="0" presStyleCnt="1" custScaleX="131897" custLinFactNeighborX="39941" custLinFactNeighborY="6048">
        <dgm:presLayoutVars>
          <dgm:chPref val="3"/>
        </dgm:presLayoutVars>
      </dgm:prSet>
      <dgm:spPr/>
    </dgm:pt>
    <dgm:pt modelId="{167E80C7-626D-4E79-A967-0D3A8D4FE40B}" type="pres">
      <dgm:prSet presAssocID="{ED0D6F9D-4B1F-43BD-BA03-D1841E75F505}" presName="hierChild5" presStyleCnt="0"/>
      <dgm:spPr/>
    </dgm:pt>
    <dgm:pt modelId="{DF5CCB56-9DE0-45CF-A586-583C2ECDC5D6}" type="pres">
      <dgm:prSet presAssocID="{629C4DF4-3BD4-4C78-9C82-1C7C87A46889}" presName="Name17" presStyleLbl="parChTrans1D3" presStyleIdx="1" presStyleCnt="3"/>
      <dgm:spPr/>
    </dgm:pt>
    <dgm:pt modelId="{FF66A196-42B9-4162-AB6D-7B9F8637409A}" type="pres">
      <dgm:prSet presAssocID="{2147D10F-5E11-41C6-91D3-987298E8EA4B}" presName="hierRoot3" presStyleCnt="0"/>
      <dgm:spPr/>
    </dgm:pt>
    <dgm:pt modelId="{1ECEFA01-011E-4A91-AB74-45E1D67F016B}" type="pres">
      <dgm:prSet presAssocID="{2147D10F-5E11-41C6-91D3-987298E8EA4B}" presName="composite3" presStyleCnt="0"/>
      <dgm:spPr/>
    </dgm:pt>
    <dgm:pt modelId="{5CB13F0B-24E6-4FD5-93C2-1EF620A78E2E}" type="pres">
      <dgm:prSet presAssocID="{2147D10F-5E11-41C6-91D3-987298E8EA4B}" presName="background3" presStyleLbl="node3" presStyleIdx="1" presStyleCnt="3"/>
      <dgm:spPr/>
    </dgm:pt>
    <dgm:pt modelId="{48A5F5DC-B857-4552-AEC3-E326627189D7}" type="pres">
      <dgm:prSet presAssocID="{2147D10F-5E11-41C6-91D3-987298E8EA4B}" presName="text3" presStyleLbl="fgAcc3" presStyleIdx="1" presStyleCnt="3" custScaleX="165926" custScaleY="100272" custLinFactX="6103" custLinFactNeighborX="100000" custLinFactNeighborY="1536">
        <dgm:presLayoutVars>
          <dgm:chPref val="3"/>
        </dgm:presLayoutVars>
      </dgm:prSet>
      <dgm:spPr/>
    </dgm:pt>
    <dgm:pt modelId="{2CCD66DE-21E2-44FD-9169-64088353013F}" type="pres">
      <dgm:prSet presAssocID="{2147D10F-5E11-41C6-91D3-987298E8EA4B}" presName="hierChild4" presStyleCnt="0"/>
      <dgm:spPr/>
    </dgm:pt>
    <dgm:pt modelId="{EBE29338-20C5-4D05-90F1-CED2D234360F}" type="pres">
      <dgm:prSet presAssocID="{86ED090C-A346-4EB1-872B-1B2C7EFDFF6E}" presName="Name17" presStyleLbl="parChTrans1D3" presStyleIdx="2" presStyleCnt="3"/>
      <dgm:spPr/>
    </dgm:pt>
    <dgm:pt modelId="{E680CABC-87D7-476B-B02D-AA52618773D0}" type="pres">
      <dgm:prSet presAssocID="{D2D57F8E-CBD1-4C6A-BB71-C0B95F3D3C4B}" presName="hierRoot3" presStyleCnt="0"/>
      <dgm:spPr/>
    </dgm:pt>
    <dgm:pt modelId="{A16717A7-9644-496C-A081-B9514B031F6E}" type="pres">
      <dgm:prSet presAssocID="{D2D57F8E-CBD1-4C6A-BB71-C0B95F3D3C4B}" presName="composite3" presStyleCnt="0"/>
      <dgm:spPr/>
    </dgm:pt>
    <dgm:pt modelId="{912C09C6-2FC7-433C-A16E-2B056CD353A8}" type="pres">
      <dgm:prSet presAssocID="{D2D57F8E-CBD1-4C6A-BB71-C0B95F3D3C4B}" presName="background3" presStyleLbl="node3" presStyleIdx="2" presStyleCnt="3"/>
      <dgm:spPr/>
    </dgm:pt>
    <dgm:pt modelId="{D816E759-E9AC-418C-BED6-C217E36A25C3}" type="pres">
      <dgm:prSet presAssocID="{D2D57F8E-CBD1-4C6A-BB71-C0B95F3D3C4B}" presName="text3" presStyleLbl="fgAcc3" presStyleIdx="2" presStyleCnt="3" custScaleX="143530" custLinFactX="-200000" custLinFactNeighborX="-296392" custLinFactNeighborY="1209">
        <dgm:presLayoutVars>
          <dgm:chPref val="3"/>
        </dgm:presLayoutVars>
      </dgm:prSet>
      <dgm:spPr/>
    </dgm:pt>
    <dgm:pt modelId="{F2428136-47CB-445B-AD49-CEC678D39821}" type="pres">
      <dgm:prSet presAssocID="{D2D57F8E-CBD1-4C6A-BB71-C0B95F3D3C4B}" presName="hierChild4" presStyleCnt="0"/>
      <dgm:spPr/>
    </dgm:pt>
    <dgm:pt modelId="{A332AF3D-BEF3-4DE2-95CC-8B7D98E4FD79}" type="pres">
      <dgm:prSet presAssocID="{C7B4598B-A140-4F63-A78A-FCB87435C3E8}" presName="hierRoot1" presStyleCnt="0"/>
      <dgm:spPr/>
    </dgm:pt>
    <dgm:pt modelId="{6E3AF907-FC7A-41E8-9BF0-3FDEC0161415}" type="pres">
      <dgm:prSet presAssocID="{C7B4598B-A140-4F63-A78A-FCB87435C3E8}" presName="composite" presStyleCnt="0"/>
      <dgm:spPr/>
    </dgm:pt>
    <dgm:pt modelId="{8E70B4F9-956D-4701-8E2C-3388BD323C07}" type="pres">
      <dgm:prSet presAssocID="{C7B4598B-A140-4F63-A78A-FCB87435C3E8}" presName="background" presStyleLbl="node0" presStyleIdx="2" presStyleCnt="4"/>
      <dgm:spPr/>
    </dgm:pt>
    <dgm:pt modelId="{996778E0-C4A8-43C4-B730-4AC9A22A6B81}" type="pres">
      <dgm:prSet presAssocID="{C7B4598B-A140-4F63-A78A-FCB87435C3E8}" presName="text" presStyleLbl="fgAcc0" presStyleIdx="2" presStyleCnt="4" custAng="0" custScaleX="105914" custScaleY="109338" custLinFactNeighborX="76780" custLinFactNeighborY="-52603">
        <dgm:presLayoutVars>
          <dgm:chPref val="3"/>
        </dgm:presLayoutVars>
      </dgm:prSet>
      <dgm:spPr/>
    </dgm:pt>
    <dgm:pt modelId="{685ED4B6-ED5F-4BC1-AB66-4BBE4A663BC3}" type="pres">
      <dgm:prSet presAssocID="{C7B4598B-A140-4F63-A78A-FCB87435C3E8}" presName="hierChild2" presStyleCnt="0"/>
      <dgm:spPr/>
    </dgm:pt>
    <dgm:pt modelId="{12F50CEB-E3B3-4A9D-B084-89514D08607E}" type="pres">
      <dgm:prSet presAssocID="{A4EAF69E-913E-406E-8EF0-105BB9454774}" presName="hierRoot1" presStyleCnt="0"/>
      <dgm:spPr/>
    </dgm:pt>
    <dgm:pt modelId="{521D688F-CB18-48A1-BDD1-66312E2248C3}" type="pres">
      <dgm:prSet presAssocID="{A4EAF69E-913E-406E-8EF0-105BB9454774}" presName="composite" presStyleCnt="0"/>
      <dgm:spPr/>
    </dgm:pt>
    <dgm:pt modelId="{3E5B867C-D53C-420C-8C04-8CDBA2DC9AF3}" type="pres">
      <dgm:prSet presAssocID="{A4EAF69E-913E-406E-8EF0-105BB9454774}" presName="background" presStyleLbl="node0" presStyleIdx="3" presStyleCnt="4"/>
      <dgm:spPr/>
    </dgm:pt>
    <dgm:pt modelId="{65199C32-B60C-4E5A-B98D-7340F844F191}" type="pres">
      <dgm:prSet presAssocID="{A4EAF69E-913E-406E-8EF0-105BB9454774}" presName="text" presStyleLbl="fgAcc0" presStyleIdx="3" presStyleCnt="4" custScaleX="135630" custScaleY="97752" custLinFactY="52969" custLinFactNeighborX="74589" custLinFactNeighborY="100000">
        <dgm:presLayoutVars>
          <dgm:chPref val="3"/>
        </dgm:presLayoutVars>
      </dgm:prSet>
      <dgm:spPr/>
    </dgm:pt>
    <dgm:pt modelId="{FCE3DD42-2EDB-40DC-8457-775837C09D22}" type="pres">
      <dgm:prSet presAssocID="{A4EAF69E-913E-406E-8EF0-105BB9454774}" presName="hierChild2" presStyleCnt="0"/>
      <dgm:spPr/>
    </dgm:pt>
  </dgm:ptLst>
  <dgm:cxnLst>
    <dgm:cxn modelId="{26055406-45DA-4CFE-8149-2122891F48F4}" type="presOf" srcId="{93767B86-859B-4087-8F24-ED716CD4F054}" destId="{3D99415B-9CF4-40BC-A8AD-3548EA53233A}" srcOrd="0" destOrd="0" presId="urn:microsoft.com/office/officeart/2005/8/layout/hierarchy1"/>
    <dgm:cxn modelId="{A9422F12-67F5-40DA-88D4-E48ADB4C074F}" srcId="{5941B64D-C68E-4C77-85E8-9175D03A3B97}" destId="{2D63001E-76AB-4BF4-ABCA-E18C04566B96}" srcOrd="2" destOrd="0" parTransId="{93767B86-859B-4087-8F24-ED716CD4F054}" sibTransId="{5E1B84A8-1D83-4903-A008-032DD36E61A9}"/>
    <dgm:cxn modelId="{E98A071E-FEA3-46EF-8E91-FF90EB78898A}" type="presOf" srcId="{232AFF45-A3C3-4FFE-B565-E77F2379C8EF}" destId="{BE1DB2F5-384F-4522-9C8D-08CAF98F448A}" srcOrd="0" destOrd="0" presId="urn:microsoft.com/office/officeart/2005/8/layout/hierarchy1"/>
    <dgm:cxn modelId="{3E26A624-275D-4C60-A49B-2D936F55F316}" type="presOf" srcId="{184339D1-924D-4573-B6ED-F6A4489EDE18}" destId="{6CDC80DB-ACC4-439C-ADCC-0467E4CB4FAF}" srcOrd="0" destOrd="0" presId="urn:microsoft.com/office/officeart/2005/8/layout/hierarchy1"/>
    <dgm:cxn modelId="{70A45025-AD13-4900-A912-877021CEFC2E}" type="presOf" srcId="{8F563447-D589-4BB1-BB86-BD09215EC78C}" destId="{D91FF037-9CF6-4C4C-B180-E18FB6F7C673}" srcOrd="0" destOrd="0" presId="urn:microsoft.com/office/officeart/2005/8/layout/hierarchy1"/>
    <dgm:cxn modelId="{EB12712F-F9DF-4378-8BF1-FECACB9D9ED4}" srcId="{4065AE24-5791-4355-B839-808252BB7120}" destId="{A4EAF69E-913E-406E-8EF0-105BB9454774}" srcOrd="3" destOrd="0" parTransId="{489E32BE-E18C-4902-873D-5947A8CA1BEE}" sibTransId="{226840E4-0D07-4734-BD17-27F34606209D}"/>
    <dgm:cxn modelId="{08AF6035-2BBE-4125-BD5A-DA5610EE4C87}" type="presOf" srcId="{5941B64D-C68E-4C77-85E8-9175D03A3B97}" destId="{5ABB2F63-6BC3-4C2F-9EFA-C738BFB16DA0}" srcOrd="0" destOrd="0" presId="urn:microsoft.com/office/officeart/2005/8/layout/hierarchy1"/>
    <dgm:cxn modelId="{62524A38-E70A-4613-B99D-4784E11A90B2}" srcId="{5941B64D-C68E-4C77-85E8-9175D03A3B97}" destId="{8F563447-D589-4BB1-BB86-BD09215EC78C}" srcOrd="1" destOrd="0" parTransId="{184339D1-924D-4573-B6ED-F6A4489EDE18}" sibTransId="{4CC405C2-6F39-4F1F-AA77-19407757A638}"/>
    <dgm:cxn modelId="{1420B039-9F3D-48BA-AF1E-D68188DF7F78}" type="presOf" srcId="{C7B4598B-A140-4F63-A78A-FCB87435C3E8}" destId="{996778E0-C4A8-43C4-B730-4AC9A22A6B81}" srcOrd="0" destOrd="0" presId="urn:microsoft.com/office/officeart/2005/8/layout/hierarchy1"/>
    <dgm:cxn modelId="{9036503D-CFD2-400B-AF80-5064455FDD3C}" type="presOf" srcId="{6DA842DE-4FD1-48D3-8434-76787571E6FB}" destId="{6019F607-6A46-4D53-B2F1-0728CA90A9AD}" srcOrd="0" destOrd="0" presId="urn:microsoft.com/office/officeart/2005/8/layout/hierarchy1"/>
    <dgm:cxn modelId="{F8EF3543-8FD7-42FE-AD0A-11F70F8F9D4D}" type="presOf" srcId="{D2D57F8E-CBD1-4C6A-BB71-C0B95F3D3C4B}" destId="{D816E759-E9AC-418C-BED6-C217E36A25C3}" srcOrd="0" destOrd="0" presId="urn:microsoft.com/office/officeart/2005/8/layout/hierarchy1"/>
    <dgm:cxn modelId="{E0197547-C2B3-4B2F-9140-421F42C2D7DA}" type="presOf" srcId="{E91E6EFA-5933-40DB-B157-343313F7C7CA}" destId="{3321A0B0-896D-4D28-9A80-0F800E9A8715}" srcOrd="0" destOrd="0" presId="urn:microsoft.com/office/officeart/2005/8/layout/hierarchy1"/>
    <dgm:cxn modelId="{DA403B50-0851-4814-B5B0-DDB62C4C65AE}" srcId="{5941B64D-C68E-4C77-85E8-9175D03A3B97}" destId="{56E6FB9D-5DCE-4802-BB2B-23C91E592299}" srcOrd="0" destOrd="0" parTransId="{FC0F1AD8-CF52-4DE1-BA08-DD47BE325018}" sibTransId="{F79ECE41-53D6-4BAA-8081-6D7237A1CCB1}"/>
    <dgm:cxn modelId="{DB005155-D3D4-4389-91E9-CF2097DE972A}" srcId="{6DA842DE-4FD1-48D3-8434-76787571E6FB}" destId="{D2D57F8E-CBD1-4C6A-BB71-C0B95F3D3C4B}" srcOrd="2" destOrd="0" parTransId="{86ED090C-A346-4EB1-872B-1B2C7EFDFF6E}" sibTransId="{253D936E-4D36-4B77-8021-C3290DE38006}"/>
    <dgm:cxn modelId="{4537745E-988A-4A8D-8CA7-AA6B58EC312C}" type="presOf" srcId="{629C4DF4-3BD4-4C78-9C82-1C7C87A46889}" destId="{DF5CCB56-9DE0-45CF-A586-583C2ECDC5D6}" srcOrd="0" destOrd="0" presId="urn:microsoft.com/office/officeart/2005/8/layout/hierarchy1"/>
    <dgm:cxn modelId="{ECFC515F-2C98-4D23-A09B-394A79FA7474}" type="presOf" srcId="{ED0D6F9D-4B1F-43BD-BA03-D1841E75F505}" destId="{292A0BA3-1F90-48C9-8F3C-21B31B00F76E}" srcOrd="0" destOrd="0" presId="urn:microsoft.com/office/officeart/2005/8/layout/hierarchy1"/>
    <dgm:cxn modelId="{72B47464-40BE-457B-A10C-A84F4CE828BF}" type="presOf" srcId="{86ED090C-A346-4EB1-872B-1B2C7EFDFF6E}" destId="{EBE29338-20C5-4D05-90F1-CED2D234360F}" srcOrd="0" destOrd="0" presId="urn:microsoft.com/office/officeart/2005/8/layout/hierarchy1"/>
    <dgm:cxn modelId="{D8F45167-D80B-42C7-B947-5D11F5F7BAE4}" type="presOf" srcId="{2D63001E-76AB-4BF4-ABCA-E18C04566B96}" destId="{503C9AF0-37A4-4B50-8C4C-DEA6E007118B}" srcOrd="0" destOrd="0" presId="urn:microsoft.com/office/officeart/2005/8/layout/hierarchy1"/>
    <dgm:cxn modelId="{EDA7006F-B74F-4CA5-9E60-2B7553B2E3DB}" srcId="{E5141B9B-9D05-42B7-A7F8-0C69732C0F2C}" destId="{ED0D6F9D-4B1F-43BD-BA03-D1841E75F505}" srcOrd="0" destOrd="0" parTransId="{E91E6EFA-5933-40DB-B157-343313F7C7CA}" sibTransId="{707F7BFE-75C8-4632-9A02-0A7BDC03DB2E}"/>
    <dgm:cxn modelId="{E4F2CD8F-A534-4BCC-83FF-58616DECB5B3}" srcId="{6DA842DE-4FD1-48D3-8434-76787571E6FB}" destId="{2147D10F-5E11-41C6-91D3-987298E8EA4B}" srcOrd="1" destOrd="0" parTransId="{629C4DF4-3BD4-4C78-9C82-1C7C87A46889}" sibTransId="{594920F0-BB25-4DA2-B103-0DCD9BAE9421}"/>
    <dgm:cxn modelId="{9C9AAFA2-CB88-45AB-B0AC-0803B3127D88}" type="presOf" srcId="{FC0F1AD8-CF52-4DE1-BA08-DD47BE325018}" destId="{5759687F-AF08-48E0-A76E-54BC4CC7EADB}" srcOrd="0" destOrd="0" presId="urn:microsoft.com/office/officeart/2005/8/layout/hierarchy1"/>
    <dgm:cxn modelId="{B99EE3A5-15FD-4106-94D0-CD87F2D570A6}" type="presOf" srcId="{E5141B9B-9D05-42B7-A7F8-0C69732C0F2C}" destId="{9769C932-589D-4A16-9C62-DC2C5F0411D7}" srcOrd="0" destOrd="0" presId="urn:microsoft.com/office/officeart/2005/8/layout/hierarchy1"/>
    <dgm:cxn modelId="{FB29E2A7-1E78-4D87-852C-A5601012E83E}" type="presOf" srcId="{56E6FB9D-5DCE-4802-BB2B-23C91E592299}" destId="{741463E0-30D7-4222-8A00-917B433CC98C}" srcOrd="0" destOrd="0" presId="urn:microsoft.com/office/officeart/2005/8/layout/hierarchy1"/>
    <dgm:cxn modelId="{87FDAEB2-8BD2-4676-AE3E-B44D3C07F4DC}" srcId="{4065AE24-5791-4355-B839-808252BB7120}" destId="{5941B64D-C68E-4C77-85E8-9175D03A3B97}" srcOrd="1" destOrd="0" parTransId="{4E5CFEF1-10AD-4624-9227-A3EFFBAA966D}" sibTransId="{717D60B0-0E94-4F38-B695-B7DE1555D931}"/>
    <dgm:cxn modelId="{E90685B7-FAB0-4CAD-8E6D-FE5C1ADC6802}" type="presOf" srcId="{4065AE24-5791-4355-B839-808252BB7120}" destId="{36F9B1D2-9C7E-4287-8D97-73D2FF4912DA}" srcOrd="0" destOrd="0" presId="urn:microsoft.com/office/officeart/2005/8/layout/hierarchy1"/>
    <dgm:cxn modelId="{1FA778BC-2D44-4959-98A8-1C720A456BF5}" type="presOf" srcId="{2147D10F-5E11-41C6-91D3-987298E8EA4B}" destId="{48A5F5DC-B857-4552-AEC3-E326627189D7}" srcOrd="0" destOrd="0" presId="urn:microsoft.com/office/officeart/2005/8/layout/hierarchy1"/>
    <dgm:cxn modelId="{4C74F1C2-2288-4A56-BC23-F2EA3E3CE4D0}" srcId="{5941B64D-C68E-4C77-85E8-9175D03A3B97}" destId="{6DA842DE-4FD1-48D3-8434-76787571E6FB}" srcOrd="3" destOrd="0" parTransId="{6E57B695-6FAA-4E1A-ADC4-60BB888257C4}" sibTransId="{59F86722-531F-4758-9C14-D7549F4A80D7}"/>
    <dgm:cxn modelId="{C1378DCC-4CBF-43FA-BE26-AFF15CC1337C}" srcId="{4065AE24-5791-4355-B839-808252BB7120}" destId="{C7B4598B-A140-4F63-A78A-FCB87435C3E8}" srcOrd="2" destOrd="0" parTransId="{BEBD3E1D-6541-4861-B644-9EDF6DA94A04}" sibTransId="{206C489A-CC51-409C-89CD-52718C30FED4}"/>
    <dgm:cxn modelId="{4A3B1BDC-8FC9-4BB6-88A0-A7DEB5EB4B7F}" srcId="{6DA842DE-4FD1-48D3-8434-76787571E6FB}" destId="{E5141B9B-9D05-42B7-A7F8-0C69732C0F2C}" srcOrd="0" destOrd="0" parTransId="{78198FBD-F91B-4AFF-B51C-4E04EB2383D4}" sibTransId="{3E2A973A-108A-47FE-8E7B-BF2E74AC1E65}"/>
    <dgm:cxn modelId="{93F8ECDD-FD68-4414-A255-0C106D72D2F8}" type="presOf" srcId="{6E57B695-6FAA-4E1A-ADC4-60BB888257C4}" destId="{033719FC-43A0-406E-AD48-A14DDFF237C7}" srcOrd="0" destOrd="0" presId="urn:microsoft.com/office/officeart/2005/8/layout/hierarchy1"/>
    <dgm:cxn modelId="{82BDADE9-C696-44C9-ACF2-C91D8C3F5D73}" type="presOf" srcId="{78198FBD-F91B-4AFF-B51C-4E04EB2383D4}" destId="{0CFFC5EF-C026-4DDC-A106-2EBAF71E9DCE}" srcOrd="0" destOrd="0" presId="urn:microsoft.com/office/officeart/2005/8/layout/hierarchy1"/>
    <dgm:cxn modelId="{C62AB5EE-0C71-46A9-9D40-9FD02898552C}" srcId="{4065AE24-5791-4355-B839-808252BB7120}" destId="{232AFF45-A3C3-4FFE-B565-E77F2379C8EF}" srcOrd="0" destOrd="0" parTransId="{C48E412E-D5B2-495F-8F59-8327C46F4724}" sibTransId="{4CD4BC1C-C0A4-4A5A-BFE8-CD8758B49D58}"/>
    <dgm:cxn modelId="{EFFB31F4-2D98-479E-A692-5A8D894DF754}" type="presOf" srcId="{A4EAF69E-913E-406E-8EF0-105BB9454774}" destId="{65199C32-B60C-4E5A-B98D-7340F844F191}" srcOrd="0" destOrd="0" presId="urn:microsoft.com/office/officeart/2005/8/layout/hierarchy1"/>
    <dgm:cxn modelId="{E98F9F62-8E22-4AB6-87D9-523DA60E0837}" type="presParOf" srcId="{36F9B1D2-9C7E-4287-8D97-73D2FF4912DA}" destId="{FA164DB4-F058-4D5A-8B12-0E7DA1F41DF3}" srcOrd="0" destOrd="0" presId="urn:microsoft.com/office/officeart/2005/8/layout/hierarchy1"/>
    <dgm:cxn modelId="{979C4E96-E6A0-4E37-ABD4-0655D3267FD2}" type="presParOf" srcId="{FA164DB4-F058-4D5A-8B12-0E7DA1F41DF3}" destId="{CA6D3E21-2040-4E5C-A5A8-202957616028}" srcOrd="0" destOrd="0" presId="urn:microsoft.com/office/officeart/2005/8/layout/hierarchy1"/>
    <dgm:cxn modelId="{837C0535-B1E3-497A-AA1C-D170C0F63593}" type="presParOf" srcId="{CA6D3E21-2040-4E5C-A5A8-202957616028}" destId="{534485F9-07D2-4FEA-87FF-72F59F04FEA8}" srcOrd="0" destOrd="0" presId="urn:microsoft.com/office/officeart/2005/8/layout/hierarchy1"/>
    <dgm:cxn modelId="{B1EF30FC-89C4-403E-86E9-7D1D1FADCDF5}" type="presParOf" srcId="{CA6D3E21-2040-4E5C-A5A8-202957616028}" destId="{BE1DB2F5-384F-4522-9C8D-08CAF98F448A}" srcOrd="1" destOrd="0" presId="urn:microsoft.com/office/officeart/2005/8/layout/hierarchy1"/>
    <dgm:cxn modelId="{C735AE2F-9573-4DB4-8FE6-25F4CB270BE9}" type="presParOf" srcId="{FA164DB4-F058-4D5A-8B12-0E7DA1F41DF3}" destId="{CD2957BD-5FE0-441C-8581-F242FD59273B}" srcOrd="1" destOrd="0" presId="urn:microsoft.com/office/officeart/2005/8/layout/hierarchy1"/>
    <dgm:cxn modelId="{D0240B35-0C00-4BAA-8649-C05EFD310CA4}" type="presParOf" srcId="{36F9B1D2-9C7E-4287-8D97-73D2FF4912DA}" destId="{2B0D6F6D-DDE0-4CED-927C-653E2D3F97F3}" srcOrd="1" destOrd="0" presId="urn:microsoft.com/office/officeart/2005/8/layout/hierarchy1"/>
    <dgm:cxn modelId="{6D2E8A06-D951-40FA-9C42-EDCFEE6CFB03}" type="presParOf" srcId="{2B0D6F6D-DDE0-4CED-927C-653E2D3F97F3}" destId="{14CDB86E-88E4-4EA2-9216-D650FC281246}" srcOrd="0" destOrd="0" presId="urn:microsoft.com/office/officeart/2005/8/layout/hierarchy1"/>
    <dgm:cxn modelId="{A83A4032-A733-471C-BD7C-9C4E7D89D791}" type="presParOf" srcId="{14CDB86E-88E4-4EA2-9216-D650FC281246}" destId="{AF606204-4508-4C4E-81BD-9A0C92604E28}" srcOrd="0" destOrd="0" presId="urn:microsoft.com/office/officeart/2005/8/layout/hierarchy1"/>
    <dgm:cxn modelId="{CD28C47D-C4CA-4E7A-8952-933BD5E2BABB}" type="presParOf" srcId="{14CDB86E-88E4-4EA2-9216-D650FC281246}" destId="{5ABB2F63-6BC3-4C2F-9EFA-C738BFB16DA0}" srcOrd="1" destOrd="0" presId="urn:microsoft.com/office/officeart/2005/8/layout/hierarchy1"/>
    <dgm:cxn modelId="{193EAE5A-9AB6-4D2F-9F1E-6103E063FC1F}" type="presParOf" srcId="{2B0D6F6D-DDE0-4CED-927C-653E2D3F97F3}" destId="{E5D18E3C-20AD-4EBC-99B8-948D641C759A}" srcOrd="1" destOrd="0" presId="urn:microsoft.com/office/officeart/2005/8/layout/hierarchy1"/>
    <dgm:cxn modelId="{24B4C956-B725-498A-B355-278E37322850}" type="presParOf" srcId="{E5D18E3C-20AD-4EBC-99B8-948D641C759A}" destId="{5759687F-AF08-48E0-A76E-54BC4CC7EADB}" srcOrd="0" destOrd="0" presId="urn:microsoft.com/office/officeart/2005/8/layout/hierarchy1"/>
    <dgm:cxn modelId="{21D129A2-A575-4F9C-8AF8-272538EA6FB6}" type="presParOf" srcId="{E5D18E3C-20AD-4EBC-99B8-948D641C759A}" destId="{78EEB674-1992-429B-85C5-9A0ECA7B3B30}" srcOrd="1" destOrd="0" presId="urn:microsoft.com/office/officeart/2005/8/layout/hierarchy1"/>
    <dgm:cxn modelId="{A6CB22D2-C6E2-4060-A66C-856D1C8EE22F}" type="presParOf" srcId="{78EEB674-1992-429B-85C5-9A0ECA7B3B30}" destId="{8021542B-5197-49EC-A408-3D86102D5CD7}" srcOrd="0" destOrd="0" presId="urn:microsoft.com/office/officeart/2005/8/layout/hierarchy1"/>
    <dgm:cxn modelId="{49F246C4-D51A-4215-8C28-72C22EC27B62}" type="presParOf" srcId="{8021542B-5197-49EC-A408-3D86102D5CD7}" destId="{DC6A6E1F-5CB0-4779-A6C1-23BEEE8D0DA3}" srcOrd="0" destOrd="0" presId="urn:microsoft.com/office/officeart/2005/8/layout/hierarchy1"/>
    <dgm:cxn modelId="{5407D519-1F58-47EF-95B5-43DF3D25CE4C}" type="presParOf" srcId="{8021542B-5197-49EC-A408-3D86102D5CD7}" destId="{741463E0-30D7-4222-8A00-917B433CC98C}" srcOrd="1" destOrd="0" presId="urn:microsoft.com/office/officeart/2005/8/layout/hierarchy1"/>
    <dgm:cxn modelId="{F641505A-C6A3-4FF6-942D-A8DA563E6D25}" type="presParOf" srcId="{78EEB674-1992-429B-85C5-9A0ECA7B3B30}" destId="{E2539FE3-09DC-4958-A37D-ED567BF050F0}" srcOrd="1" destOrd="0" presId="urn:microsoft.com/office/officeart/2005/8/layout/hierarchy1"/>
    <dgm:cxn modelId="{7F6D4BD0-6FE0-43C3-AB5A-64631CE54B87}" type="presParOf" srcId="{E5D18E3C-20AD-4EBC-99B8-948D641C759A}" destId="{6CDC80DB-ACC4-439C-ADCC-0467E4CB4FAF}" srcOrd="2" destOrd="0" presId="urn:microsoft.com/office/officeart/2005/8/layout/hierarchy1"/>
    <dgm:cxn modelId="{3FB9E564-4846-4A07-BD88-AE171C0B08CA}" type="presParOf" srcId="{E5D18E3C-20AD-4EBC-99B8-948D641C759A}" destId="{D6143C2E-7379-486A-A485-77753B0E9322}" srcOrd="3" destOrd="0" presId="urn:microsoft.com/office/officeart/2005/8/layout/hierarchy1"/>
    <dgm:cxn modelId="{EF6053DA-9B15-48E2-B5D8-BD2D7595E2B6}" type="presParOf" srcId="{D6143C2E-7379-486A-A485-77753B0E9322}" destId="{4A80FB0A-6024-4FE9-B139-E6A032B4F289}" srcOrd="0" destOrd="0" presId="urn:microsoft.com/office/officeart/2005/8/layout/hierarchy1"/>
    <dgm:cxn modelId="{9CE0BF75-C9B8-4490-A9F2-39A5358316BA}" type="presParOf" srcId="{4A80FB0A-6024-4FE9-B139-E6A032B4F289}" destId="{3C757F0A-F843-4023-87EB-3888FD8E6B52}" srcOrd="0" destOrd="0" presId="urn:microsoft.com/office/officeart/2005/8/layout/hierarchy1"/>
    <dgm:cxn modelId="{892C04AC-044B-4624-A610-AE575B4064F9}" type="presParOf" srcId="{4A80FB0A-6024-4FE9-B139-E6A032B4F289}" destId="{D91FF037-9CF6-4C4C-B180-E18FB6F7C673}" srcOrd="1" destOrd="0" presId="urn:microsoft.com/office/officeart/2005/8/layout/hierarchy1"/>
    <dgm:cxn modelId="{65D30011-7899-4BF7-A951-8FC50C134D77}" type="presParOf" srcId="{D6143C2E-7379-486A-A485-77753B0E9322}" destId="{0B4CD730-2DC1-4DA8-8950-51300BA4DDA3}" srcOrd="1" destOrd="0" presId="urn:microsoft.com/office/officeart/2005/8/layout/hierarchy1"/>
    <dgm:cxn modelId="{0D81C6FA-4160-4F30-9E31-9E1937BBE653}" type="presParOf" srcId="{E5D18E3C-20AD-4EBC-99B8-948D641C759A}" destId="{3D99415B-9CF4-40BC-A8AD-3548EA53233A}" srcOrd="4" destOrd="0" presId="urn:microsoft.com/office/officeart/2005/8/layout/hierarchy1"/>
    <dgm:cxn modelId="{4EC59597-ECDA-4C47-9A1C-936E7BED0AE9}" type="presParOf" srcId="{E5D18E3C-20AD-4EBC-99B8-948D641C759A}" destId="{FA325DE8-5306-485D-AE71-DDA132EC7510}" srcOrd="5" destOrd="0" presId="urn:microsoft.com/office/officeart/2005/8/layout/hierarchy1"/>
    <dgm:cxn modelId="{9990D46A-F840-4CAA-BFB3-F2C1AD52EF0B}" type="presParOf" srcId="{FA325DE8-5306-485D-AE71-DDA132EC7510}" destId="{B5EEE5C4-F869-4633-8A1D-8E77FDD8D028}" srcOrd="0" destOrd="0" presId="urn:microsoft.com/office/officeart/2005/8/layout/hierarchy1"/>
    <dgm:cxn modelId="{1281D10A-4554-473A-99B8-F688872C4442}" type="presParOf" srcId="{B5EEE5C4-F869-4633-8A1D-8E77FDD8D028}" destId="{3485BA12-4D06-45BA-97BA-D45B799F92E1}" srcOrd="0" destOrd="0" presId="urn:microsoft.com/office/officeart/2005/8/layout/hierarchy1"/>
    <dgm:cxn modelId="{4EF19A9D-E8EB-401F-A89C-C94B84254A32}" type="presParOf" srcId="{B5EEE5C4-F869-4633-8A1D-8E77FDD8D028}" destId="{503C9AF0-37A4-4B50-8C4C-DEA6E007118B}" srcOrd="1" destOrd="0" presId="urn:microsoft.com/office/officeart/2005/8/layout/hierarchy1"/>
    <dgm:cxn modelId="{9DD58019-DCFF-4EEB-8934-67B4D98CEC66}" type="presParOf" srcId="{FA325DE8-5306-485D-AE71-DDA132EC7510}" destId="{EAA99F71-7C68-44E7-BAD6-8B88D2586562}" srcOrd="1" destOrd="0" presId="urn:microsoft.com/office/officeart/2005/8/layout/hierarchy1"/>
    <dgm:cxn modelId="{0006E3DB-1719-4B31-B847-89D57EDD29B2}" type="presParOf" srcId="{E5D18E3C-20AD-4EBC-99B8-948D641C759A}" destId="{033719FC-43A0-406E-AD48-A14DDFF237C7}" srcOrd="6" destOrd="0" presId="urn:microsoft.com/office/officeart/2005/8/layout/hierarchy1"/>
    <dgm:cxn modelId="{2F88C41A-8FE2-493A-9C96-868C675DCEB8}" type="presParOf" srcId="{E5D18E3C-20AD-4EBC-99B8-948D641C759A}" destId="{535A611F-CF1C-4DF1-A5F3-EE31B496CDA4}" srcOrd="7" destOrd="0" presId="urn:microsoft.com/office/officeart/2005/8/layout/hierarchy1"/>
    <dgm:cxn modelId="{2A061495-C84D-4213-82A3-8BCAF39AF59A}" type="presParOf" srcId="{535A611F-CF1C-4DF1-A5F3-EE31B496CDA4}" destId="{0DB5F1B8-258C-417C-BECA-896114D0F287}" srcOrd="0" destOrd="0" presId="urn:microsoft.com/office/officeart/2005/8/layout/hierarchy1"/>
    <dgm:cxn modelId="{71278E9B-75A7-4128-BEB0-19F83B24C1AC}" type="presParOf" srcId="{0DB5F1B8-258C-417C-BECA-896114D0F287}" destId="{E55EAE5C-0068-41D0-B5E5-05FDCB98F646}" srcOrd="0" destOrd="0" presId="urn:microsoft.com/office/officeart/2005/8/layout/hierarchy1"/>
    <dgm:cxn modelId="{4EF4972E-B47B-40E6-8F44-9BCA11BA8A74}" type="presParOf" srcId="{0DB5F1B8-258C-417C-BECA-896114D0F287}" destId="{6019F607-6A46-4D53-B2F1-0728CA90A9AD}" srcOrd="1" destOrd="0" presId="urn:microsoft.com/office/officeart/2005/8/layout/hierarchy1"/>
    <dgm:cxn modelId="{D8FC2970-BFD9-4B23-8ECF-D47DAD6851A3}" type="presParOf" srcId="{535A611F-CF1C-4DF1-A5F3-EE31B496CDA4}" destId="{CE8F6D7A-6B5F-470F-AF8E-DA69DA745320}" srcOrd="1" destOrd="0" presId="urn:microsoft.com/office/officeart/2005/8/layout/hierarchy1"/>
    <dgm:cxn modelId="{05E830F2-B2FD-43EC-8A42-DB1FF5CE7574}" type="presParOf" srcId="{CE8F6D7A-6B5F-470F-AF8E-DA69DA745320}" destId="{0CFFC5EF-C026-4DDC-A106-2EBAF71E9DCE}" srcOrd="0" destOrd="0" presId="urn:microsoft.com/office/officeart/2005/8/layout/hierarchy1"/>
    <dgm:cxn modelId="{50EA251D-6644-44B1-8911-247CFD318426}" type="presParOf" srcId="{CE8F6D7A-6B5F-470F-AF8E-DA69DA745320}" destId="{C52ED2F8-3432-4CE4-8F0B-F21D9F57EAB0}" srcOrd="1" destOrd="0" presId="urn:microsoft.com/office/officeart/2005/8/layout/hierarchy1"/>
    <dgm:cxn modelId="{8F86113A-99C5-49AA-8B3E-0E7BF494A577}" type="presParOf" srcId="{C52ED2F8-3432-4CE4-8F0B-F21D9F57EAB0}" destId="{BD517E5E-3524-4731-B9E4-E77C99115FF9}" srcOrd="0" destOrd="0" presId="urn:microsoft.com/office/officeart/2005/8/layout/hierarchy1"/>
    <dgm:cxn modelId="{3C600FC7-107C-488E-AF95-FB6B96590073}" type="presParOf" srcId="{BD517E5E-3524-4731-B9E4-E77C99115FF9}" destId="{CA6E14DD-FC5B-4A50-ADB2-2428DC8BA11F}" srcOrd="0" destOrd="0" presId="urn:microsoft.com/office/officeart/2005/8/layout/hierarchy1"/>
    <dgm:cxn modelId="{5A32B283-DC98-48A9-8485-BE690C091D5B}" type="presParOf" srcId="{BD517E5E-3524-4731-B9E4-E77C99115FF9}" destId="{9769C932-589D-4A16-9C62-DC2C5F0411D7}" srcOrd="1" destOrd="0" presId="urn:microsoft.com/office/officeart/2005/8/layout/hierarchy1"/>
    <dgm:cxn modelId="{F1C4F661-0520-41F6-8AC3-9B32DFA9D9A3}" type="presParOf" srcId="{C52ED2F8-3432-4CE4-8F0B-F21D9F57EAB0}" destId="{6CE4F0F7-61D9-4403-8571-1EFB9C9AC552}" srcOrd="1" destOrd="0" presId="urn:microsoft.com/office/officeart/2005/8/layout/hierarchy1"/>
    <dgm:cxn modelId="{B6FD404B-DE73-4885-B94B-58544EDC6501}" type="presParOf" srcId="{6CE4F0F7-61D9-4403-8571-1EFB9C9AC552}" destId="{3321A0B0-896D-4D28-9A80-0F800E9A8715}" srcOrd="0" destOrd="0" presId="urn:microsoft.com/office/officeart/2005/8/layout/hierarchy1"/>
    <dgm:cxn modelId="{C7F0DDE8-4931-4BD7-B8FE-F012CC83DF90}" type="presParOf" srcId="{6CE4F0F7-61D9-4403-8571-1EFB9C9AC552}" destId="{FBE7ACA8-E52E-432C-97AA-B8BABE0E8AB8}" srcOrd="1" destOrd="0" presId="urn:microsoft.com/office/officeart/2005/8/layout/hierarchy1"/>
    <dgm:cxn modelId="{4AAE9C3F-5760-47B6-A1FE-2A73A1CD6297}" type="presParOf" srcId="{FBE7ACA8-E52E-432C-97AA-B8BABE0E8AB8}" destId="{5712459D-59FC-48C6-BEE2-3F79874CF693}" srcOrd="0" destOrd="0" presId="urn:microsoft.com/office/officeart/2005/8/layout/hierarchy1"/>
    <dgm:cxn modelId="{B6A21273-A7DE-4C20-AF53-D5A66FDE171C}" type="presParOf" srcId="{5712459D-59FC-48C6-BEE2-3F79874CF693}" destId="{32BA2F15-C881-4051-A81F-8A6102754746}" srcOrd="0" destOrd="0" presId="urn:microsoft.com/office/officeart/2005/8/layout/hierarchy1"/>
    <dgm:cxn modelId="{DC1087F6-9EE7-452D-9689-7352FEACD936}" type="presParOf" srcId="{5712459D-59FC-48C6-BEE2-3F79874CF693}" destId="{292A0BA3-1F90-48C9-8F3C-21B31B00F76E}" srcOrd="1" destOrd="0" presId="urn:microsoft.com/office/officeart/2005/8/layout/hierarchy1"/>
    <dgm:cxn modelId="{BD0D5A37-7CEE-4030-A118-E60A8FF7C030}" type="presParOf" srcId="{FBE7ACA8-E52E-432C-97AA-B8BABE0E8AB8}" destId="{167E80C7-626D-4E79-A967-0D3A8D4FE40B}" srcOrd="1" destOrd="0" presId="urn:microsoft.com/office/officeart/2005/8/layout/hierarchy1"/>
    <dgm:cxn modelId="{C4889BD4-46EF-46F8-B6F5-A9557C587D5D}" type="presParOf" srcId="{CE8F6D7A-6B5F-470F-AF8E-DA69DA745320}" destId="{DF5CCB56-9DE0-45CF-A586-583C2ECDC5D6}" srcOrd="2" destOrd="0" presId="urn:microsoft.com/office/officeart/2005/8/layout/hierarchy1"/>
    <dgm:cxn modelId="{DB4F456B-67CE-49AF-9A8E-1E8CF89FDCB8}" type="presParOf" srcId="{CE8F6D7A-6B5F-470F-AF8E-DA69DA745320}" destId="{FF66A196-42B9-4162-AB6D-7B9F8637409A}" srcOrd="3" destOrd="0" presId="urn:microsoft.com/office/officeart/2005/8/layout/hierarchy1"/>
    <dgm:cxn modelId="{CADF803B-08E3-4C0C-93B2-42BA4DDE43CB}" type="presParOf" srcId="{FF66A196-42B9-4162-AB6D-7B9F8637409A}" destId="{1ECEFA01-011E-4A91-AB74-45E1D67F016B}" srcOrd="0" destOrd="0" presId="urn:microsoft.com/office/officeart/2005/8/layout/hierarchy1"/>
    <dgm:cxn modelId="{E52EBCFB-50F5-4FA9-8962-3EEC9FC9F044}" type="presParOf" srcId="{1ECEFA01-011E-4A91-AB74-45E1D67F016B}" destId="{5CB13F0B-24E6-4FD5-93C2-1EF620A78E2E}" srcOrd="0" destOrd="0" presId="urn:microsoft.com/office/officeart/2005/8/layout/hierarchy1"/>
    <dgm:cxn modelId="{820B90B2-B7CE-4023-96A3-D9109023DD0C}" type="presParOf" srcId="{1ECEFA01-011E-4A91-AB74-45E1D67F016B}" destId="{48A5F5DC-B857-4552-AEC3-E326627189D7}" srcOrd="1" destOrd="0" presId="urn:microsoft.com/office/officeart/2005/8/layout/hierarchy1"/>
    <dgm:cxn modelId="{BB14D53C-5330-4521-9B89-77E3F0BCC26C}" type="presParOf" srcId="{FF66A196-42B9-4162-AB6D-7B9F8637409A}" destId="{2CCD66DE-21E2-44FD-9169-64088353013F}" srcOrd="1" destOrd="0" presId="urn:microsoft.com/office/officeart/2005/8/layout/hierarchy1"/>
    <dgm:cxn modelId="{4B92780C-D17D-4478-B9FF-2ECF4B69E128}" type="presParOf" srcId="{CE8F6D7A-6B5F-470F-AF8E-DA69DA745320}" destId="{EBE29338-20C5-4D05-90F1-CED2D234360F}" srcOrd="4" destOrd="0" presId="urn:microsoft.com/office/officeart/2005/8/layout/hierarchy1"/>
    <dgm:cxn modelId="{6745E4BC-B84C-4910-AB77-CC19DBD55F5E}" type="presParOf" srcId="{CE8F6D7A-6B5F-470F-AF8E-DA69DA745320}" destId="{E680CABC-87D7-476B-B02D-AA52618773D0}" srcOrd="5" destOrd="0" presId="urn:microsoft.com/office/officeart/2005/8/layout/hierarchy1"/>
    <dgm:cxn modelId="{84F6F208-864D-4CA6-9F56-6CF90E45DD74}" type="presParOf" srcId="{E680CABC-87D7-476B-B02D-AA52618773D0}" destId="{A16717A7-9644-496C-A081-B9514B031F6E}" srcOrd="0" destOrd="0" presId="urn:microsoft.com/office/officeart/2005/8/layout/hierarchy1"/>
    <dgm:cxn modelId="{20244B82-E89D-48BE-A187-A05815E0CED6}" type="presParOf" srcId="{A16717A7-9644-496C-A081-B9514B031F6E}" destId="{912C09C6-2FC7-433C-A16E-2B056CD353A8}" srcOrd="0" destOrd="0" presId="urn:microsoft.com/office/officeart/2005/8/layout/hierarchy1"/>
    <dgm:cxn modelId="{F23934C7-193B-4397-853D-2BFC1055BA53}" type="presParOf" srcId="{A16717A7-9644-496C-A081-B9514B031F6E}" destId="{D816E759-E9AC-418C-BED6-C217E36A25C3}" srcOrd="1" destOrd="0" presId="urn:microsoft.com/office/officeart/2005/8/layout/hierarchy1"/>
    <dgm:cxn modelId="{03749E5A-3128-4665-8FF1-9CD87C4F86B8}" type="presParOf" srcId="{E680CABC-87D7-476B-B02D-AA52618773D0}" destId="{F2428136-47CB-445B-AD49-CEC678D39821}" srcOrd="1" destOrd="0" presId="urn:microsoft.com/office/officeart/2005/8/layout/hierarchy1"/>
    <dgm:cxn modelId="{428CFD3A-4CC5-473F-BF77-E905AE4B4F81}" type="presParOf" srcId="{36F9B1D2-9C7E-4287-8D97-73D2FF4912DA}" destId="{A332AF3D-BEF3-4DE2-95CC-8B7D98E4FD79}" srcOrd="2" destOrd="0" presId="urn:microsoft.com/office/officeart/2005/8/layout/hierarchy1"/>
    <dgm:cxn modelId="{72082E53-D0D1-431D-B297-68D1273F9D07}" type="presParOf" srcId="{A332AF3D-BEF3-4DE2-95CC-8B7D98E4FD79}" destId="{6E3AF907-FC7A-41E8-9BF0-3FDEC0161415}" srcOrd="0" destOrd="0" presId="urn:microsoft.com/office/officeart/2005/8/layout/hierarchy1"/>
    <dgm:cxn modelId="{50449B9A-980F-46C5-9BEC-EB67E191892A}" type="presParOf" srcId="{6E3AF907-FC7A-41E8-9BF0-3FDEC0161415}" destId="{8E70B4F9-956D-4701-8E2C-3388BD323C07}" srcOrd="0" destOrd="0" presId="urn:microsoft.com/office/officeart/2005/8/layout/hierarchy1"/>
    <dgm:cxn modelId="{ABCA11C0-CBEF-46FA-86C8-E4C4AE661095}" type="presParOf" srcId="{6E3AF907-FC7A-41E8-9BF0-3FDEC0161415}" destId="{996778E0-C4A8-43C4-B730-4AC9A22A6B81}" srcOrd="1" destOrd="0" presId="urn:microsoft.com/office/officeart/2005/8/layout/hierarchy1"/>
    <dgm:cxn modelId="{361CDFA7-BB20-43C7-9BB9-8C6879407603}" type="presParOf" srcId="{A332AF3D-BEF3-4DE2-95CC-8B7D98E4FD79}" destId="{685ED4B6-ED5F-4BC1-AB66-4BBE4A663BC3}" srcOrd="1" destOrd="0" presId="urn:microsoft.com/office/officeart/2005/8/layout/hierarchy1"/>
    <dgm:cxn modelId="{A7703877-ADC2-49C5-BDB2-075C5D5EABA5}" type="presParOf" srcId="{36F9B1D2-9C7E-4287-8D97-73D2FF4912DA}" destId="{12F50CEB-E3B3-4A9D-B084-89514D08607E}" srcOrd="3" destOrd="0" presId="urn:microsoft.com/office/officeart/2005/8/layout/hierarchy1"/>
    <dgm:cxn modelId="{C6C7E211-9023-47B5-B498-9EE364144618}" type="presParOf" srcId="{12F50CEB-E3B3-4A9D-B084-89514D08607E}" destId="{521D688F-CB18-48A1-BDD1-66312E2248C3}" srcOrd="0" destOrd="0" presId="urn:microsoft.com/office/officeart/2005/8/layout/hierarchy1"/>
    <dgm:cxn modelId="{C4F4FBB9-8F80-4C91-947C-73A32A265A5B}" type="presParOf" srcId="{521D688F-CB18-48A1-BDD1-66312E2248C3}" destId="{3E5B867C-D53C-420C-8C04-8CDBA2DC9AF3}" srcOrd="0" destOrd="0" presId="urn:microsoft.com/office/officeart/2005/8/layout/hierarchy1"/>
    <dgm:cxn modelId="{DC921DBF-A4C8-44CB-AB3F-D2E43651E42A}" type="presParOf" srcId="{521D688F-CB18-48A1-BDD1-66312E2248C3}" destId="{65199C32-B60C-4E5A-B98D-7340F844F191}" srcOrd="1" destOrd="0" presId="urn:microsoft.com/office/officeart/2005/8/layout/hierarchy1"/>
    <dgm:cxn modelId="{13E1D1C9-6A63-4594-8DCB-DA631E8F2297}" type="presParOf" srcId="{12F50CEB-E3B3-4A9D-B084-89514D08607E}" destId="{FCE3DD42-2EDB-40DC-8457-775837C09D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1DFD-A40C-4BEC-A724-73609900C438}">
      <dsp:nvSpPr>
        <dsp:cNvPr id="0" name=""/>
        <dsp:cNvSpPr/>
      </dsp:nvSpPr>
      <dsp:spPr>
        <a:xfrm>
          <a:off x="8101" y="171528"/>
          <a:ext cx="1549702" cy="4649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61" tIns="122461" rIns="122461" bIns="122461" numCol="1" spcCol="1270" anchor="ctr" anchorCtr="0">
          <a:noAutofit/>
        </a:bodyPr>
        <a:lstStyle/>
        <a:p>
          <a:pPr marL="0" lvl="0" indent="0" algn="ctr" defTabSz="622300">
            <a:lnSpc>
              <a:spcPct val="90000"/>
            </a:lnSpc>
            <a:spcBef>
              <a:spcPct val="0"/>
            </a:spcBef>
            <a:spcAft>
              <a:spcPct val="35000"/>
            </a:spcAft>
            <a:buNone/>
          </a:pPr>
          <a:r>
            <a:rPr lang="en-US" sz="1400" b="1" kern="1200"/>
            <a:t>Desktop Support Service</a:t>
          </a:r>
          <a:endParaRPr lang="en-US" sz="1400" kern="1200"/>
        </a:p>
      </dsp:txBody>
      <dsp:txXfrm>
        <a:off x="8101" y="171528"/>
        <a:ext cx="1549702" cy="464910"/>
      </dsp:txXfrm>
    </dsp:sp>
    <dsp:sp modelId="{779FA731-1158-42F3-A5FC-F26307CF4A08}">
      <dsp:nvSpPr>
        <dsp:cNvPr id="0" name=""/>
        <dsp:cNvSpPr/>
      </dsp:nvSpPr>
      <dsp:spPr>
        <a:xfrm>
          <a:off x="8101" y="636438"/>
          <a:ext cx="1549702" cy="252666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076" tIns="153076" rIns="153076" bIns="153076" numCol="1" spcCol="1270" anchor="t" anchorCtr="0">
          <a:noAutofit/>
        </a:bodyPr>
        <a:lstStyle/>
        <a:p>
          <a:pPr marL="0" lvl="0" indent="0" algn="l" defTabSz="488950">
            <a:lnSpc>
              <a:spcPct val="90000"/>
            </a:lnSpc>
            <a:spcBef>
              <a:spcPct val="0"/>
            </a:spcBef>
            <a:spcAft>
              <a:spcPct val="35000"/>
            </a:spcAft>
            <a:buNone/>
          </a:pPr>
          <a:r>
            <a:rPr lang="en-US" sz="1100" kern="1200"/>
            <a:t>7-Care</a:t>
          </a:r>
        </a:p>
        <a:p>
          <a:pPr marL="0" lvl="0" indent="0" algn="l" defTabSz="488950">
            <a:lnSpc>
              <a:spcPct val="90000"/>
            </a:lnSpc>
            <a:spcBef>
              <a:spcPct val="0"/>
            </a:spcBef>
            <a:spcAft>
              <a:spcPct val="35000"/>
            </a:spcAft>
            <a:buNone/>
          </a:pPr>
          <a:r>
            <a:rPr lang="en-US" sz="1100" kern="1200"/>
            <a:t>Service Now</a:t>
          </a:r>
        </a:p>
        <a:p>
          <a:pPr marL="0" lvl="0" indent="0" algn="l" defTabSz="488950">
            <a:lnSpc>
              <a:spcPct val="90000"/>
            </a:lnSpc>
            <a:spcBef>
              <a:spcPct val="0"/>
            </a:spcBef>
            <a:spcAft>
              <a:spcPct val="35000"/>
            </a:spcAft>
            <a:buNone/>
          </a:pPr>
          <a:r>
            <a:rPr lang="en-US" sz="1100" kern="1200"/>
            <a:t>NPIHDesktop (Email)</a:t>
          </a:r>
        </a:p>
        <a:p>
          <a:pPr marL="0" lvl="0" indent="0" algn="l" defTabSz="488950">
            <a:lnSpc>
              <a:spcPct val="90000"/>
            </a:lnSpc>
            <a:spcBef>
              <a:spcPct val="0"/>
            </a:spcBef>
            <a:spcAft>
              <a:spcPct val="35000"/>
            </a:spcAft>
            <a:buNone/>
          </a:pPr>
          <a:r>
            <a:rPr lang="en-US" sz="1100" kern="1200"/>
            <a:t>Semel IT Help lines</a:t>
          </a:r>
        </a:p>
        <a:p>
          <a:pPr marL="0" lvl="0" indent="0" algn="l" defTabSz="488950">
            <a:lnSpc>
              <a:spcPct val="90000"/>
            </a:lnSpc>
            <a:spcBef>
              <a:spcPct val="0"/>
            </a:spcBef>
            <a:spcAft>
              <a:spcPct val="35000"/>
            </a:spcAft>
            <a:buNone/>
          </a:pPr>
          <a:r>
            <a:rPr lang="en-US" sz="1100" kern="1200"/>
            <a:t>Pager</a:t>
          </a:r>
        </a:p>
        <a:p>
          <a:pPr marL="0" lvl="0" indent="0" algn="l" defTabSz="488950">
            <a:lnSpc>
              <a:spcPct val="90000"/>
            </a:lnSpc>
            <a:spcBef>
              <a:spcPct val="0"/>
            </a:spcBef>
            <a:spcAft>
              <a:spcPct val="35000"/>
            </a:spcAft>
            <a:buNone/>
          </a:pPr>
          <a:r>
            <a:rPr lang="en-US" sz="1100" kern="1200" dirty="0"/>
            <a:t>Semel IT Web Site(</a:t>
          </a:r>
          <a:r>
            <a:rPr lang="en-US" sz="1100" b="1" kern="1200" dirty="0"/>
            <a:t>it.semel.ucla.edu</a:t>
          </a:r>
          <a:r>
            <a:rPr lang="en-US" sz="1100" kern="1200" dirty="0"/>
            <a:t>)</a:t>
          </a:r>
        </a:p>
      </dsp:txBody>
      <dsp:txXfrm>
        <a:off x="8101" y="636438"/>
        <a:ext cx="1549702" cy="2526667"/>
      </dsp:txXfrm>
    </dsp:sp>
    <dsp:sp modelId="{536E8399-DC5E-4E26-AFBB-A40740FCBC5E}">
      <dsp:nvSpPr>
        <dsp:cNvPr id="0" name=""/>
        <dsp:cNvSpPr/>
      </dsp:nvSpPr>
      <dsp:spPr>
        <a:xfrm>
          <a:off x="1665593" y="171528"/>
          <a:ext cx="1549702" cy="46491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61" tIns="122461" rIns="122461" bIns="122461" numCol="1" spcCol="1270" anchor="ctr" anchorCtr="0">
          <a:noAutofit/>
        </a:bodyPr>
        <a:lstStyle/>
        <a:p>
          <a:pPr marL="0" lvl="0" indent="0" algn="ctr" defTabSz="622300">
            <a:lnSpc>
              <a:spcPct val="90000"/>
            </a:lnSpc>
            <a:spcBef>
              <a:spcPct val="0"/>
            </a:spcBef>
            <a:spcAft>
              <a:spcPct val="35000"/>
            </a:spcAft>
            <a:buNone/>
          </a:pPr>
          <a:r>
            <a:rPr lang="en-US" sz="1400" b="1" kern="1200"/>
            <a:t>Audio Visual Service</a:t>
          </a:r>
          <a:endParaRPr lang="en-US" sz="1400" kern="1200"/>
        </a:p>
      </dsp:txBody>
      <dsp:txXfrm>
        <a:off x="1665593" y="171528"/>
        <a:ext cx="1549702" cy="464910"/>
      </dsp:txXfrm>
    </dsp:sp>
    <dsp:sp modelId="{DA283F59-ABDB-42FB-8D58-0E797783D610}">
      <dsp:nvSpPr>
        <dsp:cNvPr id="0" name=""/>
        <dsp:cNvSpPr/>
      </dsp:nvSpPr>
      <dsp:spPr>
        <a:xfrm>
          <a:off x="1642115" y="631056"/>
          <a:ext cx="1549702" cy="252666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076" tIns="153076" rIns="153076" bIns="153076" numCol="1" spcCol="1270" anchor="t" anchorCtr="0">
          <a:noAutofit/>
        </a:bodyPr>
        <a:lstStyle/>
        <a:p>
          <a:pPr marL="0" lvl="0" indent="0" algn="l" defTabSz="488950">
            <a:lnSpc>
              <a:spcPct val="90000"/>
            </a:lnSpc>
            <a:spcBef>
              <a:spcPct val="0"/>
            </a:spcBef>
            <a:spcAft>
              <a:spcPct val="35000"/>
            </a:spcAft>
            <a:buNone/>
          </a:pPr>
          <a:r>
            <a:rPr lang="en-US" sz="1100" kern="1200"/>
            <a:t>Presentation Setup</a:t>
          </a:r>
        </a:p>
        <a:p>
          <a:pPr marL="0" lvl="0" indent="0" algn="l" defTabSz="488950">
            <a:lnSpc>
              <a:spcPct val="90000"/>
            </a:lnSpc>
            <a:spcBef>
              <a:spcPct val="0"/>
            </a:spcBef>
            <a:spcAft>
              <a:spcPct val="35000"/>
            </a:spcAft>
            <a:buNone/>
          </a:pPr>
          <a:r>
            <a:rPr lang="en-US" sz="1100" kern="1200"/>
            <a:t>Video Recording/Editing</a:t>
          </a:r>
        </a:p>
        <a:p>
          <a:pPr marL="0" lvl="0" indent="0" algn="l" defTabSz="488950">
            <a:lnSpc>
              <a:spcPct val="90000"/>
            </a:lnSpc>
            <a:spcBef>
              <a:spcPct val="0"/>
            </a:spcBef>
            <a:spcAft>
              <a:spcPct val="35000"/>
            </a:spcAft>
            <a:buNone/>
          </a:pPr>
          <a:r>
            <a:rPr lang="en-US" sz="1100" kern="1200" dirty="0"/>
            <a:t>Video Live Streaming </a:t>
          </a:r>
        </a:p>
        <a:p>
          <a:pPr marL="0" lvl="0" indent="0" algn="l" defTabSz="488950">
            <a:lnSpc>
              <a:spcPct val="90000"/>
            </a:lnSpc>
            <a:spcBef>
              <a:spcPct val="0"/>
            </a:spcBef>
            <a:spcAft>
              <a:spcPct val="35000"/>
            </a:spcAft>
            <a:buNone/>
          </a:pPr>
          <a:r>
            <a:rPr lang="en-US" sz="1100" kern="1200"/>
            <a:t>Video Conferencing </a:t>
          </a:r>
        </a:p>
        <a:p>
          <a:pPr marL="0" lvl="0" indent="0" algn="l" defTabSz="488950">
            <a:lnSpc>
              <a:spcPct val="90000"/>
            </a:lnSpc>
            <a:spcBef>
              <a:spcPct val="0"/>
            </a:spcBef>
            <a:spcAft>
              <a:spcPct val="35000"/>
            </a:spcAft>
            <a:buNone/>
          </a:pPr>
          <a:r>
            <a:rPr lang="en-US" sz="1100" kern="1200"/>
            <a:t>Patient Observation</a:t>
          </a:r>
        </a:p>
        <a:p>
          <a:pPr marL="0" lvl="0" indent="0" algn="l" defTabSz="488950">
            <a:lnSpc>
              <a:spcPct val="90000"/>
            </a:lnSpc>
            <a:spcBef>
              <a:spcPct val="0"/>
            </a:spcBef>
            <a:spcAft>
              <a:spcPct val="35000"/>
            </a:spcAft>
            <a:buNone/>
          </a:pPr>
          <a:r>
            <a:rPr lang="en-US" sz="1100" kern="1200"/>
            <a:t>Research Camera Setup</a:t>
          </a:r>
        </a:p>
      </dsp:txBody>
      <dsp:txXfrm>
        <a:off x="1642115" y="631056"/>
        <a:ext cx="1549702" cy="2526667"/>
      </dsp:txXfrm>
    </dsp:sp>
    <dsp:sp modelId="{FFB4A075-54F1-40CD-B9D4-E425407C8F99}">
      <dsp:nvSpPr>
        <dsp:cNvPr id="0" name=""/>
        <dsp:cNvSpPr/>
      </dsp:nvSpPr>
      <dsp:spPr>
        <a:xfrm>
          <a:off x="3323084" y="171528"/>
          <a:ext cx="1549702" cy="46491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61" tIns="122461" rIns="122461" bIns="122461" numCol="1" spcCol="1270" anchor="ctr" anchorCtr="0">
          <a:noAutofit/>
        </a:bodyPr>
        <a:lstStyle/>
        <a:p>
          <a:pPr marL="0" lvl="0" indent="0" algn="ctr" defTabSz="533400">
            <a:lnSpc>
              <a:spcPct val="90000"/>
            </a:lnSpc>
            <a:spcBef>
              <a:spcPct val="0"/>
            </a:spcBef>
            <a:spcAft>
              <a:spcPct val="35000"/>
            </a:spcAft>
            <a:buNone/>
          </a:pPr>
          <a:r>
            <a:rPr lang="en-US" sz="1200" b="1" kern="1200" dirty="0"/>
            <a:t>Server Infrastructure/</a:t>
          </a:r>
          <a:br>
            <a:rPr lang="en-US" sz="1200" b="1" kern="1200" dirty="0"/>
          </a:br>
          <a:r>
            <a:rPr lang="en-US" sz="1200" b="1" kern="1200" dirty="0"/>
            <a:t>System Admin</a:t>
          </a:r>
          <a:endParaRPr lang="en-US" sz="1200" kern="1200" dirty="0"/>
        </a:p>
      </dsp:txBody>
      <dsp:txXfrm>
        <a:off x="3323084" y="171528"/>
        <a:ext cx="1549702" cy="464910"/>
      </dsp:txXfrm>
    </dsp:sp>
    <dsp:sp modelId="{451A8D15-AC6E-4D49-9454-80F8EFC677B5}">
      <dsp:nvSpPr>
        <dsp:cNvPr id="0" name=""/>
        <dsp:cNvSpPr/>
      </dsp:nvSpPr>
      <dsp:spPr>
        <a:xfrm>
          <a:off x="3323084" y="636438"/>
          <a:ext cx="1549702" cy="252666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076" tIns="153076" rIns="153076" bIns="153076" numCol="1" spcCol="1270" anchor="t" anchorCtr="0">
          <a:noAutofit/>
        </a:bodyPr>
        <a:lstStyle/>
        <a:p>
          <a:pPr marL="0" lvl="0" indent="0" algn="l" defTabSz="488950">
            <a:lnSpc>
              <a:spcPct val="90000"/>
            </a:lnSpc>
            <a:spcBef>
              <a:spcPct val="0"/>
            </a:spcBef>
            <a:spcAft>
              <a:spcPct val="35000"/>
            </a:spcAft>
            <a:buNone/>
          </a:pPr>
          <a:r>
            <a:rPr lang="en-US" sz="1100" kern="1200" dirty="0"/>
            <a:t>Physical Server hosting</a:t>
          </a:r>
        </a:p>
        <a:p>
          <a:pPr marL="0" lvl="0" indent="0" algn="l" defTabSz="488950">
            <a:lnSpc>
              <a:spcPct val="90000"/>
            </a:lnSpc>
            <a:spcBef>
              <a:spcPct val="0"/>
            </a:spcBef>
            <a:spcAft>
              <a:spcPct val="35000"/>
            </a:spcAft>
            <a:buNone/>
          </a:pPr>
          <a:r>
            <a:rPr lang="en-US" sz="1100" kern="1200" dirty="0"/>
            <a:t>Virtual Server Setup</a:t>
          </a:r>
        </a:p>
        <a:p>
          <a:pPr marL="0" lvl="0" indent="0" algn="l" defTabSz="488950">
            <a:lnSpc>
              <a:spcPct val="90000"/>
            </a:lnSpc>
            <a:spcBef>
              <a:spcPct val="0"/>
            </a:spcBef>
            <a:spcAft>
              <a:spcPct val="35000"/>
            </a:spcAft>
            <a:buNone/>
          </a:pPr>
          <a:r>
            <a:rPr lang="en-US" sz="1100" kern="1200"/>
            <a:t>File/Database Server setup</a:t>
          </a:r>
        </a:p>
        <a:p>
          <a:pPr marL="0" lvl="0" indent="0" algn="l" defTabSz="488950">
            <a:lnSpc>
              <a:spcPct val="90000"/>
            </a:lnSpc>
            <a:spcBef>
              <a:spcPct val="0"/>
            </a:spcBef>
            <a:spcAft>
              <a:spcPct val="35000"/>
            </a:spcAft>
            <a:buNone/>
          </a:pPr>
          <a:r>
            <a:rPr lang="en-US" sz="1100" kern="1200"/>
            <a:t>Application Server setup</a:t>
          </a:r>
        </a:p>
        <a:p>
          <a:pPr marL="0" lvl="0" indent="0" algn="l" defTabSz="488950">
            <a:lnSpc>
              <a:spcPct val="90000"/>
            </a:lnSpc>
            <a:spcBef>
              <a:spcPct val="0"/>
            </a:spcBef>
            <a:spcAft>
              <a:spcPct val="35000"/>
            </a:spcAft>
            <a:buNone/>
          </a:pPr>
          <a:r>
            <a:rPr lang="en-US" sz="1100" kern="1200"/>
            <a:t>Backup/Disaster Recovery with offsite</a:t>
          </a:r>
        </a:p>
        <a:p>
          <a:pPr marL="0" lvl="0" indent="0" algn="l" defTabSz="488950">
            <a:lnSpc>
              <a:spcPct val="90000"/>
            </a:lnSpc>
            <a:spcBef>
              <a:spcPct val="0"/>
            </a:spcBef>
            <a:spcAft>
              <a:spcPct val="35000"/>
            </a:spcAft>
            <a:buNone/>
          </a:pPr>
          <a:r>
            <a:rPr lang="en-US" sz="1100" kern="1200"/>
            <a:t>SSL Certification Management</a:t>
          </a:r>
        </a:p>
        <a:p>
          <a:pPr marL="0" lvl="0" indent="0" algn="l" defTabSz="488950">
            <a:lnSpc>
              <a:spcPct val="90000"/>
            </a:lnSpc>
            <a:spcBef>
              <a:spcPct val="0"/>
            </a:spcBef>
            <a:spcAft>
              <a:spcPct val="35000"/>
            </a:spcAft>
            <a:buNone/>
          </a:pPr>
          <a:r>
            <a:rPr lang="en-US" sz="1100" kern="1200"/>
            <a:t>Enterprise Storage</a:t>
          </a:r>
        </a:p>
      </dsp:txBody>
      <dsp:txXfrm>
        <a:off x="3323084" y="636438"/>
        <a:ext cx="1549702" cy="2526667"/>
      </dsp:txXfrm>
    </dsp:sp>
    <dsp:sp modelId="{A99C1B1A-6955-4F35-82BE-E8B5CF57C7D8}">
      <dsp:nvSpPr>
        <dsp:cNvPr id="0" name=""/>
        <dsp:cNvSpPr/>
      </dsp:nvSpPr>
      <dsp:spPr>
        <a:xfrm>
          <a:off x="4980576" y="171528"/>
          <a:ext cx="1549702" cy="46491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61" tIns="122461" rIns="122461" bIns="122461" numCol="1" spcCol="1270" anchor="ctr" anchorCtr="0">
          <a:noAutofit/>
        </a:bodyPr>
        <a:lstStyle/>
        <a:p>
          <a:pPr marL="0" lvl="0" indent="0" algn="ctr" defTabSz="622300">
            <a:lnSpc>
              <a:spcPct val="90000"/>
            </a:lnSpc>
            <a:spcBef>
              <a:spcPct val="0"/>
            </a:spcBef>
            <a:spcAft>
              <a:spcPct val="35000"/>
            </a:spcAft>
            <a:buNone/>
          </a:pPr>
          <a:r>
            <a:rPr lang="en-US" sz="1400" b="1" kern="1200"/>
            <a:t>Amazon Web Service</a:t>
          </a:r>
          <a:endParaRPr lang="en-US" sz="1400" kern="1200"/>
        </a:p>
      </dsp:txBody>
      <dsp:txXfrm>
        <a:off x="4980576" y="171528"/>
        <a:ext cx="1549702" cy="464910"/>
      </dsp:txXfrm>
    </dsp:sp>
    <dsp:sp modelId="{162BE775-F224-4118-8932-253B54D884EB}">
      <dsp:nvSpPr>
        <dsp:cNvPr id="0" name=""/>
        <dsp:cNvSpPr/>
      </dsp:nvSpPr>
      <dsp:spPr>
        <a:xfrm>
          <a:off x="4980576" y="636438"/>
          <a:ext cx="1549702" cy="252666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076" tIns="153076" rIns="153076" bIns="153076" numCol="1" spcCol="1270" anchor="t" anchorCtr="0">
          <a:noAutofit/>
        </a:bodyPr>
        <a:lstStyle/>
        <a:p>
          <a:pPr marL="0" lvl="0" indent="0" algn="l" defTabSz="488950">
            <a:lnSpc>
              <a:spcPct val="90000"/>
            </a:lnSpc>
            <a:spcBef>
              <a:spcPct val="0"/>
            </a:spcBef>
            <a:spcAft>
              <a:spcPct val="35000"/>
            </a:spcAft>
            <a:buNone/>
          </a:pPr>
          <a:r>
            <a:rPr lang="en-US" sz="1100" kern="1200" dirty="0"/>
            <a:t>Web Server</a:t>
          </a:r>
        </a:p>
        <a:p>
          <a:pPr marL="0" lvl="0" indent="0" algn="l" defTabSz="488950">
            <a:lnSpc>
              <a:spcPct val="90000"/>
            </a:lnSpc>
            <a:spcBef>
              <a:spcPct val="0"/>
            </a:spcBef>
            <a:spcAft>
              <a:spcPct val="35000"/>
            </a:spcAft>
            <a:buNone/>
          </a:pPr>
          <a:r>
            <a:rPr lang="en-US" sz="1100" kern="1200" dirty="0"/>
            <a:t>Virtual Desktop</a:t>
          </a:r>
        </a:p>
        <a:p>
          <a:pPr marL="0" lvl="0" indent="0" algn="l" defTabSz="488950">
            <a:lnSpc>
              <a:spcPct val="90000"/>
            </a:lnSpc>
            <a:spcBef>
              <a:spcPct val="0"/>
            </a:spcBef>
            <a:spcAft>
              <a:spcPct val="35000"/>
            </a:spcAft>
            <a:buNone/>
          </a:pPr>
          <a:r>
            <a:rPr lang="en-US" sz="1100" kern="1200"/>
            <a:t>Cloud Backup Archive</a:t>
          </a:r>
        </a:p>
      </dsp:txBody>
      <dsp:txXfrm>
        <a:off x="4980576" y="636438"/>
        <a:ext cx="1549702" cy="2526667"/>
      </dsp:txXfrm>
    </dsp:sp>
    <dsp:sp modelId="{15324B9D-D659-4290-86E9-FC5A090C553A}">
      <dsp:nvSpPr>
        <dsp:cNvPr id="0" name=""/>
        <dsp:cNvSpPr/>
      </dsp:nvSpPr>
      <dsp:spPr>
        <a:xfrm>
          <a:off x="6638067" y="171528"/>
          <a:ext cx="1549702" cy="46491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61" tIns="122461" rIns="122461" bIns="122461" numCol="1" spcCol="1270" anchor="ctr" anchorCtr="0">
          <a:noAutofit/>
        </a:bodyPr>
        <a:lstStyle/>
        <a:p>
          <a:pPr marL="0" lvl="0" indent="0" algn="ctr" defTabSz="622300">
            <a:lnSpc>
              <a:spcPct val="90000"/>
            </a:lnSpc>
            <a:spcBef>
              <a:spcPct val="0"/>
            </a:spcBef>
            <a:spcAft>
              <a:spcPct val="35000"/>
            </a:spcAft>
            <a:buNone/>
          </a:pPr>
          <a:r>
            <a:rPr lang="en-US" sz="1400" b="1" kern="1200"/>
            <a:t>Application Development</a:t>
          </a:r>
          <a:endParaRPr lang="en-US" sz="1400" kern="1200"/>
        </a:p>
      </dsp:txBody>
      <dsp:txXfrm>
        <a:off x="6638067" y="171528"/>
        <a:ext cx="1549702" cy="464910"/>
      </dsp:txXfrm>
    </dsp:sp>
    <dsp:sp modelId="{B6E14A30-379F-401E-9605-B06EE86918EC}">
      <dsp:nvSpPr>
        <dsp:cNvPr id="0" name=""/>
        <dsp:cNvSpPr/>
      </dsp:nvSpPr>
      <dsp:spPr>
        <a:xfrm>
          <a:off x="6638067" y="636438"/>
          <a:ext cx="1549702" cy="252666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076" tIns="153076" rIns="153076" bIns="153076" numCol="1" spcCol="1270" anchor="t" anchorCtr="0">
          <a:noAutofit/>
        </a:bodyPr>
        <a:lstStyle/>
        <a:p>
          <a:pPr marL="0" lvl="0" indent="0" algn="l" defTabSz="488950">
            <a:lnSpc>
              <a:spcPct val="90000"/>
            </a:lnSpc>
            <a:spcBef>
              <a:spcPct val="0"/>
            </a:spcBef>
            <a:spcAft>
              <a:spcPct val="35000"/>
            </a:spcAft>
            <a:buNone/>
          </a:pPr>
          <a:r>
            <a:rPr lang="en-US" sz="1100" kern="1200"/>
            <a:t>Administrative Program Development</a:t>
          </a:r>
        </a:p>
        <a:p>
          <a:pPr marL="0" lvl="0" indent="0" algn="l" defTabSz="488950">
            <a:lnSpc>
              <a:spcPct val="90000"/>
            </a:lnSpc>
            <a:spcBef>
              <a:spcPct val="0"/>
            </a:spcBef>
            <a:spcAft>
              <a:spcPct val="35000"/>
            </a:spcAft>
            <a:buNone/>
          </a:pPr>
          <a:r>
            <a:rPr lang="en-US" sz="1100" kern="1200"/>
            <a:t>Online Room booking system</a:t>
          </a:r>
        </a:p>
        <a:p>
          <a:pPr marL="0" lvl="0" indent="0" algn="l" defTabSz="488950">
            <a:lnSpc>
              <a:spcPct val="90000"/>
            </a:lnSpc>
            <a:spcBef>
              <a:spcPct val="0"/>
            </a:spcBef>
            <a:spcAft>
              <a:spcPct val="35000"/>
            </a:spcAft>
            <a:buNone/>
          </a:pPr>
          <a:r>
            <a:rPr lang="en-US" sz="1100" kern="1200" dirty="0"/>
            <a:t>Online E-Learning platform setup</a:t>
          </a:r>
        </a:p>
        <a:p>
          <a:pPr marL="0" lvl="0" indent="0" algn="l" defTabSz="488950">
            <a:lnSpc>
              <a:spcPct val="90000"/>
            </a:lnSpc>
            <a:spcBef>
              <a:spcPct val="0"/>
            </a:spcBef>
            <a:spcAft>
              <a:spcPct val="35000"/>
            </a:spcAft>
            <a:buNone/>
          </a:pPr>
          <a:r>
            <a:rPr lang="en-US" sz="1100" kern="1200" dirty="0"/>
            <a:t>DocuSign Power Forms</a:t>
          </a:r>
          <a:br>
            <a:rPr lang="en-US" sz="1100" kern="1200" dirty="0"/>
          </a:br>
          <a:endParaRPr lang="en-US" sz="1100" kern="1200" dirty="0"/>
        </a:p>
      </dsp:txBody>
      <dsp:txXfrm>
        <a:off x="6638067" y="636438"/>
        <a:ext cx="1549702" cy="2526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9338-20C5-4D05-90F1-CED2D234360F}">
      <dsp:nvSpPr>
        <dsp:cNvPr id="0" name=""/>
        <dsp:cNvSpPr/>
      </dsp:nvSpPr>
      <dsp:spPr>
        <a:xfrm>
          <a:off x="1479210" y="2000267"/>
          <a:ext cx="2298922" cy="331429"/>
        </a:xfrm>
        <a:custGeom>
          <a:avLst/>
          <a:gdLst/>
          <a:ahLst/>
          <a:cxnLst/>
          <a:rect l="0" t="0" r="0" b="0"/>
          <a:pathLst>
            <a:path>
              <a:moveTo>
                <a:pt x="2298922" y="0"/>
              </a:moveTo>
              <a:lnTo>
                <a:pt x="2298922" y="226325"/>
              </a:lnTo>
              <a:lnTo>
                <a:pt x="0" y="226325"/>
              </a:lnTo>
              <a:lnTo>
                <a:pt x="0" y="331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CCB56-9DE0-45CF-A586-583C2ECDC5D6}">
      <dsp:nvSpPr>
        <dsp:cNvPr id="0" name=""/>
        <dsp:cNvSpPr/>
      </dsp:nvSpPr>
      <dsp:spPr>
        <a:xfrm>
          <a:off x="3778132" y="2000267"/>
          <a:ext cx="2529126" cy="333785"/>
        </a:xfrm>
        <a:custGeom>
          <a:avLst/>
          <a:gdLst/>
          <a:ahLst/>
          <a:cxnLst/>
          <a:rect l="0" t="0" r="0" b="0"/>
          <a:pathLst>
            <a:path>
              <a:moveTo>
                <a:pt x="0" y="0"/>
              </a:moveTo>
              <a:lnTo>
                <a:pt x="0" y="228681"/>
              </a:lnTo>
              <a:lnTo>
                <a:pt x="2529126" y="228681"/>
              </a:lnTo>
              <a:lnTo>
                <a:pt x="2529126" y="333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21A0B0-896D-4D28-9A80-0F800E9A8715}">
      <dsp:nvSpPr>
        <dsp:cNvPr id="0" name=""/>
        <dsp:cNvSpPr/>
      </dsp:nvSpPr>
      <dsp:spPr>
        <a:xfrm>
          <a:off x="3586438" y="3060858"/>
          <a:ext cx="91440" cy="356111"/>
        </a:xfrm>
        <a:custGeom>
          <a:avLst/>
          <a:gdLst/>
          <a:ahLst/>
          <a:cxnLst/>
          <a:rect l="0" t="0" r="0" b="0"/>
          <a:pathLst>
            <a:path>
              <a:moveTo>
                <a:pt x="45720" y="0"/>
              </a:moveTo>
              <a:lnTo>
                <a:pt x="45720" y="3561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FFC5EF-C026-4DDC-A106-2EBAF71E9DCE}">
      <dsp:nvSpPr>
        <dsp:cNvPr id="0" name=""/>
        <dsp:cNvSpPr/>
      </dsp:nvSpPr>
      <dsp:spPr>
        <a:xfrm>
          <a:off x="3632158" y="2000267"/>
          <a:ext cx="145974" cy="340146"/>
        </a:xfrm>
        <a:custGeom>
          <a:avLst/>
          <a:gdLst/>
          <a:ahLst/>
          <a:cxnLst/>
          <a:rect l="0" t="0" r="0" b="0"/>
          <a:pathLst>
            <a:path>
              <a:moveTo>
                <a:pt x="145974" y="0"/>
              </a:moveTo>
              <a:lnTo>
                <a:pt x="145974" y="235042"/>
              </a:lnTo>
              <a:lnTo>
                <a:pt x="0" y="235042"/>
              </a:lnTo>
              <a:lnTo>
                <a:pt x="0" y="3401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3719FC-43A0-406E-AD48-A14DDFF237C7}">
      <dsp:nvSpPr>
        <dsp:cNvPr id="0" name=""/>
        <dsp:cNvSpPr/>
      </dsp:nvSpPr>
      <dsp:spPr>
        <a:xfrm>
          <a:off x="3551625" y="600685"/>
          <a:ext cx="226506" cy="594709"/>
        </a:xfrm>
        <a:custGeom>
          <a:avLst/>
          <a:gdLst/>
          <a:ahLst/>
          <a:cxnLst/>
          <a:rect l="0" t="0" r="0" b="0"/>
          <a:pathLst>
            <a:path>
              <a:moveTo>
                <a:pt x="0" y="0"/>
              </a:moveTo>
              <a:lnTo>
                <a:pt x="0" y="489605"/>
              </a:lnTo>
              <a:lnTo>
                <a:pt x="226506" y="489605"/>
              </a:lnTo>
              <a:lnTo>
                <a:pt x="226506" y="594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99415B-9CF4-40BC-A8AD-3548EA53233A}">
      <dsp:nvSpPr>
        <dsp:cNvPr id="0" name=""/>
        <dsp:cNvSpPr/>
      </dsp:nvSpPr>
      <dsp:spPr>
        <a:xfrm>
          <a:off x="3551625" y="600685"/>
          <a:ext cx="1874675" cy="590589"/>
        </a:xfrm>
        <a:custGeom>
          <a:avLst/>
          <a:gdLst/>
          <a:ahLst/>
          <a:cxnLst/>
          <a:rect l="0" t="0" r="0" b="0"/>
          <a:pathLst>
            <a:path>
              <a:moveTo>
                <a:pt x="0" y="0"/>
              </a:moveTo>
              <a:lnTo>
                <a:pt x="0" y="485484"/>
              </a:lnTo>
              <a:lnTo>
                <a:pt x="1874675" y="485484"/>
              </a:lnTo>
              <a:lnTo>
                <a:pt x="1874675" y="590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DC80DB-ACC4-439C-ADCC-0467E4CB4FAF}">
      <dsp:nvSpPr>
        <dsp:cNvPr id="0" name=""/>
        <dsp:cNvSpPr/>
      </dsp:nvSpPr>
      <dsp:spPr>
        <a:xfrm>
          <a:off x="2214690" y="600685"/>
          <a:ext cx="1336935" cy="587282"/>
        </a:xfrm>
        <a:custGeom>
          <a:avLst/>
          <a:gdLst/>
          <a:ahLst/>
          <a:cxnLst/>
          <a:rect l="0" t="0" r="0" b="0"/>
          <a:pathLst>
            <a:path>
              <a:moveTo>
                <a:pt x="1336935" y="0"/>
              </a:moveTo>
              <a:lnTo>
                <a:pt x="1336935" y="482178"/>
              </a:lnTo>
              <a:lnTo>
                <a:pt x="0" y="482178"/>
              </a:lnTo>
              <a:lnTo>
                <a:pt x="0" y="587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9687F-AF08-48E0-A76E-54BC4CC7EADB}">
      <dsp:nvSpPr>
        <dsp:cNvPr id="0" name=""/>
        <dsp:cNvSpPr/>
      </dsp:nvSpPr>
      <dsp:spPr>
        <a:xfrm>
          <a:off x="651137" y="600685"/>
          <a:ext cx="2900487" cy="587462"/>
        </a:xfrm>
        <a:custGeom>
          <a:avLst/>
          <a:gdLst/>
          <a:ahLst/>
          <a:cxnLst/>
          <a:rect l="0" t="0" r="0" b="0"/>
          <a:pathLst>
            <a:path>
              <a:moveTo>
                <a:pt x="2900487" y="0"/>
              </a:moveTo>
              <a:lnTo>
                <a:pt x="2900487" y="482358"/>
              </a:lnTo>
              <a:lnTo>
                <a:pt x="0" y="482358"/>
              </a:lnTo>
              <a:lnTo>
                <a:pt x="0" y="587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4485F9-07D2-4FEA-87FF-72F59F04FEA8}">
      <dsp:nvSpPr>
        <dsp:cNvPr id="0" name=""/>
        <dsp:cNvSpPr/>
      </dsp:nvSpPr>
      <dsp:spPr>
        <a:xfrm>
          <a:off x="-85789" y="-119758"/>
          <a:ext cx="1386780" cy="720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DB2F5-384F-4522-9C8D-08CAF98F448A}">
      <dsp:nvSpPr>
        <dsp:cNvPr id="0" name=""/>
        <dsp:cNvSpPr/>
      </dsp:nvSpPr>
      <dsp:spPr>
        <a:xfrm>
          <a:off x="40272" y="0"/>
          <a:ext cx="1386780" cy="72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Roel Ophoff </a:t>
          </a:r>
          <a:r>
            <a:rPr lang="en-US" sz="900" kern="1200" dirty="0"/>
            <a:t> </a:t>
          </a:r>
        </a:p>
        <a:p>
          <a:pPr marL="0" lvl="0" indent="0" algn="ctr" defTabSz="533400">
            <a:lnSpc>
              <a:spcPct val="90000"/>
            </a:lnSpc>
            <a:spcBef>
              <a:spcPct val="0"/>
            </a:spcBef>
            <a:spcAft>
              <a:spcPct val="35000"/>
            </a:spcAft>
            <a:buNone/>
          </a:pPr>
          <a:r>
            <a:rPr lang="en-US" sz="1100" b="1" kern="1200" dirty="0">
              <a:solidFill>
                <a:schemeClr val="accent1">
                  <a:lumMod val="50000"/>
                </a:schemeClr>
              </a:solidFill>
            </a:rPr>
            <a:t>Chair of the Semel Institute Safety Advisory Committee</a:t>
          </a:r>
        </a:p>
      </dsp:txBody>
      <dsp:txXfrm>
        <a:off x="61373" y="21101"/>
        <a:ext cx="1344578" cy="678241"/>
      </dsp:txXfrm>
    </dsp:sp>
    <dsp:sp modelId="{AF606204-4508-4C4E-81BD-9A0C92604E28}">
      <dsp:nvSpPr>
        <dsp:cNvPr id="0" name=""/>
        <dsp:cNvSpPr/>
      </dsp:nvSpPr>
      <dsp:spPr>
        <a:xfrm>
          <a:off x="2817624" y="-119758"/>
          <a:ext cx="1468003" cy="720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B2F63-6BC3-4C2F-9EFA-C738BFB16DA0}">
      <dsp:nvSpPr>
        <dsp:cNvPr id="0" name=""/>
        <dsp:cNvSpPr/>
      </dsp:nvSpPr>
      <dsp:spPr>
        <a:xfrm>
          <a:off x="2943686" y="0"/>
          <a:ext cx="1468003" cy="72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lumMod val="50000"/>
                </a:schemeClr>
              </a:solidFill>
            </a:rPr>
            <a:t>Steve Fulton</a:t>
          </a:r>
          <a:endParaRPr lang="en-US" sz="900" kern="1200" dirty="0"/>
        </a:p>
        <a:p>
          <a:pPr marL="0" lvl="0" indent="0" algn="ctr" defTabSz="533400">
            <a:lnSpc>
              <a:spcPct val="90000"/>
            </a:lnSpc>
            <a:spcBef>
              <a:spcPct val="0"/>
            </a:spcBef>
            <a:spcAft>
              <a:spcPct val="35000"/>
            </a:spcAft>
            <a:buNone/>
          </a:pPr>
          <a:r>
            <a:rPr lang="en-US" sz="1100" b="1" kern="1200" dirty="0">
              <a:solidFill>
                <a:schemeClr val="accent1">
                  <a:lumMod val="50000"/>
                </a:schemeClr>
              </a:solidFill>
            </a:rPr>
            <a:t>Director of Semel Facilties and Space Planning</a:t>
          </a:r>
        </a:p>
      </dsp:txBody>
      <dsp:txXfrm>
        <a:off x="2964787" y="21101"/>
        <a:ext cx="1425801" cy="678241"/>
      </dsp:txXfrm>
    </dsp:sp>
    <dsp:sp modelId="{DC6A6E1F-5CB0-4779-A6C1-23BEEE8D0DA3}">
      <dsp:nvSpPr>
        <dsp:cNvPr id="0" name=""/>
        <dsp:cNvSpPr/>
      </dsp:nvSpPr>
      <dsp:spPr>
        <a:xfrm>
          <a:off x="4037" y="1188147"/>
          <a:ext cx="1294200" cy="7998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463E0-30D7-4222-8A00-917B433CC98C}">
      <dsp:nvSpPr>
        <dsp:cNvPr id="0" name=""/>
        <dsp:cNvSpPr/>
      </dsp:nvSpPr>
      <dsp:spPr>
        <a:xfrm>
          <a:off x="130099" y="1307906"/>
          <a:ext cx="1294200" cy="7998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Xiaoyu (Alex) Wu</a:t>
          </a:r>
          <a:endParaRPr lang="en-US" sz="900" kern="1200" dirty="0"/>
        </a:p>
        <a:p>
          <a:pPr marL="0" lvl="0" indent="0" algn="ctr" defTabSz="533400">
            <a:lnSpc>
              <a:spcPct val="90000"/>
            </a:lnSpc>
            <a:spcBef>
              <a:spcPct val="0"/>
            </a:spcBef>
            <a:spcAft>
              <a:spcPct val="35000"/>
            </a:spcAft>
            <a:buNone/>
          </a:pPr>
          <a:r>
            <a:rPr lang="en-US" sz="1100" b="1" kern="1200" dirty="0">
              <a:solidFill>
                <a:schemeClr val="accent1">
                  <a:lumMod val="50000"/>
                </a:schemeClr>
              </a:solidFill>
            </a:rPr>
            <a:t>EHS Coordinator; Biosafety officer</a:t>
          </a:r>
        </a:p>
        <a:p>
          <a:pPr marL="0" lvl="0" indent="0" algn="ctr" defTabSz="533400">
            <a:lnSpc>
              <a:spcPct val="90000"/>
            </a:lnSpc>
            <a:spcBef>
              <a:spcPct val="0"/>
            </a:spcBef>
            <a:spcAft>
              <a:spcPct val="35000"/>
            </a:spcAft>
            <a:buNone/>
          </a:pPr>
          <a:endParaRPr lang="en-US" sz="700" kern="1200" dirty="0"/>
        </a:p>
      </dsp:txBody>
      <dsp:txXfrm>
        <a:off x="153525" y="1331332"/>
        <a:ext cx="1247348" cy="752955"/>
      </dsp:txXfrm>
    </dsp:sp>
    <dsp:sp modelId="{3C757F0A-F843-4023-87EB-3888FD8E6B52}">
      <dsp:nvSpPr>
        <dsp:cNvPr id="0" name=""/>
        <dsp:cNvSpPr/>
      </dsp:nvSpPr>
      <dsp:spPr>
        <a:xfrm>
          <a:off x="1541739" y="1187967"/>
          <a:ext cx="1345902" cy="7682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FF037-9CF6-4C4C-B180-E18FB6F7C673}">
      <dsp:nvSpPr>
        <dsp:cNvPr id="0" name=""/>
        <dsp:cNvSpPr/>
      </dsp:nvSpPr>
      <dsp:spPr>
        <a:xfrm>
          <a:off x="1667801" y="1307726"/>
          <a:ext cx="1345902" cy="7682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Barry Ayala</a:t>
          </a:r>
          <a:endParaRPr lang="en-US" sz="900" b="1" kern="1200" dirty="0">
            <a:solidFill>
              <a:sysClr val="windowText" lastClr="000000"/>
            </a:solidFill>
          </a:endParaRPr>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Associate Planner; Space Planning</a:t>
          </a:r>
        </a:p>
      </dsp:txBody>
      <dsp:txXfrm>
        <a:off x="1690303" y="1330228"/>
        <a:ext cx="1300898" cy="723270"/>
      </dsp:txXfrm>
    </dsp:sp>
    <dsp:sp modelId="{3485BA12-4D06-45BA-97BA-D45B799F92E1}">
      <dsp:nvSpPr>
        <dsp:cNvPr id="0" name=""/>
        <dsp:cNvSpPr/>
      </dsp:nvSpPr>
      <dsp:spPr>
        <a:xfrm>
          <a:off x="4828906" y="1191274"/>
          <a:ext cx="1194790" cy="774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C9AF0-37A4-4B50-8C4C-DEA6E007118B}">
      <dsp:nvSpPr>
        <dsp:cNvPr id="0" name=""/>
        <dsp:cNvSpPr/>
      </dsp:nvSpPr>
      <dsp:spPr>
        <a:xfrm>
          <a:off x="4954967" y="1311032"/>
          <a:ext cx="1194790" cy="774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chemeClr val="accent1">
                <a:lumMod val="50000"/>
              </a:schemeClr>
            </a:solidFill>
          </a:endParaRPr>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Salish Pal</a:t>
          </a:r>
          <a:endParaRPr lang="en-US" sz="900" kern="1200" dirty="0"/>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Prin Custodian Supervisor</a:t>
          </a:r>
        </a:p>
        <a:p>
          <a:pPr marL="0" lvl="0" indent="0" algn="ctr" defTabSz="533400">
            <a:lnSpc>
              <a:spcPct val="90000"/>
            </a:lnSpc>
            <a:spcBef>
              <a:spcPct val="0"/>
            </a:spcBef>
            <a:spcAft>
              <a:spcPct val="35000"/>
            </a:spcAft>
            <a:buNone/>
          </a:pPr>
          <a:endParaRPr lang="en-US" sz="1200" b="1" kern="1200" dirty="0">
            <a:solidFill>
              <a:schemeClr val="accent1">
                <a:lumMod val="50000"/>
              </a:schemeClr>
            </a:solidFill>
          </a:endParaRPr>
        </a:p>
      </dsp:txBody>
      <dsp:txXfrm>
        <a:off x="4977641" y="1333706"/>
        <a:ext cx="1149442" cy="728812"/>
      </dsp:txXfrm>
    </dsp:sp>
    <dsp:sp modelId="{E55EAE5C-0068-41D0-B5E5-05FDCB98F646}">
      <dsp:nvSpPr>
        <dsp:cNvPr id="0" name=""/>
        <dsp:cNvSpPr/>
      </dsp:nvSpPr>
      <dsp:spPr>
        <a:xfrm>
          <a:off x="3186829" y="1195394"/>
          <a:ext cx="1182605" cy="804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9F607-6A46-4D53-B2F1-0728CA90A9AD}">
      <dsp:nvSpPr>
        <dsp:cNvPr id="0" name=""/>
        <dsp:cNvSpPr/>
      </dsp:nvSpPr>
      <dsp:spPr>
        <a:xfrm>
          <a:off x="3312891" y="1315153"/>
          <a:ext cx="1182605" cy="8048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Efrain Solares</a:t>
          </a:r>
          <a:endParaRPr lang="en-US" sz="900" kern="1200" dirty="0"/>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Building Management Service Officer</a:t>
          </a:r>
        </a:p>
      </dsp:txBody>
      <dsp:txXfrm>
        <a:off x="3336465" y="1338727"/>
        <a:ext cx="1135457" cy="757724"/>
      </dsp:txXfrm>
    </dsp:sp>
    <dsp:sp modelId="{CA6E14DD-FC5B-4A50-ADB2-2428DC8BA11F}">
      <dsp:nvSpPr>
        <dsp:cNvPr id="0" name=""/>
        <dsp:cNvSpPr/>
      </dsp:nvSpPr>
      <dsp:spPr>
        <a:xfrm>
          <a:off x="2901089" y="2340414"/>
          <a:ext cx="1462137" cy="720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9C932-589D-4A16-9C62-DC2C5F0411D7}">
      <dsp:nvSpPr>
        <dsp:cNvPr id="0" name=""/>
        <dsp:cNvSpPr/>
      </dsp:nvSpPr>
      <dsp:spPr>
        <a:xfrm>
          <a:off x="3027150" y="2460173"/>
          <a:ext cx="1462137" cy="72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Walter Cabrera</a:t>
          </a:r>
          <a:endParaRPr lang="en-US" sz="900" kern="1200" dirty="0"/>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Lead Facilities Mechanic</a:t>
          </a:r>
        </a:p>
      </dsp:txBody>
      <dsp:txXfrm>
        <a:off x="3048251" y="2481274"/>
        <a:ext cx="1419935" cy="678241"/>
      </dsp:txXfrm>
    </dsp:sp>
    <dsp:sp modelId="{32BA2F15-C881-4051-A81F-8A6102754746}">
      <dsp:nvSpPr>
        <dsp:cNvPr id="0" name=""/>
        <dsp:cNvSpPr/>
      </dsp:nvSpPr>
      <dsp:spPr>
        <a:xfrm>
          <a:off x="2883934" y="3416970"/>
          <a:ext cx="1496446" cy="720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A0BA3-1F90-48C9-8F3C-21B31B00F76E}">
      <dsp:nvSpPr>
        <dsp:cNvPr id="0" name=""/>
        <dsp:cNvSpPr/>
      </dsp:nvSpPr>
      <dsp:spPr>
        <a:xfrm>
          <a:off x="3009996" y="3536729"/>
          <a:ext cx="1496446" cy="72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Michael Munoz</a:t>
          </a:r>
          <a:endParaRPr lang="en-US" sz="900" kern="1200" dirty="0"/>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Facilties Worker</a:t>
          </a:r>
        </a:p>
      </dsp:txBody>
      <dsp:txXfrm>
        <a:off x="3031097" y="3557830"/>
        <a:ext cx="1454244" cy="678241"/>
      </dsp:txXfrm>
    </dsp:sp>
    <dsp:sp modelId="{5CB13F0B-24E6-4FD5-93C2-1EF620A78E2E}">
      <dsp:nvSpPr>
        <dsp:cNvPr id="0" name=""/>
        <dsp:cNvSpPr/>
      </dsp:nvSpPr>
      <dsp:spPr>
        <a:xfrm>
          <a:off x="5365996" y="2334053"/>
          <a:ext cx="1882525" cy="722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5F5DC-B857-4552-AEC3-E326627189D7}">
      <dsp:nvSpPr>
        <dsp:cNvPr id="0" name=""/>
        <dsp:cNvSpPr/>
      </dsp:nvSpPr>
      <dsp:spPr>
        <a:xfrm>
          <a:off x="5492058" y="2453811"/>
          <a:ext cx="1882525" cy="7224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William Naidu</a:t>
          </a:r>
          <a:endParaRPr lang="en-US" sz="900" kern="1200" dirty="0"/>
        </a:p>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chemeClr val="accent1">
                  <a:lumMod val="50000"/>
                </a:schemeClr>
              </a:solidFill>
            </a:rPr>
            <a:t>Administrative Assistant II </a:t>
          </a:r>
        </a:p>
      </dsp:txBody>
      <dsp:txXfrm>
        <a:off x="5513216" y="2474969"/>
        <a:ext cx="1840209" cy="680087"/>
      </dsp:txXfrm>
    </dsp:sp>
    <dsp:sp modelId="{912C09C6-2FC7-433C-A16E-2B056CD353A8}">
      <dsp:nvSpPr>
        <dsp:cNvPr id="0" name=""/>
        <dsp:cNvSpPr/>
      </dsp:nvSpPr>
      <dsp:spPr>
        <a:xfrm>
          <a:off x="664995" y="2331697"/>
          <a:ext cx="1628429" cy="720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6E759-E9AC-418C-BED6-C217E36A25C3}">
      <dsp:nvSpPr>
        <dsp:cNvPr id="0" name=""/>
        <dsp:cNvSpPr/>
      </dsp:nvSpPr>
      <dsp:spPr>
        <a:xfrm>
          <a:off x="791057" y="2451456"/>
          <a:ext cx="1628429" cy="72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Oscar H. Dominguez</a:t>
          </a:r>
          <a:endParaRPr lang="en-US" sz="900" kern="1200" dirty="0"/>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Administrative Assistant III</a:t>
          </a:r>
        </a:p>
      </dsp:txBody>
      <dsp:txXfrm>
        <a:off x="812158" y="2472557"/>
        <a:ext cx="1586227" cy="678241"/>
      </dsp:txXfrm>
    </dsp:sp>
    <dsp:sp modelId="{8E70B4F9-956D-4701-8E2C-3388BD323C07}">
      <dsp:nvSpPr>
        <dsp:cNvPr id="0" name=""/>
        <dsp:cNvSpPr/>
      </dsp:nvSpPr>
      <dsp:spPr>
        <a:xfrm>
          <a:off x="4748211" y="-119758"/>
          <a:ext cx="1201654" cy="787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778E0-C4A8-43C4-B730-4AC9A22A6B81}">
      <dsp:nvSpPr>
        <dsp:cNvPr id="0" name=""/>
        <dsp:cNvSpPr/>
      </dsp:nvSpPr>
      <dsp:spPr>
        <a:xfrm>
          <a:off x="4874273" y="0"/>
          <a:ext cx="1201654" cy="787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1">
                  <a:lumMod val="50000"/>
                </a:schemeClr>
              </a:solidFill>
            </a:rPr>
            <a:t>Andrei Roudenko</a:t>
          </a:r>
          <a:endParaRPr lang="en-US" sz="900" kern="1200"/>
        </a:p>
        <a:p>
          <a:pPr marL="0" lvl="0" indent="0" algn="ctr" defTabSz="533400">
            <a:lnSpc>
              <a:spcPct val="90000"/>
            </a:lnSpc>
            <a:spcBef>
              <a:spcPct val="0"/>
            </a:spcBef>
            <a:spcAft>
              <a:spcPct val="35000"/>
            </a:spcAft>
            <a:buNone/>
          </a:pPr>
          <a:r>
            <a:rPr lang="en-US" sz="1200" b="1" kern="1200">
              <a:solidFill>
                <a:schemeClr val="accent1">
                  <a:lumMod val="50000"/>
                </a:schemeClr>
              </a:solidFill>
            </a:rPr>
            <a:t>EVS Director (Resnick)</a:t>
          </a:r>
          <a:endParaRPr lang="en-US" sz="700" kern="1200"/>
        </a:p>
      </dsp:txBody>
      <dsp:txXfrm>
        <a:off x="4897344" y="23071"/>
        <a:ext cx="1155512" cy="741576"/>
      </dsp:txXfrm>
    </dsp:sp>
    <dsp:sp modelId="{3E5B867C-D53C-420C-8C04-8CDBA2DC9AF3}">
      <dsp:nvSpPr>
        <dsp:cNvPr id="0" name=""/>
        <dsp:cNvSpPr/>
      </dsp:nvSpPr>
      <dsp:spPr>
        <a:xfrm>
          <a:off x="6177132" y="1239792"/>
          <a:ext cx="1538799" cy="704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99C32-B60C-4E5A-B98D-7340F844F191}">
      <dsp:nvSpPr>
        <dsp:cNvPr id="0" name=""/>
        <dsp:cNvSpPr/>
      </dsp:nvSpPr>
      <dsp:spPr>
        <a:xfrm>
          <a:off x="6303194" y="1359550"/>
          <a:ext cx="1538799" cy="704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60"/>
              </a:solidFill>
            </a:rPr>
            <a:t>Evelyn Cederbaum </a:t>
          </a:r>
          <a:endParaRPr lang="en-US" sz="1000" b="0" kern="1200">
            <a:solidFill>
              <a:srgbClr val="002060"/>
            </a:solidFill>
          </a:endParaRPr>
        </a:p>
        <a:p>
          <a:pPr marL="0" lvl="0" indent="0" algn="ctr" defTabSz="533400">
            <a:lnSpc>
              <a:spcPct val="90000"/>
            </a:lnSpc>
            <a:spcBef>
              <a:spcPct val="0"/>
            </a:spcBef>
            <a:spcAft>
              <a:spcPct val="35000"/>
            </a:spcAft>
            <a:buNone/>
          </a:pPr>
          <a:r>
            <a:rPr lang="en-US" sz="1200" b="1" kern="1200">
              <a:solidFill>
                <a:srgbClr val="002060"/>
              </a:solidFill>
            </a:rPr>
            <a:t>Assoc. Director (on-recall)</a:t>
          </a:r>
        </a:p>
      </dsp:txBody>
      <dsp:txXfrm>
        <a:off x="6323821" y="1380177"/>
        <a:ext cx="1497545" cy="662994"/>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9279A-CA62-4B25-B476-66F766E4BC3A}"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E82B3-2F48-47AB-8B98-A6A782561368}" type="slidenum">
              <a:rPr lang="en-US" smtClean="0"/>
              <a:t>‹#›</a:t>
            </a:fld>
            <a:endParaRPr lang="en-US"/>
          </a:p>
        </p:txBody>
      </p:sp>
    </p:spTree>
    <p:extLst>
      <p:ext uri="{BB962C8B-B14F-4D97-AF65-F5344CB8AC3E}">
        <p14:creationId xmlns:p14="http://schemas.microsoft.com/office/powerpoint/2010/main" val="115098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4</a:t>
            </a:fld>
            <a:endParaRPr lang="en-US"/>
          </a:p>
        </p:txBody>
      </p:sp>
    </p:spTree>
    <p:extLst>
      <p:ext uri="{BB962C8B-B14F-4D97-AF65-F5344CB8AC3E}">
        <p14:creationId xmlns:p14="http://schemas.microsoft.com/office/powerpoint/2010/main" val="304797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66</a:t>
            </a:fld>
            <a:endParaRPr lang="en-US"/>
          </a:p>
        </p:txBody>
      </p:sp>
    </p:spTree>
    <p:extLst>
      <p:ext uri="{BB962C8B-B14F-4D97-AF65-F5344CB8AC3E}">
        <p14:creationId xmlns:p14="http://schemas.microsoft.com/office/powerpoint/2010/main" val="426414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E82B3-2F48-47AB-8B98-A6A782561368}" type="slidenum">
              <a:rPr lang="en-US" smtClean="0"/>
              <a:t>71</a:t>
            </a:fld>
            <a:endParaRPr lang="en-US"/>
          </a:p>
        </p:txBody>
      </p:sp>
    </p:spTree>
    <p:extLst>
      <p:ext uri="{BB962C8B-B14F-4D97-AF65-F5344CB8AC3E}">
        <p14:creationId xmlns:p14="http://schemas.microsoft.com/office/powerpoint/2010/main" val="238825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fund manager or pre-award analyst may know the answer to your question. Your AO receives multiple requests daily. OES can help streamline the # of requests the AO receives and you may receive a response more quickly. It is important to keep OES involved with issues that affect management of your proposals and awards.</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72</a:t>
            </a:fld>
            <a:endParaRPr lang="en-US"/>
          </a:p>
        </p:txBody>
      </p:sp>
    </p:spTree>
    <p:extLst>
      <p:ext uri="{BB962C8B-B14F-4D97-AF65-F5344CB8AC3E}">
        <p14:creationId xmlns:p14="http://schemas.microsoft.com/office/powerpoint/2010/main" val="393513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solidFill>
                  <a:srgbClr val="536895"/>
                </a:solidFill>
                <a:latin typeface="Arial"/>
                <a:ea typeface="MS PGothic" panose="020B0600070205080204" pitchFamily="34" charset="-128"/>
              </a:rPr>
              <a:t>To accelerate advancements in research by supporting the Semel community in identifying and translating research opportunities into awards through strategic planning efforts and enhanced training, support, and collaboration.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77</a:t>
            </a:fld>
            <a:endParaRPr lang="en-US"/>
          </a:p>
        </p:txBody>
      </p:sp>
    </p:spTree>
    <p:extLst>
      <p:ext uri="{BB962C8B-B14F-4D97-AF65-F5344CB8AC3E}">
        <p14:creationId xmlns:p14="http://schemas.microsoft.com/office/powerpoint/2010/main" val="88953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86</a:t>
            </a:fld>
            <a:endParaRPr lang="en-US"/>
          </a:p>
        </p:txBody>
      </p:sp>
    </p:spTree>
    <p:extLst>
      <p:ext uri="{BB962C8B-B14F-4D97-AF65-F5344CB8AC3E}">
        <p14:creationId xmlns:p14="http://schemas.microsoft.com/office/powerpoint/2010/main" val="426414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8</a:t>
            </a:fld>
            <a:endParaRPr lang="en-US"/>
          </a:p>
        </p:txBody>
      </p:sp>
    </p:spTree>
    <p:extLst>
      <p:ext uri="{BB962C8B-B14F-4D97-AF65-F5344CB8AC3E}">
        <p14:creationId xmlns:p14="http://schemas.microsoft.com/office/powerpoint/2010/main" val="169496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10</a:t>
            </a:fld>
            <a:endParaRPr lang="en-US"/>
          </a:p>
        </p:txBody>
      </p:sp>
    </p:spTree>
    <p:extLst>
      <p:ext uri="{BB962C8B-B14F-4D97-AF65-F5344CB8AC3E}">
        <p14:creationId xmlns:p14="http://schemas.microsoft.com/office/powerpoint/2010/main" val="426414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18</a:t>
            </a:fld>
            <a:endParaRPr lang="en-US"/>
          </a:p>
        </p:txBody>
      </p:sp>
    </p:spTree>
    <p:extLst>
      <p:ext uri="{BB962C8B-B14F-4D97-AF65-F5344CB8AC3E}">
        <p14:creationId xmlns:p14="http://schemas.microsoft.com/office/powerpoint/2010/main" val="426414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25</a:t>
            </a:fld>
            <a:endParaRPr lang="en-US"/>
          </a:p>
        </p:txBody>
      </p:sp>
    </p:spTree>
    <p:extLst>
      <p:ext uri="{BB962C8B-B14F-4D97-AF65-F5344CB8AC3E}">
        <p14:creationId xmlns:p14="http://schemas.microsoft.com/office/powerpoint/2010/main" val="426414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E82B3-2F48-47AB-8B98-A6A782561368}" type="slidenum">
              <a:rPr lang="en-US" smtClean="0"/>
              <a:t>27</a:t>
            </a:fld>
            <a:endParaRPr lang="en-US"/>
          </a:p>
        </p:txBody>
      </p:sp>
    </p:spTree>
    <p:extLst>
      <p:ext uri="{BB962C8B-B14F-4D97-AF65-F5344CB8AC3E}">
        <p14:creationId xmlns:p14="http://schemas.microsoft.com/office/powerpoint/2010/main" val="232644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37</a:t>
            </a:fld>
            <a:endParaRPr lang="en-US"/>
          </a:p>
        </p:txBody>
      </p:sp>
    </p:spTree>
    <p:extLst>
      <p:ext uri="{BB962C8B-B14F-4D97-AF65-F5344CB8AC3E}">
        <p14:creationId xmlns:p14="http://schemas.microsoft.com/office/powerpoint/2010/main" val="229614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48</a:t>
            </a:fld>
            <a:endParaRPr lang="en-US"/>
          </a:p>
        </p:txBody>
      </p:sp>
    </p:spTree>
    <p:extLst>
      <p:ext uri="{BB962C8B-B14F-4D97-AF65-F5344CB8AC3E}">
        <p14:creationId xmlns:p14="http://schemas.microsoft.com/office/powerpoint/2010/main" val="186980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6895"/>
                </a:solidFill>
                <a:latin typeface="Arial" panose="020B0604020202020204" pitchFamily="34" charset="0"/>
                <a:cs typeface="Arial" panose="020B0604020202020204" pitchFamily="34" charset="0"/>
              </a:rPr>
              <a:t>We strive to offer sponsored research projects with accurate, reliable, and timely post-award services using the latest policies and guidelines to advance our Institute’s mission.</a:t>
            </a:r>
          </a:p>
          <a:p>
            <a:endParaRPr lang="en-US" dirty="0"/>
          </a:p>
        </p:txBody>
      </p:sp>
      <p:sp>
        <p:nvSpPr>
          <p:cNvPr id="4" name="Slide Number Placeholder 3"/>
          <p:cNvSpPr>
            <a:spLocks noGrp="1"/>
          </p:cNvSpPr>
          <p:nvPr>
            <p:ph type="sldNum" sz="quarter" idx="10"/>
          </p:nvPr>
        </p:nvSpPr>
        <p:spPr/>
        <p:txBody>
          <a:bodyPr/>
          <a:lstStyle/>
          <a:p>
            <a:fld id="{73CE82B3-2F48-47AB-8B98-A6A782561368}" type="slidenum">
              <a:rPr lang="en-US" smtClean="0"/>
              <a:t>59</a:t>
            </a:fld>
            <a:endParaRPr lang="en-US"/>
          </a:p>
        </p:txBody>
      </p:sp>
    </p:spTree>
    <p:extLst>
      <p:ext uri="{BB962C8B-B14F-4D97-AF65-F5344CB8AC3E}">
        <p14:creationId xmlns:p14="http://schemas.microsoft.com/office/powerpoint/2010/main" val="218115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84335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46929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87848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 No Profile Photos">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8116888" y="0"/>
            <a:ext cx="4075112" cy="6185644"/>
          </a:xfrm>
        </p:spPr>
        <p:txBody>
          <a:bodyPr anchor="ctr"/>
          <a:lstStyle>
            <a:lvl1pPr marL="0" indent="0" algn="ctr">
              <a:buNone/>
              <a:defRPr/>
            </a:lvl1pPr>
          </a:lstStyle>
          <a:p>
            <a:r>
              <a:rPr lang="en-US"/>
              <a:t>Click icon to add picture</a:t>
            </a:r>
          </a:p>
        </p:txBody>
      </p:sp>
      <p:sp>
        <p:nvSpPr>
          <p:cNvPr id="36" name="Text Placeholder 3"/>
          <p:cNvSpPr>
            <a:spLocks noGrp="1"/>
          </p:cNvSpPr>
          <p:nvPr>
            <p:ph type="body" sz="quarter" idx="21" hasCustomPrompt="1"/>
          </p:nvPr>
        </p:nvSpPr>
        <p:spPr>
          <a:xfrm>
            <a:off x="1275287" y="616022"/>
            <a:ext cx="5449887" cy="393700"/>
          </a:xfrm>
        </p:spPr>
        <p:txBody>
          <a:bodyPr>
            <a:normAutofit/>
          </a:bodyPr>
          <a:lstStyle>
            <a:lvl1pPr>
              <a:defRPr sz="1350" b="1" i="0">
                <a:solidFill>
                  <a:srgbClr val="005587"/>
                </a:solidFill>
                <a:latin typeface="+mj-lt"/>
              </a:defRPr>
            </a:lvl1pPr>
          </a:lstStyle>
          <a:p>
            <a:pPr lvl="0"/>
            <a:r>
              <a:rPr lang="en-US" dirty="0"/>
              <a:t>FIRST NAME LAST NAME</a:t>
            </a:r>
          </a:p>
        </p:txBody>
      </p:sp>
      <p:sp>
        <p:nvSpPr>
          <p:cNvPr id="37" name="Text Placeholder 3"/>
          <p:cNvSpPr>
            <a:spLocks noGrp="1"/>
          </p:cNvSpPr>
          <p:nvPr>
            <p:ph type="body" sz="quarter" idx="22" hasCustomPrompt="1"/>
          </p:nvPr>
        </p:nvSpPr>
        <p:spPr>
          <a:xfrm>
            <a:off x="1275287" y="1009724"/>
            <a:ext cx="5449887" cy="292447"/>
          </a:xfrm>
        </p:spPr>
        <p:txBody>
          <a:bodyPr>
            <a:noAutofit/>
          </a:bodyPr>
          <a:lstStyle>
            <a:lvl1pPr>
              <a:defRPr sz="1200" b="0"/>
            </a:lvl1pPr>
          </a:lstStyle>
          <a:p>
            <a:pPr lvl="0"/>
            <a:r>
              <a:rPr lang="en-US" dirty="0"/>
              <a:t>Title</a:t>
            </a:r>
          </a:p>
        </p:txBody>
      </p:sp>
      <p:sp>
        <p:nvSpPr>
          <p:cNvPr id="38" name="Text Placeholder 3"/>
          <p:cNvSpPr>
            <a:spLocks noGrp="1"/>
          </p:cNvSpPr>
          <p:nvPr>
            <p:ph type="body" sz="quarter" idx="23" hasCustomPrompt="1"/>
          </p:nvPr>
        </p:nvSpPr>
        <p:spPr>
          <a:xfrm>
            <a:off x="1275287" y="1603708"/>
            <a:ext cx="5449887" cy="292447"/>
          </a:xfrm>
        </p:spPr>
        <p:txBody>
          <a:bodyPr>
            <a:noAutofit/>
          </a:bodyPr>
          <a:lstStyle>
            <a:lvl1pPr>
              <a:defRPr sz="1200" b="1" u="sng">
                <a:solidFill>
                  <a:srgbClr val="3284BF"/>
                </a:solidFill>
              </a:defRPr>
            </a:lvl1pPr>
          </a:lstStyle>
          <a:p>
            <a:pPr lvl="0"/>
            <a:r>
              <a:rPr lang="en-US" dirty="0"/>
              <a:t>name@mednet.ucla.edu</a:t>
            </a:r>
          </a:p>
        </p:txBody>
      </p:sp>
      <p:sp>
        <p:nvSpPr>
          <p:cNvPr id="40" name="Text Placeholder 3"/>
          <p:cNvSpPr>
            <a:spLocks noGrp="1"/>
          </p:cNvSpPr>
          <p:nvPr>
            <p:ph type="body" sz="quarter" idx="24" hasCustomPrompt="1"/>
          </p:nvPr>
        </p:nvSpPr>
        <p:spPr>
          <a:xfrm>
            <a:off x="1275287" y="2554256"/>
            <a:ext cx="5449887" cy="393700"/>
          </a:xfrm>
        </p:spPr>
        <p:txBody>
          <a:bodyPr>
            <a:normAutofit/>
          </a:bodyPr>
          <a:lstStyle>
            <a:lvl1pPr>
              <a:defRPr sz="1350" b="1" i="0">
                <a:solidFill>
                  <a:srgbClr val="005587"/>
                </a:solidFill>
                <a:latin typeface="+mj-lt"/>
              </a:defRPr>
            </a:lvl1pPr>
          </a:lstStyle>
          <a:p>
            <a:pPr lvl="0"/>
            <a:r>
              <a:rPr lang="en-US" dirty="0"/>
              <a:t>FIRST NAME LAST NAME</a:t>
            </a:r>
          </a:p>
        </p:txBody>
      </p:sp>
      <p:sp>
        <p:nvSpPr>
          <p:cNvPr id="41" name="Text Placeholder 3"/>
          <p:cNvSpPr>
            <a:spLocks noGrp="1"/>
          </p:cNvSpPr>
          <p:nvPr>
            <p:ph type="body" sz="quarter" idx="25" hasCustomPrompt="1"/>
          </p:nvPr>
        </p:nvSpPr>
        <p:spPr>
          <a:xfrm>
            <a:off x="1275287" y="2947958"/>
            <a:ext cx="5449887" cy="292447"/>
          </a:xfrm>
        </p:spPr>
        <p:txBody>
          <a:bodyPr>
            <a:noAutofit/>
          </a:bodyPr>
          <a:lstStyle>
            <a:lvl1pPr>
              <a:defRPr sz="1200" b="0"/>
            </a:lvl1pPr>
          </a:lstStyle>
          <a:p>
            <a:pPr lvl="0"/>
            <a:r>
              <a:rPr lang="en-US" dirty="0"/>
              <a:t>Title</a:t>
            </a:r>
          </a:p>
        </p:txBody>
      </p:sp>
      <p:sp>
        <p:nvSpPr>
          <p:cNvPr id="42" name="Text Placeholder 3"/>
          <p:cNvSpPr>
            <a:spLocks noGrp="1"/>
          </p:cNvSpPr>
          <p:nvPr>
            <p:ph type="body" sz="quarter" idx="26" hasCustomPrompt="1"/>
          </p:nvPr>
        </p:nvSpPr>
        <p:spPr>
          <a:xfrm>
            <a:off x="1275287" y="3541940"/>
            <a:ext cx="5449887" cy="292447"/>
          </a:xfrm>
        </p:spPr>
        <p:txBody>
          <a:bodyPr>
            <a:noAutofit/>
          </a:bodyPr>
          <a:lstStyle>
            <a:lvl1pPr>
              <a:defRPr sz="1200" b="1" u="sng">
                <a:solidFill>
                  <a:srgbClr val="3284BF"/>
                </a:solidFill>
              </a:defRPr>
            </a:lvl1pPr>
          </a:lstStyle>
          <a:p>
            <a:pPr lvl="0"/>
            <a:r>
              <a:rPr lang="en-US"/>
              <a:t>name@mednet.ucla.edu</a:t>
            </a:r>
            <a:endParaRPr lang="en-US" dirty="0"/>
          </a:p>
        </p:txBody>
      </p:sp>
      <p:sp>
        <p:nvSpPr>
          <p:cNvPr id="43" name="Text Placeholder 3"/>
          <p:cNvSpPr>
            <a:spLocks noGrp="1"/>
          </p:cNvSpPr>
          <p:nvPr>
            <p:ph type="body" sz="quarter" idx="27" hasCustomPrompt="1"/>
          </p:nvPr>
        </p:nvSpPr>
        <p:spPr>
          <a:xfrm>
            <a:off x="1275287" y="4482306"/>
            <a:ext cx="5449887" cy="393700"/>
          </a:xfrm>
        </p:spPr>
        <p:txBody>
          <a:bodyPr>
            <a:normAutofit/>
          </a:bodyPr>
          <a:lstStyle>
            <a:lvl1pPr>
              <a:defRPr sz="1350" b="1" i="0">
                <a:solidFill>
                  <a:srgbClr val="005587"/>
                </a:solidFill>
                <a:latin typeface="+mj-lt"/>
              </a:defRPr>
            </a:lvl1pPr>
          </a:lstStyle>
          <a:p>
            <a:pPr lvl="0"/>
            <a:r>
              <a:rPr lang="en-US" dirty="0"/>
              <a:t>FIRST NAME LAST NAME</a:t>
            </a:r>
          </a:p>
        </p:txBody>
      </p:sp>
      <p:sp>
        <p:nvSpPr>
          <p:cNvPr id="44" name="Text Placeholder 3"/>
          <p:cNvSpPr>
            <a:spLocks noGrp="1"/>
          </p:cNvSpPr>
          <p:nvPr>
            <p:ph type="body" sz="quarter" idx="28" hasCustomPrompt="1"/>
          </p:nvPr>
        </p:nvSpPr>
        <p:spPr>
          <a:xfrm>
            <a:off x="1275287" y="4876008"/>
            <a:ext cx="5449887" cy="292447"/>
          </a:xfrm>
        </p:spPr>
        <p:txBody>
          <a:bodyPr>
            <a:noAutofit/>
          </a:bodyPr>
          <a:lstStyle>
            <a:lvl1pPr>
              <a:defRPr sz="1200" b="0"/>
            </a:lvl1pPr>
          </a:lstStyle>
          <a:p>
            <a:pPr lvl="0"/>
            <a:r>
              <a:rPr lang="en-US" dirty="0"/>
              <a:t>Title</a:t>
            </a:r>
          </a:p>
        </p:txBody>
      </p:sp>
      <p:sp>
        <p:nvSpPr>
          <p:cNvPr id="45" name="Text Placeholder 3"/>
          <p:cNvSpPr>
            <a:spLocks noGrp="1"/>
          </p:cNvSpPr>
          <p:nvPr>
            <p:ph type="body" sz="quarter" idx="29" hasCustomPrompt="1"/>
          </p:nvPr>
        </p:nvSpPr>
        <p:spPr>
          <a:xfrm>
            <a:off x="1275287" y="5469992"/>
            <a:ext cx="5449887" cy="292447"/>
          </a:xfrm>
        </p:spPr>
        <p:txBody>
          <a:bodyPr>
            <a:noAutofit/>
          </a:bodyPr>
          <a:lstStyle>
            <a:lvl1pPr>
              <a:defRPr sz="1200" b="1" u="sng">
                <a:solidFill>
                  <a:srgbClr val="3284BF"/>
                </a:solidFill>
              </a:defRPr>
            </a:lvl1pPr>
          </a:lstStyle>
          <a:p>
            <a:pPr lvl="0"/>
            <a:r>
              <a:rPr lang="en-US"/>
              <a:t>name@mednet.ucla.edu</a:t>
            </a:r>
            <a:endParaRPr lang="en-US" dirty="0"/>
          </a:p>
        </p:txBody>
      </p:sp>
      <p:sp>
        <p:nvSpPr>
          <p:cNvPr id="14" name="Rectangle 13">
            <a:extLst>
              <a:ext uri="{FF2B5EF4-FFF2-40B4-BE49-F238E27FC236}">
                <a16:creationId xmlns:a16="http://schemas.microsoft.com/office/drawing/2014/main" id="{1A166BAF-3EEB-014F-839A-E62F25808E8C}"/>
              </a:ext>
            </a:extLst>
          </p:cNvPr>
          <p:cNvSpPr/>
          <p:nvPr userDrawn="1"/>
        </p:nvSpPr>
        <p:spPr>
          <a:xfrm>
            <a:off x="-34507" y="6470150"/>
            <a:ext cx="9546336" cy="192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4803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2749672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337294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281737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394407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2612046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2790846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860C78-138D-444C-8186-B5B185D543E1}" type="slidenum">
              <a:rPr lang="en-US" smtClean="0"/>
              <a:pPr/>
              <a:t>‹#›</a:t>
            </a:fld>
            <a:endParaRPr lang="en-US" dirty="0"/>
          </a:p>
        </p:txBody>
      </p:sp>
    </p:spTree>
    <p:extLst>
      <p:ext uri="{BB962C8B-B14F-4D97-AF65-F5344CB8AC3E}">
        <p14:creationId xmlns:p14="http://schemas.microsoft.com/office/powerpoint/2010/main" val="397098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rgbClr val="3284BE"/>
                </a:solidFill>
              </a:defRPr>
            </a:lvl2pPr>
            <a:lvl3pPr>
              <a:defRPr>
                <a:solidFill>
                  <a:srgbClr val="3284BE"/>
                </a:solidFill>
              </a:defRPr>
            </a:lvl3pPr>
            <a:lvl4pPr>
              <a:defRPr>
                <a:solidFill>
                  <a:srgbClr val="3284BE"/>
                </a:solidFill>
              </a:defRPr>
            </a:lvl4pPr>
            <a:lvl5pPr>
              <a:defRPr>
                <a:solidFill>
                  <a:srgbClr val="3284B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010326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326248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3196957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945513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4DE7-38A9-42DB-88AB-4C6552FF2CD6}" type="slidenum">
              <a:rPr lang="en-US" smtClean="0"/>
              <a:t>‹#›</a:t>
            </a:fld>
            <a:endParaRPr lang="en-US"/>
          </a:p>
        </p:txBody>
      </p:sp>
    </p:spTree>
    <p:extLst>
      <p:ext uri="{BB962C8B-B14F-4D97-AF65-F5344CB8AC3E}">
        <p14:creationId xmlns:p14="http://schemas.microsoft.com/office/powerpoint/2010/main" val="2198260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131801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95051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241377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endParaRPr lang="en-US" sz="1350">
              <a:solidFill>
                <a:prstClr val="black"/>
              </a:solidFill>
            </a:endParaRPr>
          </a:p>
        </p:txBody>
      </p:sp>
      <p:sp>
        <p:nvSpPr>
          <p:cNvPr id="6" name="Footer Placeholder 5"/>
          <p:cNvSpPr>
            <a:spLocks noGrp="1"/>
          </p:cNvSpPr>
          <p:nvPr>
            <p:ph type="ftr" sz="quarter" idx="11"/>
          </p:nvPr>
        </p:nvSpPr>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59451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endParaRPr lang="en-US" sz="1350">
              <a:solidFill>
                <a:prstClr val="black"/>
              </a:solidFill>
            </a:endParaRPr>
          </a:p>
        </p:txBody>
      </p:sp>
      <p:sp>
        <p:nvSpPr>
          <p:cNvPr id="8" name="Footer Placeholder 7"/>
          <p:cNvSpPr>
            <a:spLocks noGrp="1"/>
          </p:cNvSpPr>
          <p:nvPr>
            <p:ph type="ftr" sz="quarter" idx="11"/>
          </p:nvPr>
        </p:nvSpPr>
        <p:spPr/>
        <p:txBody>
          <a:bodyPr/>
          <a:lstStyle/>
          <a:p>
            <a:pPr defTabSz="685800"/>
            <a:endParaRPr lang="en-US" sz="1350">
              <a:solidFill>
                <a:prstClr val="black"/>
              </a:solidFill>
            </a:endParaRPr>
          </a:p>
        </p:txBody>
      </p:sp>
      <p:sp>
        <p:nvSpPr>
          <p:cNvPr id="9" name="Slide Number Placeholder 8"/>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767317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endParaRPr lang="en-US" sz="1350">
              <a:solidFill>
                <a:prstClr val="black"/>
              </a:solidFill>
            </a:endParaRPr>
          </a:p>
        </p:txBody>
      </p:sp>
      <p:sp>
        <p:nvSpPr>
          <p:cNvPr id="4" name="Footer Placeholder 3"/>
          <p:cNvSpPr>
            <a:spLocks noGrp="1"/>
          </p:cNvSpPr>
          <p:nvPr>
            <p:ph type="ftr" sz="quarter" idx="11"/>
          </p:nvPr>
        </p:nvSpPr>
        <p:spPr/>
        <p:txBody>
          <a:bodyPr/>
          <a:lstStyle/>
          <a:p>
            <a:pPr defTabSz="685800"/>
            <a:endParaRPr lang="en-US" sz="1350">
              <a:solidFill>
                <a:prstClr val="black"/>
              </a:solidFill>
            </a:endParaRPr>
          </a:p>
        </p:txBody>
      </p:sp>
      <p:sp>
        <p:nvSpPr>
          <p:cNvPr id="5" name="Slide Number Placeholder 4"/>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80767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125143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defTabSz="685800"/>
            <a:fld id="{4F860C78-138D-444C-8186-B5B185D543E1}" type="slidenum">
              <a:rPr lang="en-US" smtClean="0">
                <a:solidFill>
                  <a:prstClr val="black"/>
                </a:solidFill>
              </a:rPr>
              <a:pPr defTabSz="685800"/>
              <a:t>‹#›</a:t>
            </a:fld>
            <a:endParaRPr lang="en-US" dirty="0">
              <a:solidFill>
                <a:prstClr val="black"/>
              </a:solidFill>
            </a:endParaRPr>
          </a:p>
        </p:txBody>
      </p:sp>
    </p:spTree>
    <p:extLst>
      <p:ext uri="{BB962C8B-B14F-4D97-AF65-F5344CB8AC3E}">
        <p14:creationId xmlns:p14="http://schemas.microsoft.com/office/powerpoint/2010/main" val="1933640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endParaRPr lang="en-US" sz="1350">
              <a:solidFill>
                <a:prstClr val="black"/>
              </a:solidFill>
            </a:endParaRPr>
          </a:p>
        </p:txBody>
      </p:sp>
      <p:sp>
        <p:nvSpPr>
          <p:cNvPr id="6" name="Footer Placeholder 5"/>
          <p:cNvSpPr>
            <a:spLocks noGrp="1"/>
          </p:cNvSpPr>
          <p:nvPr>
            <p:ph type="ftr" sz="quarter" idx="11"/>
          </p:nvPr>
        </p:nvSpPr>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843266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endParaRPr lang="en-US" sz="1350">
              <a:solidFill>
                <a:prstClr val="black"/>
              </a:solidFill>
            </a:endParaRPr>
          </a:p>
        </p:txBody>
      </p:sp>
      <p:sp>
        <p:nvSpPr>
          <p:cNvPr id="6" name="Footer Placeholder 5"/>
          <p:cNvSpPr>
            <a:spLocks noGrp="1"/>
          </p:cNvSpPr>
          <p:nvPr>
            <p:ph type="ftr" sz="quarter" idx="11"/>
          </p:nvPr>
        </p:nvSpPr>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84234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010636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379446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372356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388502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78979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66576" y="6281930"/>
            <a:ext cx="374904" cy="329185"/>
          </a:xfrm>
          <a:prstGeom prst="rect">
            <a:avLst/>
          </a:prstGeom>
        </p:spPr>
        <p:txBody>
          <a:bodyPr/>
          <a:lstStyle>
            <a:lvl1pPr>
              <a:defRPr sz="750">
                <a:solidFill>
                  <a:schemeClr val="tx1"/>
                </a:solidFill>
                <a:latin typeface="Arial" panose="020B0604020202020204" pitchFamily="34" charset="0"/>
                <a:cs typeface="Arial" panose="020B0604020202020204" pitchFamily="34" charset="0"/>
              </a:defRPr>
            </a:lvl1pPr>
          </a:lstStyle>
          <a:p>
            <a:pPr defTabSz="685800"/>
            <a:fld id="{4F860C78-138D-444C-8186-B5B185D543E1}" type="slidenum">
              <a:rPr lang="en-US" smtClean="0">
                <a:solidFill>
                  <a:prstClr val="black"/>
                </a:solidFill>
              </a:rPr>
              <a:pPr defTabSz="685800"/>
              <a:t>‹#›</a:t>
            </a:fld>
            <a:endParaRPr lang="en-US" dirty="0">
              <a:solidFill>
                <a:prstClr val="black"/>
              </a:solidFill>
            </a:endParaRPr>
          </a:p>
        </p:txBody>
      </p:sp>
    </p:spTree>
    <p:extLst>
      <p:ext uri="{BB962C8B-B14F-4D97-AF65-F5344CB8AC3E}">
        <p14:creationId xmlns:p14="http://schemas.microsoft.com/office/powerpoint/2010/main" val="327764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54299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685800"/>
            <a:fld id="{E37A4DE7-38A9-42DB-88AB-4C6552FF2CD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36208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18554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728345"/>
            <a:ext cx="12192000" cy="0"/>
          </a:xfrm>
          <a:prstGeom prst="line">
            <a:avLst/>
          </a:prstGeom>
          <a:ln w="63500">
            <a:solidFill>
              <a:srgbClr val="3284B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5818505"/>
            <a:ext cx="12192000" cy="0"/>
          </a:xfrm>
          <a:prstGeom prst="line">
            <a:avLst/>
          </a:prstGeom>
          <a:ln w="63500">
            <a:solidFill>
              <a:srgbClr val="FFB61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1849" y="6098354"/>
            <a:ext cx="4139192" cy="501518"/>
          </a:xfrm>
          <a:prstGeom prst="rect">
            <a:avLst/>
          </a:prstGeom>
        </p:spPr>
      </p:pic>
    </p:spTree>
    <p:extLst>
      <p:ext uri="{BB962C8B-B14F-4D97-AF65-F5344CB8AC3E}">
        <p14:creationId xmlns:p14="http://schemas.microsoft.com/office/powerpoint/2010/main" val="1034814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7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284BE"/>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284BE"/>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7ABCD10B-BAE5-BE1D-78E4-ABD104006F8C}"/>
              </a:ext>
            </a:extLst>
          </p:cNvPr>
          <p:cNvCxnSpPr/>
          <p:nvPr userDrawn="1"/>
        </p:nvCxnSpPr>
        <p:spPr>
          <a:xfrm>
            <a:off x="0" y="728345"/>
            <a:ext cx="12192000" cy="0"/>
          </a:xfrm>
          <a:prstGeom prst="line">
            <a:avLst/>
          </a:prstGeom>
          <a:ln w="63500">
            <a:solidFill>
              <a:srgbClr val="3284B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18BA3D-5E1C-76CA-FCAE-58596D7A7084}"/>
              </a:ext>
            </a:extLst>
          </p:cNvPr>
          <p:cNvCxnSpPr/>
          <p:nvPr userDrawn="1"/>
        </p:nvCxnSpPr>
        <p:spPr>
          <a:xfrm>
            <a:off x="0" y="5818505"/>
            <a:ext cx="12192000" cy="0"/>
          </a:xfrm>
          <a:prstGeom prst="line">
            <a:avLst/>
          </a:prstGeom>
          <a:ln w="63500">
            <a:solidFill>
              <a:srgbClr val="FFB61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0984B9-7926-3EB9-4CF6-A3CD78F98A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1849" y="6098354"/>
            <a:ext cx="4139192" cy="501518"/>
          </a:xfrm>
          <a:prstGeom prst="rect">
            <a:avLst/>
          </a:prstGeom>
        </p:spPr>
      </p:pic>
    </p:spTree>
    <p:extLst>
      <p:ext uri="{BB962C8B-B14F-4D97-AF65-F5344CB8AC3E}">
        <p14:creationId xmlns:p14="http://schemas.microsoft.com/office/powerpoint/2010/main" val="39216127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D2129C24-4A60-037C-6A92-4D646A479205}"/>
              </a:ext>
            </a:extLst>
          </p:cNvPr>
          <p:cNvCxnSpPr/>
          <p:nvPr userDrawn="1"/>
        </p:nvCxnSpPr>
        <p:spPr>
          <a:xfrm>
            <a:off x="0" y="728345"/>
            <a:ext cx="12192000" cy="0"/>
          </a:xfrm>
          <a:prstGeom prst="line">
            <a:avLst/>
          </a:prstGeom>
          <a:ln w="63500">
            <a:solidFill>
              <a:srgbClr val="3284B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65AF95-DEBD-6E68-516F-F12D140C0348}"/>
              </a:ext>
            </a:extLst>
          </p:cNvPr>
          <p:cNvCxnSpPr/>
          <p:nvPr userDrawn="1"/>
        </p:nvCxnSpPr>
        <p:spPr>
          <a:xfrm>
            <a:off x="0" y="5818505"/>
            <a:ext cx="12192000" cy="0"/>
          </a:xfrm>
          <a:prstGeom prst="line">
            <a:avLst/>
          </a:prstGeom>
          <a:ln w="63500">
            <a:solidFill>
              <a:srgbClr val="FFB61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82550A-BA2D-2C89-066E-A30B14DE10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1849" y="6098354"/>
            <a:ext cx="4139192" cy="501518"/>
          </a:xfrm>
          <a:prstGeom prst="rect">
            <a:avLst/>
          </a:prstGeom>
        </p:spPr>
      </p:pic>
    </p:spTree>
    <p:extLst>
      <p:ext uri="{BB962C8B-B14F-4D97-AF65-F5344CB8AC3E}">
        <p14:creationId xmlns:p14="http://schemas.microsoft.com/office/powerpoint/2010/main" val="22947740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hyperlink" Target="https://survey.semel.ucla.edu/dcr/"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ucpath.universityofcalifornia.edu/" TargetMode="External"/><Relationship Id="rId2" Type="http://schemas.openxmlformats.org/officeDocument/2006/relationships/hyperlink" Target="https://ucpath.universityofcalifornia.edu/pages/payroll-processing-schedules-working-hours" TargetMode="Externa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mailto:JuliaChan@mednet.ucla.edu" TargetMode="External"/><Relationship Id="rId2" Type="http://schemas.openxmlformats.org/officeDocument/2006/relationships/hyperlink" Target="mailto:AAConcepcion@mednet.ucla.edu" TargetMode="External"/><Relationship Id="rId1" Type="http://schemas.openxmlformats.org/officeDocument/2006/relationships/slideLayout" Target="../slideLayouts/slideLayout25.xml"/><Relationship Id="rId5" Type="http://schemas.openxmlformats.org/officeDocument/2006/relationships/hyperlink" Target="mailto:HelenLi@mednet.ucla.edu" TargetMode="External"/><Relationship Id="rId4" Type="http://schemas.openxmlformats.org/officeDocument/2006/relationships/hyperlink" Target="mailto:EmilySanchez@mednet.ucla.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ucop.edu/institutional-research-academic-planning/_files/uc-facts-at-a-glance.pdf" TargetMode="External"/><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https://ucnet.universityofcalifornia.edu/labor/bargaining-units/ra/contract.html"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ww.ucop.edu/academic-personnel-programs/_files/2023-24/july-2023-acad-salary-scales/t13-b.pdf" TargetMode="External"/><Relationship Id="rId2" Type="http://schemas.openxmlformats.org/officeDocument/2006/relationships/hyperlink" Target="https://www.ucop.edu/academic-personnel-programs/_files/2023-24/oct-2023-acad-salary-scales/t5-summary.pdf" TargetMode="External"/><Relationship Id="rId1" Type="http://schemas.openxmlformats.org/officeDocument/2006/relationships/slideLayout" Target="../slideLayouts/slideLayout25.xml"/><Relationship Id="rId4" Type="http://schemas.openxmlformats.org/officeDocument/2006/relationships/hyperlink" Target="https://www.ucop.edu/academic-personnel-programs/_files/2023-24/july-2023-acad-salary-scales/t37-b.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mailto:LMurdock@mednet.ucla.edu" TargetMode="External"/><Relationship Id="rId2" Type="http://schemas.openxmlformats.org/officeDocument/2006/relationships/hyperlink" Target="mailto:KLWilliams@mednet.ucla.edu" TargetMode="External"/><Relationship Id="rId1" Type="http://schemas.openxmlformats.org/officeDocument/2006/relationships/slideLayout" Target="../slideLayouts/slideLayout25.xml"/><Relationship Id="rId6" Type="http://schemas.openxmlformats.org/officeDocument/2006/relationships/hyperlink" Target="mailto:PContreras@mednet.ucla.edu" TargetMode="External"/><Relationship Id="rId5" Type="http://schemas.openxmlformats.org/officeDocument/2006/relationships/hyperlink" Target="mailto:JCalhoun@mednet.ucla.edu" TargetMode="External"/><Relationship Id="rId4" Type="http://schemas.openxmlformats.org/officeDocument/2006/relationships/hyperlink" Target="mailto:AMehl@mednet.ucla.ed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semel.ucla.edu/ato-admin/postdocs/"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hyperlink" Target="https://education.semel.ucla.edu/wp-content/uploads/2023/11/GSR-Salary-Scale.pdf"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grad.ucla.edu/academics/research/visiting-graduate-researchers/ucla-fees/" TargetMode="External"/><Relationship Id="rId2" Type="http://schemas.openxmlformats.org/officeDocument/2006/relationships/hyperlink" Target="https://education.semel.ucla.edu/wp-content/uploads/2023/11/ASE-Salary-Scale.pdf" TargetMode="External"/><Relationship Id="rId1" Type="http://schemas.openxmlformats.org/officeDocument/2006/relationships/slideLayout" Target="../slideLayouts/slideLayout25.xml"/><Relationship Id="rId4" Type="http://schemas.openxmlformats.org/officeDocument/2006/relationships/hyperlink" Target="https://education.semel.ucl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hyperlink" Target="https://education.semel.ucla.edu/ato-admin/gsr/" TargetMode="External"/><Relationship Id="rId2" Type="http://schemas.openxmlformats.org/officeDocument/2006/relationships/hyperlink" Target="https://education.semel.ucla.edu/ato-admin/postdocs/" TargetMode="External"/><Relationship Id="rId1" Type="http://schemas.openxmlformats.org/officeDocument/2006/relationships/slideLayout" Target="../slideLayouts/slideLayout25.xml"/><Relationship Id="rId4" Type="http://schemas.openxmlformats.org/officeDocument/2006/relationships/hyperlink" Target="https://education.semel.ucla.edu/ato-admin/ta/"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education.semel.ucla.edu/ato-admin/" TargetMode="Externa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mailto:LMurdock@mednet.ucla.edu" TargetMode="External"/><Relationship Id="rId2" Type="http://schemas.openxmlformats.org/officeDocument/2006/relationships/hyperlink" Target="mailto:Ibrion@mednet.ucla.edu" TargetMode="External"/><Relationship Id="rId1" Type="http://schemas.openxmlformats.org/officeDocument/2006/relationships/slideLayout" Target="../slideLayouts/slideLayout25.xml"/><Relationship Id="rId4" Type="http://schemas.openxmlformats.org/officeDocument/2006/relationships/hyperlink" Target="mailto:academictraineeoffice@mednet.ucla.e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www.semel.ucla.edu/seme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hyperlink" Target="http://finance.semel.ucla.edu/" TargetMode="Externa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hyperlink" Target="mailto:umorris@mednet.ucla.edu" TargetMode="External"/><Relationship Id="rId7" Type="http://schemas.openxmlformats.org/officeDocument/2006/relationships/hyperlink" Target="mailto:lwakasa@mednet.ucla.edu" TargetMode="External"/><Relationship Id="rId2" Type="http://schemas.openxmlformats.org/officeDocument/2006/relationships/hyperlink" Target="mailto:hennyhuang@mednet.ucla.edu" TargetMode="External"/><Relationship Id="rId1" Type="http://schemas.openxmlformats.org/officeDocument/2006/relationships/slideLayout" Target="../slideLayouts/slideLayout25.xml"/><Relationship Id="rId6" Type="http://schemas.openxmlformats.org/officeDocument/2006/relationships/hyperlink" Target="mailto:lyatkins@mednet.ucla.edu" TargetMode="External"/><Relationship Id="rId5" Type="http://schemas.openxmlformats.org/officeDocument/2006/relationships/hyperlink" Target="mailto:cwiguna@mednet.ucla.edu" TargetMode="External"/><Relationship Id="rId4" Type="http://schemas.openxmlformats.org/officeDocument/2006/relationships/hyperlink" Target="mailto:jschaefer@mednet.ucla.edu"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mailto:hennyhuang@mednet.ucla.edu" TargetMode="External"/><Relationship Id="rId3" Type="http://schemas.openxmlformats.org/officeDocument/2006/relationships/hyperlink" Target="mailto:cwiguna@mednet.ucla.edu" TargetMode="External"/><Relationship Id="rId7" Type="http://schemas.openxmlformats.org/officeDocument/2006/relationships/hyperlink" Target="mailto:lilyreyes@mednet.ucla.edu" TargetMode="External"/><Relationship Id="rId2" Type="http://schemas.openxmlformats.org/officeDocument/2006/relationships/hyperlink" Target="mailto:umorris@mednet.ucla.edu" TargetMode="External"/><Relationship Id="rId1" Type="http://schemas.openxmlformats.org/officeDocument/2006/relationships/slideLayout" Target="../slideLayouts/slideLayout25.xml"/><Relationship Id="rId6" Type="http://schemas.openxmlformats.org/officeDocument/2006/relationships/hyperlink" Target="mailto:lwakasa@mednet.ucla.edu" TargetMode="External"/><Relationship Id="rId5" Type="http://schemas.openxmlformats.org/officeDocument/2006/relationships/hyperlink" Target="mailto:nrainsberry@mednet.ucla.edu" TargetMode="External"/><Relationship Id="rId4" Type="http://schemas.openxmlformats.org/officeDocument/2006/relationships/hyperlink" Target="mailto:lyatkins@mednet.ucla.edu" TargetMode="External"/><Relationship Id="rId9" Type="http://schemas.openxmlformats.org/officeDocument/2006/relationships/hyperlink" Target="mailto:jschaefer@mednet.ucla.edu"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mailto:nrainsberry@mednet.ucla.edu" TargetMode="External"/><Relationship Id="rId3" Type="http://schemas.openxmlformats.org/officeDocument/2006/relationships/hyperlink" Target="mailto:cwiguna@mednet.ucla.edu" TargetMode="External"/><Relationship Id="rId7" Type="http://schemas.openxmlformats.org/officeDocument/2006/relationships/hyperlink" Target="mailto:lwakasa@mednet.ucla.edu" TargetMode="External"/><Relationship Id="rId2" Type="http://schemas.openxmlformats.org/officeDocument/2006/relationships/hyperlink" Target="mailto:umorris@mednet.ucla.edu" TargetMode="External"/><Relationship Id="rId1" Type="http://schemas.openxmlformats.org/officeDocument/2006/relationships/slideLayout" Target="../slideLayouts/slideLayout25.xml"/><Relationship Id="rId6" Type="http://schemas.openxmlformats.org/officeDocument/2006/relationships/hyperlink" Target="mailto:jschaefer@mednet.ucla.edu" TargetMode="External"/><Relationship Id="rId11" Type="http://schemas.openxmlformats.org/officeDocument/2006/relationships/hyperlink" Target="mailto:hennyhuang@mednet.ucla.edu" TargetMode="External"/><Relationship Id="rId5" Type="http://schemas.openxmlformats.org/officeDocument/2006/relationships/hyperlink" Target="mailto:aeragsdale@mednet.ucla.edu" TargetMode="External"/><Relationship Id="rId10" Type="http://schemas.openxmlformats.org/officeDocument/2006/relationships/hyperlink" Target="mailto:facultydcr@mednet.ucla.edu" TargetMode="External"/><Relationship Id="rId4" Type="http://schemas.openxmlformats.org/officeDocument/2006/relationships/hyperlink" Target="mailto:lyatkins@mednet.ucla.edu" TargetMode="External"/><Relationship Id="rId9" Type="http://schemas.openxmlformats.org/officeDocument/2006/relationships/hyperlink" Target="mailto:umorris@finance.ucla.edu"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mailto:nrainsberry@mednet.ucla.edu" TargetMode="External"/><Relationship Id="rId3" Type="http://schemas.openxmlformats.org/officeDocument/2006/relationships/hyperlink" Target="mailto:stevencohen@mednet.ucla.edu" TargetMode="External"/><Relationship Id="rId7" Type="http://schemas.openxmlformats.org/officeDocument/2006/relationships/hyperlink" Target="mailto:aeragsdale@mednet.ucla.edu" TargetMode="External"/><Relationship Id="rId2" Type="http://schemas.openxmlformats.org/officeDocument/2006/relationships/hyperlink" Target="mailto:jschaefer@mednet.ucla.edu" TargetMode="External"/><Relationship Id="rId1" Type="http://schemas.openxmlformats.org/officeDocument/2006/relationships/slideLayout" Target="../slideLayouts/slideLayout25.xml"/><Relationship Id="rId6" Type="http://schemas.openxmlformats.org/officeDocument/2006/relationships/hyperlink" Target="mailto:lilyreyes@mednet.ucla.edu" TargetMode="External"/><Relationship Id="rId5" Type="http://schemas.openxmlformats.org/officeDocument/2006/relationships/hyperlink" Target="mailto:umorris@finance.ucla.edu" TargetMode="External"/><Relationship Id="rId4" Type="http://schemas.openxmlformats.org/officeDocument/2006/relationships/hyperlink" Target="mailto:lyatkins@mednet.ucla.edu" TargetMode="External"/><Relationship Id="rId9" Type="http://schemas.openxmlformats.org/officeDocument/2006/relationships/hyperlink" Target="mailto:hennyhuang@mednet.ucla.edu"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hyperlink" Target="https://oes.semel.ucla.edu/wp-content/uploads/2021/05/PAR-Template-10-05-18.pdf"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hyperlink" Target="https://tcs.ucop.edu/non-academic-titles" TargetMode="External"/><Relationship Id="rId2" Type="http://schemas.openxmlformats.org/officeDocument/2006/relationships/hyperlink" Target="https://mednet.uclahealth.org/hr/careertracks/" TargetMode="Externa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hyperlink" Target="mailto:SemelHR@mednet.ucla.edu" TargetMode="External"/><Relationship Id="rId2" Type="http://schemas.openxmlformats.org/officeDocument/2006/relationships/hyperlink" Target="mailto:DOBrien@mednet.ucla.edu" TargetMode="External"/><Relationship Id="rId1" Type="http://schemas.openxmlformats.org/officeDocument/2006/relationships/slideLayout" Target="../slideLayouts/slideLayout25.xml"/><Relationship Id="rId4" Type="http://schemas.openxmlformats.org/officeDocument/2006/relationships/hyperlink" Target="https://uclahs.box.com/s/6i4j1k9287i12cloujvht99779hjx0ub"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SemelHR@mednet.ucla.edu" TargetMode="External"/><Relationship Id="rId2" Type="http://schemas.openxmlformats.org/officeDocument/2006/relationships/hyperlink" Target="https://uclahs.box.com/s/6i4j1k9287i12cloujvht99779hjx0ub" TargetMode="Externa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 Id="rId4" Type="http://schemas.openxmlformats.org/officeDocument/2006/relationships/hyperlink" Target="https://uclahs.box.com/s/0fmxvwzuwcxaihrhqtyt4ynqk83ou3kk"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ucop.edu/local-human-resources/policies-guidance/index.html" TargetMode="External"/><Relationship Id="rId2" Type="http://schemas.openxmlformats.org/officeDocument/2006/relationships/hyperlink" Target="https://ucnet.universityofcalifornia.edu/resources/employment-policies-contracts/bargaining-units/" TargetMode="Externa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hyperlink" Target="https://www.ucop.edu/ucpath-center/_files/mypath/calendar/payroll-calendar-mo-2024.pdf" TargetMode="External"/><Relationship Id="rId2" Type="http://schemas.openxmlformats.org/officeDocument/2006/relationships/hyperlink" Target="https://hbssome.mednet.ucla.edu/TPWeb/DOC/2024%20Payroll%20Calendar.pdf" TargetMode="External"/><Relationship Id="rId1" Type="http://schemas.openxmlformats.org/officeDocument/2006/relationships/slideLayout" Target="../slideLayouts/slideLayout25.xml"/><Relationship Id="rId4" Type="http://schemas.openxmlformats.org/officeDocument/2006/relationships/hyperlink" Target="https://hbssome.mednet.ucla.edu/TPWeb/DOC/DGSOMHBSQuickStartGuide.pdf"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8" Type="http://schemas.openxmlformats.org/officeDocument/2006/relationships/hyperlink" Target="mailto:Arpinekhacheryan@mednet.com" TargetMode="External"/><Relationship Id="rId3" Type="http://schemas.openxmlformats.org/officeDocument/2006/relationships/hyperlink" Target="https://uclahsprod.service-now.com/eec?id=sc_cat_item&amp;sys_id=c06d6e5287f06510f367426d0ebb35f6&amp;sysparm_category=f7c33955872fe99039a020e6dabb35a4" TargetMode="External"/><Relationship Id="rId7" Type="http://schemas.openxmlformats.org/officeDocument/2006/relationships/hyperlink" Target="mailto:Dobrien@mednet.ucla.edu" TargetMode="External"/><Relationship Id="rId2" Type="http://schemas.openxmlformats.org/officeDocument/2006/relationships/hyperlink" Target="mailto:SemelHR@mednet.ucla.edu" TargetMode="External"/><Relationship Id="rId1" Type="http://schemas.openxmlformats.org/officeDocument/2006/relationships/slideLayout" Target="../slideLayouts/slideLayout25.xml"/><Relationship Id="rId6" Type="http://schemas.openxmlformats.org/officeDocument/2006/relationships/hyperlink" Target="mailto:ABAguayo@mednet.ucla.edu" TargetMode="External"/><Relationship Id="rId11" Type="http://schemas.openxmlformats.org/officeDocument/2006/relationships/hyperlink" Target="https://ucpath.universityofcalifornia.edu/" TargetMode="External"/><Relationship Id="rId5" Type="http://schemas.openxmlformats.org/officeDocument/2006/relationships/hyperlink" Target="mailto:SemelPayroll@mednet.ucla.edu" TargetMode="External"/><Relationship Id="rId10" Type="http://schemas.openxmlformats.org/officeDocument/2006/relationships/hyperlink" Target="mailto:fwalahi@mednet.ucla.edu" TargetMode="External"/><Relationship Id="rId4" Type="http://schemas.openxmlformats.org/officeDocument/2006/relationships/hyperlink" Target="mailto:LOATeam@mednet.ucla.edu" TargetMode="External"/><Relationship Id="rId9" Type="http://schemas.openxmlformats.org/officeDocument/2006/relationships/hyperlink" Target="mailto:Mshavers@mednet.ucla.edu"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hyperlink" Target="https://oes.semel.ucla.edu/forms/"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mailto:awards@research.ucla.edu"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proposals@research.ucla.edu"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hyperlink" Target="mailto:awards@research.ucla.edu"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8" Type="http://schemas.openxmlformats.org/officeDocument/2006/relationships/hyperlink" Target="mailto:DenilleCastillo@mednet.ucla.edu" TargetMode="External"/><Relationship Id="rId13" Type="http://schemas.openxmlformats.org/officeDocument/2006/relationships/hyperlink" Target="mailto:MTabe@mednet.ucla.edu" TargetMode="External"/><Relationship Id="rId3" Type="http://schemas.openxmlformats.org/officeDocument/2006/relationships/hyperlink" Target="mailto:HWijesekera@mednet.ucla.edu" TargetMode="External"/><Relationship Id="rId7" Type="http://schemas.openxmlformats.org/officeDocument/2006/relationships/hyperlink" Target="mailto:GCarrera@mednet.ucla.edu" TargetMode="External"/><Relationship Id="rId12" Type="http://schemas.openxmlformats.org/officeDocument/2006/relationships/hyperlink" Target="mailto:ALSingh@mednet.ucla.edu" TargetMode="External"/><Relationship Id="rId2" Type="http://schemas.openxmlformats.org/officeDocument/2006/relationships/hyperlink" Target="mailto:ELizaola@mednet.ucla.edu" TargetMode="External"/><Relationship Id="rId1" Type="http://schemas.openxmlformats.org/officeDocument/2006/relationships/slideLayout" Target="../slideLayouts/slideLayout25.xml"/><Relationship Id="rId6" Type="http://schemas.openxmlformats.org/officeDocument/2006/relationships/hyperlink" Target="mailto:JGBriones@mednet.ucla.edu" TargetMode="External"/><Relationship Id="rId11" Type="http://schemas.openxmlformats.org/officeDocument/2006/relationships/hyperlink" Target="mailto:BTSerrano@mednet.ucla.edu" TargetMode="External"/><Relationship Id="rId5" Type="http://schemas.openxmlformats.org/officeDocument/2006/relationships/hyperlink" Target="mailto:ThaNguyen@mednet.ucla.edu" TargetMode="External"/><Relationship Id="rId15" Type="http://schemas.openxmlformats.org/officeDocument/2006/relationships/hyperlink" Target="mailto:IWang@mednet.ucla.edu" TargetMode="External"/><Relationship Id="rId10" Type="http://schemas.openxmlformats.org/officeDocument/2006/relationships/hyperlink" Target="mailto:ASamardzic@mednet.ucla.edu" TargetMode="External"/><Relationship Id="rId4" Type="http://schemas.openxmlformats.org/officeDocument/2006/relationships/hyperlink" Target="mailto:MYe@mednet.ucla.edu" TargetMode="External"/><Relationship Id="rId9" Type="http://schemas.openxmlformats.org/officeDocument/2006/relationships/hyperlink" Target="mailto:FeRodriguez@mednet.ucla.edu" TargetMode="External"/><Relationship Id="rId14" Type="http://schemas.openxmlformats.org/officeDocument/2006/relationships/hyperlink" Target="mailto:LVazquezSong@mednet.ucla.edu"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hyperlink" Target="mailto:preaward@mednet.ucla.edu" TargetMode="External"/><Relationship Id="rId2" Type="http://schemas.openxmlformats.org/officeDocument/2006/relationships/hyperlink" Target="https://oros.semel.ucla.edu/proposal-development/" TargetMode="External"/><Relationship Id="rId1" Type="http://schemas.openxmlformats.org/officeDocument/2006/relationships/slideLayout" Target="../slideLayouts/slideLayout25.xml"/><Relationship Id="rId4" Type="http://schemas.openxmlformats.org/officeDocument/2006/relationships/hyperlink" Target="https://oros.semel.ucla.edu/"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5.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hyperlink" Target="http://ora.research.ucla.edu/OHRPP/Pages/IRB.aspx" TargetMode="External"/><Relationship Id="rId13" Type="http://schemas.openxmlformats.org/officeDocument/2006/relationships/hyperlink" Target="https://www.adminpolicies.ucla.edu/APP/Number/910.0" TargetMode="External"/><Relationship Id="rId3" Type="http://schemas.openxmlformats.org/officeDocument/2006/relationships/hyperlink" Target="https://oes.semel.ucla.edu/faq/#more-377" TargetMode="External"/><Relationship Id="rId7" Type="http://schemas.openxmlformats.org/officeDocument/2006/relationships/hyperlink" Target="https://oes.semel.ucla.edu/award-management/#What_Is_ERS" TargetMode="External"/><Relationship Id="rId12" Type="http://schemas.openxmlformats.org/officeDocument/2006/relationships/hyperlink" Target="http://ora.research.ucla.edu/ocga/Pages/OCGA_Home.aspx"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efm.research.ucla.edu/" TargetMode="External"/><Relationship Id="rId11" Type="http://schemas.openxmlformats.org/officeDocument/2006/relationships/hyperlink" Target="https://grants.nih.gov/grants/policy/nihgps/html5/section_2/2.3.5_types_of_funding_opportunity_announcements__foas_.htm" TargetMode="External"/><Relationship Id="rId5" Type="http://schemas.openxmlformats.org/officeDocument/2006/relationships/hyperlink" Target="https://oes.semel.ucla.edu/award-management/#What_Dist_Ch_Req" TargetMode="External"/><Relationship Id="rId15" Type="http://schemas.openxmlformats.org/officeDocument/2006/relationships/hyperlink" Target="https://rpc.research.ucla.edu/" TargetMode="External"/><Relationship Id="rId10" Type="http://schemas.openxmlformats.org/officeDocument/2006/relationships/hyperlink" Target="nih.gov" TargetMode="External"/><Relationship Id="rId4" Type="http://schemas.openxmlformats.org/officeDocument/2006/relationships/hyperlink" Target="https://www.delegations.ucla.edu/" TargetMode="External"/><Relationship Id="rId9" Type="http://schemas.openxmlformats.org/officeDocument/2006/relationships/hyperlink" Target="https://www.era.nih.gov/help-tutorials/just-in-time" TargetMode="External"/><Relationship Id="rId14" Type="http://schemas.openxmlformats.org/officeDocument/2006/relationships/hyperlink" Target="https://www.ncbi.nlm.nih.gov/pmc/pmctopmid/"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mailto:preaward@mednet.ucla.edu" TargetMode="Externa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hyperlink" Target="mailto:lkawa@mednet.ucla.edu" TargetMode="External"/><Relationship Id="rId2" Type="http://schemas.openxmlformats.org/officeDocument/2006/relationships/hyperlink" Target="mailto:Elizaola@mednet.ucla.edu" TargetMode="External"/><Relationship Id="rId1" Type="http://schemas.openxmlformats.org/officeDocument/2006/relationships/slideLayout" Target="../slideLayouts/slideLayout25.xml"/><Relationship Id="rId6" Type="http://schemas.openxmlformats.org/officeDocument/2006/relationships/hyperlink" Target="mailto:jsharinger@mednet.ucla.edu" TargetMode="External"/><Relationship Id="rId5" Type="http://schemas.openxmlformats.org/officeDocument/2006/relationships/hyperlink" Target="mailto:jpobee@mednet.ucla.edu" TargetMode="External"/><Relationship Id="rId4" Type="http://schemas.openxmlformats.org/officeDocument/2006/relationships/hyperlink" Target="mailto:amlau@mednet.ucla.edu"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3" Type="http://schemas.openxmlformats.org/officeDocument/2006/relationships/hyperlink" Target="mailto:ESolares@mednet.ucla.edu" TargetMode="External"/><Relationship Id="rId7" Type="http://schemas.openxmlformats.org/officeDocument/2006/relationships/hyperlink" Target="mailto:WilliamNaidu@mednet.ucla.edu" TargetMode="External"/><Relationship Id="rId2" Type="http://schemas.openxmlformats.org/officeDocument/2006/relationships/hyperlink" Target="mailto:SPal@mednet.ucla.edu" TargetMode="External"/><Relationship Id="rId1" Type="http://schemas.openxmlformats.org/officeDocument/2006/relationships/slideLayout" Target="../slideLayouts/slideLayout25.xml"/><Relationship Id="rId6" Type="http://schemas.openxmlformats.org/officeDocument/2006/relationships/hyperlink" Target="mailto:ODominguez@mednet.ucla.edu" TargetMode="External"/><Relationship Id="rId5" Type="http://schemas.openxmlformats.org/officeDocument/2006/relationships/hyperlink" Target="mailto:XiaoyuWu@mednet.ucla.edu" TargetMode="External"/><Relationship Id="rId4" Type="http://schemas.openxmlformats.org/officeDocument/2006/relationships/hyperlink" Target="mailto:Semelfacilities@mednet.ucla.edu"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EJCederbaum@mednet.ucla.edu" TargetMode="External"/><Relationship Id="rId2" Type="http://schemas.openxmlformats.org/officeDocument/2006/relationships/hyperlink" Target="mailto:SMFulton@mednet.ucla.edu" TargetMode="External"/><Relationship Id="rId1" Type="http://schemas.openxmlformats.org/officeDocument/2006/relationships/slideLayout" Target="../slideLayouts/slideLayout25.xml"/><Relationship Id="rId6" Type="http://schemas.openxmlformats.org/officeDocument/2006/relationships/hyperlink" Target="mailto:barryayala@mednet.ucla.edu" TargetMode="External"/><Relationship Id="rId5" Type="http://schemas.openxmlformats.org/officeDocument/2006/relationships/hyperlink" Target="mailto:ESolares@mednet.ucla.edu" TargetMode="External"/><Relationship Id="rId4" Type="http://schemas.openxmlformats.org/officeDocument/2006/relationships/hyperlink" Target="mailto:XiaoyuWu@mednet.ucla.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1.xml.rels><?xml version="1.0" encoding="UTF-8" standalone="yes"?>
<Relationships xmlns="http://schemas.openxmlformats.org/package/2006/relationships"><Relationship Id="rId3" Type="http://schemas.openxmlformats.org/officeDocument/2006/relationships/hyperlink" Target="mailto:SPal@mednet.ucla.edu" TargetMode="External"/><Relationship Id="rId7" Type="http://schemas.openxmlformats.org/officeDocument/2006/relationships/hyperlink" Target="mailto:WilliamNaidu@mednet.ucla.edu" TargetMode="External"/><Relationship Id="rId2" Type="http://schemas.openxmlformats.org/officeDocument/2006/relationships/hyperlink" Target="mailto:XiaoyuWu@mednet.ucla.edu" TargetMode="External"/><Relationship Id="rId1" Type="http://schemas.openxmlformats.org/officeDocument/2006/relationships/slideLayout" Target="../slideLayouts/slideLayout25.xml"/><Relationship Id="rId6" Type="http://schemas.openxmlformats.org/officeDocument/2006/relationships/hyperlink" Target="mailto:ODominguez@mednet.ucla.edu" TargetMode="External"/><Relationship Id="rId5" Type="http://schemas.openxmlformats.org/officeDocument/2006/relationships/hyperlink" Target="mailto:Barryayala@mednet.ucla.edu" TargetMode="External"/><Relationship Id="rId4" Type="http://schemas.openxmlformats.org/officeDocument/2006/relationships/hyperlink" Target="mailto:ESolares@mednet.ucla.edu"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311.facilities.ucla.edu/" TargetMode="External"/><Relationship Id="rId7" Type="http://schemas.openxmlformats.org/officeDocument/2006/relationships/hyperlink" Target="https://police.ucla.edu/" TargetMode="External"/><Relationship Id="rId2" Type="http://schemas.openxmlformats.org/officeDocument/2006/relationships/hyperlink" Target="https://police.ucla.edu/emergency-information/emergency-calling-9-1-1" TargetMode="External"/><Relationship Id="rId1" Type="http://schemas.openxmlformats.org/officeDocument/2006/relationships/slideLayout" Target="../slideLayouts/slideLayout25.xml"/><Relationship Id="rId6" Type="http://schemas.openxmlformats.org/officeDocument/2006/relationships/hyperlink" Target="https://dgit.healthsciences.ucla.edu/announcements/item?item_id=12899" TargetMode="External"/><Relationship Id="rId5" Type="http://schemas.openxmlformats.org/officeDocument/2006/relationships/hyperlink" Target="https://www.uclahealth.org/security-and-parking/about-us" TargetMode="External"/><Relationship Id="rId4" Type="http://schemas.openxmlformats.org/officeDocument/2006/relationships/hyperlink" Target="http://troublecall.admin.ucla.edu/tcall_plsql/pkg_tc.newTicket" TargetMode="External"/></Relationships>
</file>

<file path=ppt/slides/_rels/slide93.xml.rels><?xml version="1.0" encoding="UTF-8" standalone="yes"?>
<Relationships xmlns="http://schemas.openxmlformats.org/package/2006/relationships"><Relationship Id="rId2" Type="http://schemas.openxmlformats.org/officeDocument/2006/relationships/hyperlink" Target="mailto:OROS@mednet.ucla.edu" TargetMode="Externa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8" Type="http://schemas.openxmlformats.org/officeDocument/2006/relationships/hyperlink" Target="http://ora.research.ucla.edu/RPC/Pages/Contact.aspx" TargetMode="External"/><Relationship Id="rId13" Type="http://schemas.openxmlformats.org/officeDocument/2006/relationships/hyperlink" Target="https://research.ucla.edu/reo/lso" TargetMode="External"/><Relationship Id="rId3" Type="http://schemas.openxmlformats.org/officeDocument/2006/relationships/hyperlink" Target="http://ora.research.ucla.edu/OHRPP/Pages/ContactUs.aspx" TargetMode="External"/><Relationship Id="rId7" Type="http://schemas.openxmlformats.org/officeDocument/2006/relationships/hyperlink" Target="https://tdg.ucla.edu/about/staff" TargetMode="External"/><Relationship Id="rId12" Type="http://schemas.openxmlformats.org/officeDocument/2006/relationships/hyperlink" Target="https://www.researchgo.ucla.edu/" TargetMode="External"/><Relationship Id="rId2" Type="http://schemas.openxmlformats.org/officeDocument/2006/relationships/hyperlink" Target="http://ocga.research.ucla.edu/OCGA/Pages/Contact-Us/contact-us-home.aspx" TargetMode="External"/><Relationship Id="rId1" Type="http://schemas.openxmlformats.org/officeDocument/2006/relationships/slideLayout" Target="../slideLayouts/slideLayout25.xml"/><Relationship Id="rId6" Type="http://schemas.openxmlformats.org/officeDocument/2006/relationships/hyperlink" Target="http://clinicaltrials.ucla.edu/body.cfm?id=74" TargetMode="External"/><Relationship Id="rId11" Type="http://schemas.openxmlformats.org/officeDocument/2006/relationships/hyperlink" Target="https://www.finance.ucla.edu/corporate-accounting" TargetMode="External"/><Relationship Id="rId5" Type="http://schemas.openxmlformats.org/officeDocument/2006/relationships/hyperlink" Target="http://ora.research.ucla.edu/EFM/Pages/EFMStaffDirectory.aspx" TargetMode="External"/><Relationship Id="rId10" Type="http://schemas.openxmlformats.org/officeDocument/2006/relationships/hyperlink" Target="https://www.finance.ucla.edu/business-finance-services/payment-solutions-and-compliance" TargetMode="External"/><Relationship Id="rId4" Type="http://schemas.openxmlformats.org/officeDocument/2006/relationships/hyperlink" Target="http://ora.research.ucla.edu/RSAWA/Pages/contact-us.aspx" TargetMode="External"/><Relationship Id="rId9" Type="http://schemas.openxmlformats.org/officeDocument/2006/relationships/hyperlink" Target="https://irm.ucla.edu/"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form.research.ucla.edu/ora/ora-news-subscription/" TargetMode="External"/><Relationship Id="rId3" Type="http://schemas.openxmlformats.org/officeDocument/2006/relationships/hyperlink" Target="http://portal.research.ucla.edu/" TargetMode="External"/><Relationship Id="rId7" Type="http://schemas.openxmlformats.org/officeDocument/2006/relationships/hyperlink" Target="mailto:JALiu@mednet.ucla.edu" TargetMode="External"/><Relationship Id="rId2" Type="http://schemas.openxmlformats.org/officeDocument/2006/relationships/hyperlink" Target="https://oros.semel.ucla.edu/rolesandresponsibilities/" TargetMode="External"/><Relationship Id="rId1" Type="http://schemas.openxmlformats.org/officeDocument/2006/relationships/slideLayout" Target="../slideLayouts/slideLayout25.xml"/><Relationship Id="rId6" Type="http://schemas.openxmlformats.org/officeDocument/2006/relationships/hyperlink" Target="https://medschool.ucla.edu/research/researcher-resources/administrative-support/department-medicine-office-research-administration/fund-management-training" TargetMode="External"/><Relationship Id="rId5" Type="http://schemas.openxmlformats.org/officeDocument/2006/relationships/hyperlink" Target="https://ora.research.ucla.edu/raf/" TargetMode="External"/><Relationship Id="rId4" Type="http://schemas.openxmlformats.org/officeDocument/2006/relationships/hyperlink" Target="https://www.cru.ucla.edu/home" TargetMode="External"/><Relationship Id="rId9" Type="http://schemas.openxmlformats.org/officeDocument/2006/relationships/hyperlink" Target="https://docs.google.com/forms/d/e/1FAIpQLSf7qXjvmOhZTSh-XCLIYKBeAKDkh__6B4LeOU1OwVVYUsMA8g/viewform"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284B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A7A67-87E3-D921-F447-B89450494247}"/>
              </a:ext>
            </a:extLst>
          </p:cNvPr>
          <p:cNvSpPr/>
          <p:nvPr/>
        </p:nvSpPr>
        <p:spPr>
          <a:xfrm>
            <a:off x="0" y="2425066"/>
            <a:ext cx="12192000" cy="1790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538" y="2868931"/>
            <a:ext cx="7452517" cy="902971"/>
          </a:xfrm>
          <a:prstGeom prst="rect">
            <a:avLst/>
          </a:prstGeom>
        </p:spPr>
      </p:pic>
    </p:spTree>
    <p:extLst>
      <p:ext uri="{BB962C8B-B14F-4D97-AF65-F5344CB8AC3E}">
        <p14:creationId xmlns:p14="http://schemas.microsoft.com/office/powerpoint/2010/main" val="401379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84479"/>
            <a:ext cx="6858000" cy="2387600"/>
          </a:xfrm>
        </p:spPr>
        <p:txBody>
          <a:bodyPr/>
          <a:lstStyle/>
          <a:p>
            <a:r>
              <a:rPr lang="en-US" dirty="0">
                <a:latin typeface="Times New Roman" panose="02020603050405020304" pitchFamily="18" charset="0"/>
                <a:cs typeface="Times New Roman" panose="02020603050405020304" pitchFamily="18" charset="0"/>
              </a:rPr>
              <a:t>Academic Payroll</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79456"/>
            <a:ext cx="8786835" cy="952145"/>
          </a:xfrm>
        </p:spPr>
        <p:txBody>
          <a:bodyPr/>
          <a:lstStyle/>
          <a:p>
            <a:pPr algn="ctr"/>
            <a:r>
              <a:rPr lang="en-US" sz="3600" dirty="0">
                <a:latin typeface="Times New Roman" panose="02020603050405020304" pitchFamily="18" charset="0"/>
                <a:cs typeface="Times New Roman" panose="02020603050405020304" pitchFamily="18" charset="0"/>
              </a:rPr>
              <a:t>Role of Academic Payroll</a:t>
            </a:r>
          </a:p>
        </p:txBody>
      </p:sp>
      <p:sp>
        <p:nvSpPr>
          <p:cNvPr id="2" name="Content Placeholder 1"/>
          <p:cNvSpPr>
            <a:spLocks noGrp="1"/>
          </p:cNvSpPr>
          <p:nvPr>
            <p:ph idx="1"/>
          </p:nvPr>
        </p:nvSpPr>
        <p:spPr>
          <a:xfrm>
            <a:off x="1881164" y="1713272"/>
            <a:ext cx="8437395" cy="4549876"/>
          </a:xfrm>
        </p:spPr>
        <p:txBody>
          <a:bodyPr>
            <a:normAutofit/>
          </a:bodyPr>
          <a:lstStyle/>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To manage payroll information for Academic Titles</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Collaborate with Finance and OES on approvals related to Faculty DCRs</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To process transactions in </a:t>
            </a:r>
            <a:r>
              <a:rPr lang="en-US" sz="2400" dirty="0" err="1">
                <a:solidFill>
                  <a:srgbClr val="536895"/>
                </a:solidFill>
                <a:latin typeface="Arial" panose="020B0604020202020204" pitchFamily="34" charset="0"/>
                <a:cs typeface="Arial" panose="020B0604020202020204" pitchFamily="34" charset="0"/>
              </a:rPr>
              <a:t>UCPath</a:t>
            </a:r>
            <a:endParaRPr lang="en-US" sz="2400" dirty="0">
              <a:solidFill>
                <a:srgbClr val="53689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Collaborate with the Academic Personnel Office on processing merit/payroll-related actions</a:t>
            </a:r>
          </a:p>
        </p:txBody>
      </p:sp>
      <p:sp>
        <p:nvSpPr>
          <p:cNvPr id="6" name="Slide Number Placeholder 5">
            <a:extLst>
              <a:ext uri="{FF2B5EF4-FFF2-40B4-BE49-F238E27FC236}">
                <a16:creationId xmlns:a16="http://schemas.microsoft.com/office/drawing/2014/main" id="{52C17EFC-6F01-8C6E-21C9-8ACAA7345528}"/>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11</a:t>
            </a:fld>
            <a:endParaRPr lang="en-US" sz="1350">
              <a:solidFill>
                <a:prstClr val="black"/>
              </a:solidFill>
            </a:endParaRPr>
          </a:p>
        </p:txBody>
      </p:sp>
    </p:spTree>
    <p:extLst>
      <p:ext uri="{BB962C8B-B14F-4D97-AF65-F5344CB8AC3E}">
        <p14:creationId xmlns:p14="http://schemas.microsoft.com/office/powerpoint/2010/main" val="372121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1" y="-92065"/>
            <a:ext cx="8786835" cy="952145"/>
          </a:xfrm>
        </p:spPr>
        <p:txBody>
          <a:bodyPr/>
          <a:lstStyle/>
          <a:p>
            <a:pPr algn="ctr"/>
            <a:r>
              <a:rPr lang="en-US" sz="3600" dirty="0">
                <a:latin typeface="Times New Roman" panose="02020603050405020304" pitchFamily="18" charset="0"/>
                <a:cs typeface="Times New Roman" panose="02020603050405020304" pitchFamily="18" charset="0"/>
              </a:rPr>
              <a:t>Academic Payroll in the FY</a:t>
            </a:r>
          </a:p>
        </p:txBody>
      </p:sp>
      <p:sp>
        <p:nvSpPr>
          <p:cNvPr id="2" name="Content Placeholder 1"/>
          <p:cNvSpPr>
            <a:spLocks noGrp="1"/>
          </p:cNvSpPr>
          <p:nvPr>
            <p:ph idx="1"/>
          </p:nvPr>
        </p:nvSpPr>
        <p:spPr>
          <a:xfrm>
            <a:off x="940664" y="1083670"/>
            <a:ext cx="10310671" cy="4412225"/>
          </a:xfrm>
        </p:spPr>
        <p:txBody>
          <a:bodyPr>
            <a:noAutofit/>
          </a:bodyPr>
          <a:lstStyle/>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Academic Payroll works with Finance and Academic Personnel to prepare Faculty Compensation Worksheets (FCW) for distribution</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Salary negotiations for the upcoming FY kick off in January each year</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In June, Academic Payroll staff manually enter approved FCWs into </a:t>
            </a:r>
            <a:r>
              <a:rPr lang="en-US" sz="2400" dirty="0" err="1">
                <a:solidFill>
                  <a:srgbClr val="536895"/>
                </a:solidFill>
                <a:latin typeface="Arial" panose="020B0604020202020204" pitchFamily="34" charset="0"/>
                <a:cs typeface="Arial" panose="020B0604020202020204" pitchFamily="34" charset="0"/>
              </a:rPr>
              <a:t>UCPath</a:t>
            </a:r>
            <a:endParaRPr lang="en-US" sz="2400" dirty="0">
              <a:solidFill>
                <a:srgbClr val="53689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In October, Academic Payroll staff manually update distributions in </a:t>
            </a:r>
            <a:r>
              <a:rPr lang="en-US" sz="2400" dirty="0" err="1">
                <a:solidFill>
                  <a:srgbClr val="536895"/>
                </a:solidFill>
                <a:latin typeface="Arial" panose="020B0604020202020204" pitchFamily="34" charset="0"/>
                <a:cs typeface="Arial" panose="020B0604020202020204" pitchFamily="34" charset="0"/>
              </a:rPr>
              <a:t>UCPath</a:t>
            </a:r>
            <a:r>
              <a:rPr lang="en-US" sz="2400" dirty="0">
                <a:solidFill>
                  <a:srgbClr val="536895"/>
                </a:solidFill>
                <a:latin typeface="Arial" panose="020B0604020202020204" pitchFamily="34" charset="0"/>
                <a:cs typeface="Arial" panose="020B0604020202020204" pitchFamily="34" charset="0"/>
              </a:rPr>
              <a:t> to reflect merit increases</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Throughout the FY, Academic Payroll reviews and processes Faculty Distribution Change Requests (DCR) and merit increases</a:t>
            </a:r>
          </a:p>
          <a:p>
            <a:pPr marL="457200" indent="-4572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CC3287C-D52F-33F2-9AE3-A1D5FC2BFEE7}"/>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12</a:t>
            </a:fld>
            <a:endParaRPr lang="en-US" sz="1350">
              <a:solidFill>
                <a:prstClr val="black"/>
              </a:solidFill>
            </a:endParaRPr>
          </a:p>
        </p:txBody>
      </p:sp>
    </p:spTree>
    <p:extLst>
      <p:ext uri="{BB962C8B-B14F-4D97-AF65-F5344CB8AC3E}">
        <p14:creationId xmlns:p14="http://schemas.microsoft.com/office/powerpoint/2010/main" val="5072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16915"/>
            <a:ext cx="8786835" cy="952145"/>
          </a:xfrm>
        </p:spPr>
        <p:txBody>
          <a:bodyPr/>
          <a:lstStyle/>
          <a:p>
            <a:pPr algn="ctr"/>
            <a:r>
              <a:rPr lang="en-US" sz="3600" dirty="0">
                <a:latin typeface="Times New Roman" panose="02020603050405020304" pitchFamily="18" charset="0"/>
                <a:cs typeface="Times New Roman" panose="02020603050405020304" pitchFamily="18" charset="0"/>
              </a:rPr>
              <a:t>Faculty DCR</a:t>
            </a:r>
          </a:p>
        </p:txBody>
      </p:sp>
      <p:sp>
        <p:nvSpPr>
          <p:cNvPr id="2" name="Content Placeholder 1"/>
          <p:cNvSpPr>
            <a:spLocks noGrp="1"/>
          </p:cNvSpPr>
          <p:nvPr>
            <p:ph idx="1"/>
          </p:nvPr>
        </p:nvSpPr>
        <p:spPr>
          <a:xfrm>
            <a:off x="1169265" y="1083750"/>
            <a:ext cx="9853468" cy="4520380"/>
          </a:xfrm>
        </p:spPr>
        <p:txBody>
          <a:bodyPr>
            <a:normAutofit fontScale="92500"/>
          </a:bodyPr>
          <a:lstStyle/>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Throughout the year, a faculty member may receive new awards or </a:t>
            </a:r>
            <a:r>
              <a:rPr lang="en-US" sz="2400" dirty="0" err="1">
                <a:solidFill>
                  <a:srgbClr val="536895"/>
                </a:solidFill>
                <a:latin typeface="Arial" panose="020B0604020202020204" pitchFamily="34" charset="0"/>
                <a:cs typeface="Arial" panose="020B0604020202020204" pitchFamily="34" charset="0"/>
              </a:rPr>
              <a:t>rebudget</a:t>
            </a:r>
            <a:r>
              <a:rPr lang="en-US" sz="2400" dirty="0">
                <a:solidFill>
                  <a:srgbClr val="536895"/>
                </a:solidFill>
                <a:latin typeface="Arial" panose="020B0604020202020204" pitchFamily="34" charset="0"/>
                <a:cs typeface="Arial" panose="020B0604020202020204" pitchFamily="34" charset="0"/>
              </a:rPr>
              <a:t> existing awards that require a change to their salary distribution</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To request such a change, a Division/Center Administrator must:</a:t>
            </a:r>
          </a:p>
          <a:p>
            <a:pPr marL="457200" indent="-457200">
              <a:buAutoNum type="arabicParenR"/>
            </a:pPr>
            <a:r>
              <a:rPr lang="en-US" sz="2400" dirty="0">
                <a:solidFill>
                  <a:srgbClr val="536895"/>
                </a:solidFill>
                <a:latin typeface="Arial" panose="020B0604020202020204" pitchFamily="34" charset="0"/>
                <a:cs typeface="Arial" panose="020B0604020202020204" pitchFamily="34" charset="0"/>
              </a:rPr>
              <a:t>log into the </a:t>
            </a:r>
            <a:r>
              <a:rPr lang="en-US" sz="2400" dirty="0">
                <a:solidFill>
                  <a:srgbClr val="536895"/>
                </a:solidFill>
                <a:latin typeface="Arial" panose="020B0604020202020204" pitchFamily="34" charset="0"/>
                <a:cs typeface="Arial" panose="020B0604020202020204" pitchFamily="34" charset="0"/>
                <a:hlinkClick r:id="rId2"/>
              </a:rPr>
              <a:t>Faculty DCR portal</a:t>
            </a:r>
            <a:r>
              <a:rPr lang="en-US" sz="2400" dirty="0">
                <a:solidFill>
                  <a:srgbClr val="536895"/>
                </a:solidFill>
                <a:latin typeface="Arial" panose="020B0604020202020204" pitchFamily="34" charset="0"/>
                <a:cs typeface="Arial" panose="020B0604020202020204" pitchFamily="34" charset="0"/>
              </a:rPr>
              <a:t> and download the faculty member’s payroll sheet</a:t>
            </a:r>
          </a:p>
          <a:p>
            <a:pPr marL="457200" indent="-457200">
              <a:buAutoNum type="arabicParenR"/>
            </a:pPr>
            <a:r>
              <a:rPr lang="en-US" sz="2400" dirty="0">
                <a:solidFill>
                  <a:srgbClr val="536895"/>
                </a:solidFill>
                <a:latin typeface="Arial" panose="020B0604020202020204" pitchFamily="34" charset="0"/>
                <a:cs typeface="Arial" panose="020B0604020202020204" pitchFamily="34" charset="0"/>
              </a:rPr>
              <a:t>on the 1</a:t>
            </a:r>
            <a:r>
              <a:rPr lang="en-US" sz="2400" baseline="30000" dirty="0">
                <a:solidFill>
                  <a:srgbClr val="536895"/>
                </a:solidFill>
                <a:latin typeface="Arial" panose="020B0604020202020204" pitchFamily="34" charset="0"/>
                <a:cs typeface="Arial" panose="020B0604020202020204" pitchFamily="34" charset="0"/>
              </a:rPr>
              <a:t>st</a:t>
            </a:r>
            <a:r>
              <a:rPr lang="en-US" sz="2400" dirty="0">
                <a:solidFill>
                  <a:srgbClr val="536895"/>
                </a:solidFill>
                <a:latin typeface="Arial" panose="020B0604020202020204" pitchFamily="34" charset="0"/>
                <a:cs typeface="Arial" panose="020B0604020202020204" pitchFamily="34" charset="0"/>
              </a:rPr>
              <a:t> tab of the sheet, copy the existing distribution directly below and make desired changes</a:t>
            </a:r>
          </a:p>
          <a:p>
            <a:pPr marL="457200" indent="-457200">
              <a:buAutoNum type="arabicParenR"/>
            </a:pPr>
            <a:r>
              <a:rPr lang="en-US" sz="2400" dirty="0">
                <a:solidFill>
                  <a:srgbClr val="536895"/>
                </a:solidFill>
                <a:latin typeface="Arial" panose="020B0604020202020204" pitchFamily="34" charset="0"/>
                <a:cs typeface="Arial" panose="020B0604020202020204" pitchFamily="34" charset="0"/>
              </a:rPr>
              <a:t>if the request is retroactive, enter responses for the cost transfer questions</a:t>
            </a:r>
          </a:p>
          <a:p>
            <a:pPr marL="457200" indent="-457200">
              <a:buAutoNum type="arabicParenR"/>
            </a:pPr>
            <a:r>
              <a:rPr lang="en-US" sz="2400" dirty="0">
                <a:solidFill>
                  <a:srgbClr val="536895"/>
                </a:solidFill>
                <a:latin typeface="Arial" panose="020B0604020202020204" pitchFamily="34" charset="0"/>
                <a:cs typeface="Arial" panose="020B0604020202020204" pitchFamily="34" charset="0"/>
              </a:rPr>
              <a:t>route the DCR to fund managers for funding approval </a:t>
            </a:r>
          </a:p>
          <a:p>
            <a:pPr marL="457200" indent="-457200">
              <a:buAutoNum type="arabicParenR"/>
            </a:pPr>
            <a:r>
              <a:rPr lang="en-US" sz="2400" dirty="0">
                <a:solidFill>
                  <a:srgbClr val="536895"/>
                </a:solidFill>
                <a:latin typeface="Arial" panose="020B0604020202020204" pitchFamily="34" charset="0"/>
                <a:cs typeface="Arial" panose="020B0604020202020204" pitchFamily="34" charset="0"/>
              </a:rPr>
              <a:t>sign the DCR, obtain Faculty member’s signature, and upload to the portal along with backup documents</a:t>
            </a: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endParaRPr lang="en-US" dirty="0"/>
          </a:p>
          <a:p>
            <a:endParaRPr lang="en-US" dirty="0"/>
          </a:p>
        </p:txBody>
      </p:sp>
      <p:sp>
        <p:nvSpPr>
          <p:cNvPr id="6" name="Slide Number Placeholder 5">
            <a:extLst>
              <a:ext uri="{FF2B5EF4-FFF2-40B4-BE49-F238E27FC236}">
                <a16:creationId xmlns:a16="http://schemas.microsoft.com/office/drawing/2014/main" id="{8AFA383A-6610-DB26-6D3D-31056F6F6AB5}"/>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13</a:t>
            </a:fld>
            <a:endParaRPr lang="en-US" sz="1350">
              <a:solidFill>
                <a:prstClr val="black"/>
              </a:solidFill>
            </a:endParaRPr>
          </a:p>
        </p:txBody>
      </p:sp>
    </p:spTree>
    <p:extLst>
      <p:ext uri="{BB962C8B-B14F-4D97-AF65-F5344CB8AC3E}">
        <p14:creationId xmlns:p14="http://schemas.microsoft.com/office/powerpoint/2010/main" val="365694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1" y="-113629"/>
            <a:ext cx="8786835" cy="952145"/>
          </a:xfrm>
        </p:spPr>
        <p:txBody>
          <a:bodyPr/>
          <a:lstStyle/>
          <a:p>
            <a:pPr algn="ctr"/>
            <a:r>
              <a:rPr lang="en-US" sz="3600" dirty="0">
                <a:latin typeface="Times New Roman" panose="02020603050405020304" pitchFamily="18" charset="0"/>
                <a:cs typeface="Times New Roman" panose="02020603050405020304" pitchFamily="18" charset="0"/>
              </a:rPr>
              <a:t>DCR Backup Documents</a:t>
            </a:r>
          </a:p>
        </p:txBody>
      </p:sp>
      <p:sp>
        <p:nvSpPr>
          <p:cNvPr id="3" name="Content Placeholder 2"/>
          <p:cNvSpPr>
            <a:spLocks noGrp="1"/>
          </p:cNvSpPr>
          <p:nvPr>
            <p:ph idx="1"/>
          </p:nvPr>
        </p:nvSpPr>
        <p:spPr>
          <a:xfrm>
            <a:off x="1344702" y="1285681"/>
            <a:ext cx="9502595" cy="4559709"/>
          </a:xfrm>
        </p:spPr>
        <p:txBody>
          <a:bodyPr>
            <a:noAutofit/>
          </a:bodyPr>
          <a:lstStyle/>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 Teaching Effort Reduction form needs to be completed and submitted if a faculty member would like to reduce their teaching effort in order to increase effort on other activities</a:t>
            </a:r>
          </a:p>
          <a:p>
            <a:pPr marL="801688" indent="-341313">
              <a:buFontTx/>
              <a:buChar char="-"/>
            </a:pPr>
            <a:r>
              <a:rPr lang="en-US" sz="2400" dirty="0">
                <a:solidFill>
                  <a:srgbClr val="536895"/>
                </a:solidFill>
                <a:latin typeface="Arial" panose="020B0604020202020204" pitchFamily="34" charset="0"/>
                <a:cs typeface="Arial" panose="020B0604020202020204" pitchFamily="34" charset="0"/>
              </a:rPr>
              <a:t>FTE holders must contribute 15% of their effort to teaching</a:t>
            </a:r>
          </a:p>
          <a:p>
            <a:pPr marL="801688" indent="-341313">
              <a:buFontTx/>
              <a:buChar char="-"/>
            </a:pPr>
            <a:r>
              <a:rPr lang="en-US" sz="2400" dirty="0">
                <a:solidFill>
                  <a:srgbClr val="536895"/>
                </a:solidFill>
                <a:latin typeface="Arial" panose="020B0604020202020204" pitchFamily="34" charset="0"/>
                <a:cs typeface="Arial" panose="020B0604020202020204" pitchFamily="34" charset="0"/>
              </a:rPr>
              <a:t>Non-FTE holders must contribute 10% of their effort to teaching</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 Salary Savings request memo needs to be completed and submitted if an FTE holder would like to save 19900 funds by charging other sources</a:t>
            </a:r>
            <a:endParaRPr lang="en-US" sz="2000" dirty="0">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a:p>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78E0B65-ACBB-CF48-62C7-145E30CA88D6}"/>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14</a:t>
            </a:fld>
            <a:endParaRPr lang="en-US" sz="1350">
              <a:solidFill>
                <a:prstClr val="black"/>
              </a:solidFill>
            </a:endParaRPr>
          </a:p>
        </p:txBody>
      </p:sp>
    </p:spTree>
    <p:extLst>
      <p:ext uri="{BB962C8B-B14F-4D97-AF65-F5344CB8AC3E}">
        <p14:creationId xmlns:p14="http://schemas.microsoft.com/office/powerpoint/2010/main" val="55310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5B6D-6796-A1BF-7219-5B643C407769}"/>
              </a:ext>
            </a:extLst>
          </p:cNvPr>
          <p:cNvSpPr>
            <a:spLocks noGrp="1"/>
          </p:cNvSpPr>
          <p:nvPr>
            <p:ph type="title"/>
          </p:nvPr>
        </p:nvSpPr>
        <p:spPr>
          <a:xfrm>
            <a:off x="2152650" y="219573"/>
            <a:ext cx="7886700" cy="774070"/>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Vacation Leave Reporting</a:t>
            </a:r>
            <a:br>
              <a:rPr lang="en-US" sz="3200"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744282-E420-FD70-EEA8-9C623B85B01F}"/>
              </a:ext>
            </a:extLst>
          </p:cNvPr>
          <p:cNvSpPr>
            <a:spLocks noGrp="1"/>
          </p:cNvSpPr>
          <p:nvPr>
            <p:ph idx="1"/>
          </p:nvPr>
        </p:nvSpPr>
        <p:spPr>
          <a:xfrm>
            <a:off x="838199" y="837340"/>
            <a:ext cx="10781371" cy="5183320"/>
          </a:xfrm>
        </p:spPr>
        <p:txBody>
          <a:bodyPr>
            <a:noAutofit/>
          </a:bodyPr>
          <a:lstStyle/>
          <a:p>
            <a:pPr marL="0" indent="0">
              <a:buNone/>
            </a:pPr>
            <a:r>
              <a:rPr lang="en-US" sz="2400" dirty="0">
                <a:solidFill>
                  <a:srgbClr val="536895"/>
                </a:solidFill>
                <a:latin typeface="Arial" panose="020B0604020202020204" pitchFamily="34" charset="0"/>
                <a:cs typeface="Arial" panose="020B0604020202020204" pitchFamily="34" charset="0"/>
              </a:rPr>
              <a:t>Every 1</a:t>
            </a:r>
            <a:r>
              <a:rPr lang="en-US" sz="2400" baseline="30000" dirty="0">
                <a:solidFill>
                  <a:srgbClr val="536895"/>
                </a:solidFill>
                <a:latin typeface="Arial" panose="020B0604020202020204" pitchFamily="34" charset="0"/>
                <a:cs typeface="Arial" panose="020B0604020202020204" pitchFamily="34" charset="0"/>
              </a:rPr>
              <a:t>st</a:t>
            </a:r>
            <a:r>
              <a:rPr lang="en-US" sz="2400" dirty="0">
                <a:solidFill>
                  <a:srgbClr val="536895"/>
                </a:solidFill>
                <a:latin typeface="Arial" panose="020B0604020202020204" pitchFamily="34" charset="0"/>
                <a:cs typeface="Arial" panose="020B0604020202020204" pitchFamily="34" charset="0"/>
              </a:rPr>
              <a:t> business day of the month, Academic Payroll emails Faculty and Non-Faculty a reminder to report their prior month leave usage via Qualtrics. </a:t>
            </a:r>
            <a:endParaRPr lang="en-US" sz="2400" u="sng" dirty="0">
              <a:solidFill>
                <a:srgbClr val="536895"/>
              </a:solidFill>
              <a:latin typeface="Arial" panose="020B0604020202020204" pitchFamily="34" charset="0"/>
              <a:ea typeface="Aptos" panose="020B0004020202020204" pitchFamily="34" charset="0"/>
              <a:cs typeface="Arial" panose="020B0604020202020204" pitchFamily="34" charset="0"/>
            </a:endParaRPr>
          </a:p>
          <a:p>
            <a:pPr lvl="1"/>
            <a:r>
              <a:rPr lang="en-US" sz="2100" dirty="0">
                <a:latin typeface="Arial" panose="020B0604020202020204" pitchFamily="34" charset="0"/>
                <a:cs typeface="Arial" panose="020B0604020202020204" pitchFamily="34" charset="0"/>
              </a:rPr>
              <a:t>Academic Payroll downloads the leave usage report from Qualtrics the 10</a:t>
            </a:r>
            <a:r>
              <a:rPr lang="en-US" sz="2100" baseline="30000" dirty="0">
                <a:latin typeface="Arial" panose="020B0604020202020204" pitchFamily="34" charset="0"/>
                <a:cs typeface="Arial" panose="020B0604020202020204" pitchFamily="34" charset="0"/>
              </a:rPr>
              <a:t>th</a:t>
            </a:r>
            <a:r>
              <a:rPr lang="en-US" sz="2100" dirty="0">
                <a:latin typeface="Arial" panose="020B0604020202020204" pitchFamily="34" charset="0"/>
                <a:cs typeface="Arial" panose="020B0604020202020204" pitchFamily="34" charset="0"/>
              </a:rPr>
              <a:t> of every month and, to capture last-minute reporting, revisits before the “Manage Accruals transaction” cut off date: (</a:t>
            </a:r>
            <a:r>
              <a:rPr lang="en-US" sz="2100" dirty="0">
                <a:latin typeface="Arial" panose="020B0604020202020204" pitchFamily="34" charset="0"/>
                <a:cs typeface="Arial" panose="020B0604020202020204" pitchFamily="34" charset="0"/>
                <a:hlinkClick r:id="rId2"/>
              </a:rPr>
              <a:t>https://ucpath.universityofcalifornia.edu/pages/payroll-processing-schedules-working-hours</a:t>
            </a:r>
            <a:r>
              <a:rPr lang="en-US" sz="2100" dirty="0">
                <a:latin typeface="Arial" panose="020B0604020202020204" pitchFamily="34" charset="0"/>
                <a:cs typeface="Arial" panose="020B0604020202020204" pitchFamily="34" charset="0"/>
              </a:rPr>
              <a:t>)</a:t>
            </a:r>
          </a:p>
          <a:p>
            <a:pPr lvl="1"/>
            <a:r>
              <a:rPr lang="en-US" sz="2100" dirty="0">
                <a:latin typeface="Arial" panose="020B0604020202020204" pitchFamily="34" charset="0"/>
                <a:cs typeface="Arial" panose="020B0604020202020204" pitchFamily="34" charset="0"/>
              </a:rPr>
              <a:t>Faculty and Non-Faculty can view leave balances on their </a:t>
            </a:r>
            <a:r>
              <a:rPr lang="en-US" sz="2100" dirty="0" err="1">
                <a:latin typeface="Arial" panose="020B0604020202020204" pitchFamily="34" charset="0"/>
                <a:cs typeface="Arial" panose="020B0604020202020204" pitchFamily="34" charset="0"/>
              </a:rPr>
              <a:t>UCPath</a:t>
            </a:r>
            <a:r>
              <a:rPr lang="en-US" sz="2100" dirty="0">
                <a:latin typeface="Arial" panose="020B0604020202020204" pitchFamily="34" charset="0"/>
                <a:cs typeface="Arial" panose="020B0604020202020204" pitchFamily="34" charset="0"/>
              </a:rPr>
              <a:t> account/portal:  </a:t>
            </a:r>
            <a:r>
              <a:rPr lang="en-US" sz="2100" u="sng" dirty="0">
                <a:solidFill>
                  <a:srgbClr val="0563C1"/>
                </a:solidFill>
                <a:latin typeface="Arial" panose="020B0604020202020204" pitchFamily="34" charset="0"/>
                <a:ea typeface="Aptos" panose="020B0004020202020204" pitchFamily="34" charset="0"/>
                <a:cs typeface="Arial" panose="020B0604020202020204" pitchFamily="34" charset="0"/>
                <a:hlinkClick r:id="rId3"/>
              </a:rPr>
              <a:t>https://ucpath.universityofcalifornia.edu/</a:t>
            </a:r>
            <a:endParaRPr lang="en-US" sz="2100" dirty="0">
              <a:latin typeface="Arial" panose="020B0604020202020204" pitchFamily="34" charset="0"/>
              <a:cs typeface="Arial" panose="020B0604020202020204" pitchFamily="34" charset="0"/>
            </a:endParaRPr>
          </a:p>
          <a:p>
            <a:pPr lvl="1"/>
            <a:r>
              <a:rPr lang="en-US" sz="2100" dirty="0">
                <a:solidFill>
                  <a:srgbClr val="342E0B"/>
                </a:solidFill>
                <a:latin typeface="Arial" panose="020B0604020202020204" pitchFamily="34" charset="0"/>
                <a:cs typeface="Arial" panose="020B0604020202020204" pitchFamily="34" charset="0"/>
              </a:rPr>
              <a:t>Academic Payroll will report the leave usage via </a:t>
            </a:r>
            <a:r>
              <a:rPr lang="en-US" sz="2100" dirty="0" err="1">
                <a:solidFill>
                  <a:srgbClr val="342E0B"/>
                </a:solidFill>
                <a:latin typeface="Arial" panose="020B0604020202020204" pitchFamily="34" charset="0"/>
                <a:cs typeface="Arial" panose="020B0604020202020204" pitchFamily="34" charset="0"/>
              </a:rPr>
              <a:t>UCPath</a:t>
            </a:r>
            <a:r>
              <a:rPr lang="en-US" sz="2100" dirty="0">
                <a:solidFill>
                  <a:srgbClr val="342E0B"/>
                </a:solidFill>
                <a:latin typeface="Arial" panose="020B0604020202020204" pitchFamily="34" charset="0"/>
                <a:cs typeface="Arial" panose="020B0604020202020204" pitchFamily="34" charset="0"/>
              </a:rPr>
              <a:t>, after ensuring NO duplicate entries are submitted and leave accrual is sufficient</a:t>
            </a:r>
          </a:p>
          <a:p>
            <a:pPr lvl="1"/>
            <a:r>
              <a:rPr lang="en-US" sz="2100" dirty="0">
                <a:solidFill>
                  <a:srgbClr val="342E0B"/>
                </a:solidFill>
                <a:latin typeface="Arial" panose="020B0604020202020204" pitchFamily="34" charset="0"/>
                <a:cs typeface="Arial" panose="020B0604020202020204" pitchFamily="34" charset="0"/>
              </a:rPr>
              <a:t>Leave accruals not yet earned cannot be used (unless approved by UC leadership like Holiday break)</a:t>
            </a:r>
          </a:p>
          <a:p>
            <a:pPr lvl="1"/>
            <a:endParaRPr lang="en-US" sz="1000" dirty="0">
              <a:solidFill>
                <a:srgbClr val="342E0B"/>
              </a:solidFill>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NOTE: R</a:t>
            </a:r>
            <a:r>
              <a:rPr lang="en-US" sz="1800" b="1" dirty="0">
                <a:effectLst/>
                <a:latin typeface="Arial" panose="020B0604020202020204" pitchFamily="34" charset="0"/>
                <a:ea typeface="Aptos" panose="020B0004020202020204" pitchFamily="34" charset="0"/>
                <a:cs typeface="Arial" panose="020B0604020202020204" pitchFamily="34" charset="0"/>
              </a:rPr>
              <a:t>eporting vacation hours credits faculty/non-faculty salary funding sources. Timely submission of leave usage reports is essential to ensure that these vacation credits are posted to the appropriate accounts in the following month without delays.</a:t>
            </a: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89353B-BC6D-6E85-8306-015701C061F9}"/>
              </a:ext>
            </a:extLst>
          </p:cNvPr>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15</a:t>
            </a:fld>
            <a:endParaRPr lang="en-US" sz="1350">
              <a:solidFill>
                <a:prstClr val="black"/>
              </a:solidFill>
            </a:endParaRPr>
          </a:p>
        </p:txBody>
      </p:sp>
    </p:spTree>
    <p:extLst>
      <p:ext uri="{BB962C8B-B14F-4D97-AF65-F5344CB8AC3E}">
        <p14:creationId xmlns:p14="http://schemas.microsoft.com/office/powerpoint/2010/main" val="297462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22A86A51-E53C-4606-C964-41497CD72638}"/>
              </a:ext>
            </a:extLst>
          </p:cNvPr>
          <p:cNvCxnSpPr/>
          <p:nvPr/>
        </p:nvCxnSpPr>
        <p:spPr>
          <a:xfrm flipV="1">
            <a:off x="5893611" y="4309562"/>
            <a:ext cx="2" cy="51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473511" y="-112114"/>
            <a:ext cx="8786835" cy="952145"/>
          </a:xfrm>
        </p:spPr>
        <p:txBody>
          <a:bodyPr/>
          <a:lstStyle/>
          <a:p>
            <a:pPr algn="ctr"/>
            <a:r>
              <a:rPr lang="en-US" sz="3600" dirty="0">
                <a:latin typeface="Times New Roman" panose="02020603050405020304" pitchFamily="18" charset="0"/>
                <a:cs typeface="Times New Roman" panose="02020603050405020304" pitchFamily="18" charset="0"/>
              </a:rPr>
              <a:t>Academic Payroll Organizational Chart</a:t>
            </a:r>
          </a:p>
        </p:txBody>
      </p:sp>
      <p:grpSp>
        <p:nvGrpSpPr>
          <p:cNvPr id="53" name="Group 52"/>
          <p:cNvGrpSpPr/>
          <p:nvPr/>
        </p:nvGrpSpPr>
        <p:grpSpPr>
          <a:xfrm>
            <a:off x="3330366" y="1488390"/>
            <a:ext cx="6477327" cy="3581533"/>
            <a:chOff x="1895962" y="1412886"/>
            <a:chExt cx="6477327" cy="3581533"/>
          </a:xfrm>
        </p:grpSpPr>
        <p:cxnSp>
          <p:nvCxnSpPr>
            <p:cNvPr id="36" name="Straight Connector 35"/>
            <p:cNvCxnSpPr/>
            <p:nvPr/>
          </p:nvCxnSpPr>
          <p:spPr>
            <a:xfrm flipV="1">
              <a:off x="2910174" y="3278014"/>
              <a:ext cx="0" cy="44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895962" y="1412886"/>
              <a:ext cx="6477327" cy="3581533"/>
              <a:chOff x="1895962" y="1412886"/>
              <a:chExt cx="6477327" cy="3581533"/>
            </a:xfrm>
          </p:grpSpPr>
          <p:cxnSp>
            <p:nvCxnSpPr>
              <p:cNvPr id="35" name="Straight Connector 34"/>
              <p:cNvCxnSpPr>
                <a:cxnSpLocks/>
              </p:cNvCxnSpPr>
              <p:nvPr/>
            </p:nvCxnSpPr>
            <p:spPr>
              <a:xfrm flipH="1" flipV="1">
                <a:off x="6058414" y="3282016"/>
                <a:ext cx="3106" cy="963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607567" y="4226621"/>
                <a:ext cx="2" cy="51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10180" y="3280803"/>
                <a:ext cx="31473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V="1">
                <a:off x="4425754" y="2173748"/>
                <a:ext cx="6770" cy="1104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574427" y="1757240"/>
                <a:ext cx="1659747" cy="404995"/>
                <a:chOff x="3574427" y="1844701"/>
                <a:chExt cx="1659747" cy="404995"/>
              </a:xfrm>
            </p:grpSpPr>
            <p:cxnSp>
              <p:nvCxnSpPr>
                <p:cNvPr id="19" name="Straight Connector 18"/>
                <p:cNvCxnSpPr/>
                <p:nvPr/>
              </p:nvCxnSpPr>
              <p:spPr>
                <a:xfrm>
                  <a:off x="5234174" y="1844701"/>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427" y="1844701"/>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574428" y="2249696"/>
                  <a:ext cx="1659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3FA7D8A7-82C4-4AC3-93C0-0B159C72CE56}"/>
                  </a:ext>
                </a:extLst>
              </p:cNvPr>
              <p:cNvSpPr txBox="1"/>
              <p:nvPr/>
            </p:nvSpPr>
            <p:spPr>
              <a:xfrm>
                <a:off x="3607976" y="2436932"/>
                <a:ext cx="1594674" cy="584236"/>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Manager</a:t>
                </a:r>
                <a:br>
                  <a:rPr lang="en-US" sz="1100" b="1" dirty="0">
                    <a:solidFill>
                      <a:schemeClr val="tx1"/>
                    </a:solidFill>
                  </a:rPr>
                </a:br>
                <a:r>
                  <a:rPr lang="en-US" sz="1100" i="1" dirty="0" err="1">
                    <a:solidFill>
                      <a:schemeClr val="tx1"/>
                    </a:solidFill>
                  </a:rPr>
                  <a:t>Arnel</a:t>
                </a:r>
                <a:r>
                  <a:rPr lang="en-US" sz="1100" i="1" dirty="0">
                    <a:solidFill>
                      <a:schemeClr val="tx1"/>
                    </a:solidFill>
                  </a:rPr>
                  <a:t> Concepcion</a:t>
                </a:r>
              </a:p>
              <a:p>
                <a:pPr algn="ctr" defTabSz="800100">
                  <a:lnSpc>
                    <a:spcPct val="90000"/>
                  </a:lnSpc>
                  <a:spcBef>
                    <a:spcPct val="0"/>
                  </a:spcBef>
                  <a:spcAft>
                    <a:spcPct val="35000"/>
                  </a:spcAft>
                </a:pPr>
                <a:endParaRPr lang="en-US" sz="1000" i="1" dirty="0">
                  <a:solidFill>
                    <a:schemeClr val="tx1"/>
                  </a:solidFill>
                </a:endParaRPr>
              </a:p>
            </p:txBody>
          </p:sp>
          <p:sp>
            <p:nvSpPr>
              <p:cNvPr id="11" name="TextBox 10">
                <a:extLst>
                  <a:ext uri="{FF2B5EF4-FFF2-40B4-BE49-F238E27FC236}">
                    <a16:creationId xmlns:a16="http://schemas.microsoft.com/office/drawing/2014/main" id="{FE12DAF9-4893-4E3C-91DD-43F07DA3D081}"/>
                  </a:ext>
                </a:extLst>
              </p:cNvPr>
              <p:cNvSpPr txBox="1"/>
              <p:nvPr/>
            </p:nvSpPr>
            <p:spPr>
              <a:xfrm>
                <a:off x="1895962" y="3491386"/>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Academic HR Analyst 3</a:t>
                </a:r>
                <a:br>
                  <a:rPr lang="en-US" sz="1100" b="1" dirty="0">
                    <a:solidFill>
                      <a:schemeClr val="tx1"/>
                    </a:solidFill>
                  </a:rPr>
                </a:br>
                <a:r>
                  <a:rPr lang="en-US" sz="1100" dirty="0">
                    <a:solidFill>
                      <a:schemeClr val="tx1"/>
                    </a:solidFill>
                  </a:rPr>
                  <a:t>TBA</a:t>
                </a:r>
                <a:endParaRPr lang="en-US" sz="1100" i="1" dirty="0">
                  <a:solidFill>
                    <a:schemeClr val="tx1"/>
                  </a:solidFill>
                </a:endParaRPr>
              </a:p>
              <a:p>
                <a:pPr algn="ctr" defTabSz="800100">
                  <a:lnSpc>
                    <a:spcPct val="90000"/>
                  </a:lnSpc>
                  <a:spcBef>
                    <a:spcPct val="0"/>
                  </a:spcBef>
                  <a:spcAft>
                    <a:spcPct val="35000"/>
                  </a:spcAft>
                </a:pPr>
                <a:endParaRPr lang="en-US" sz="1000" i="1" dirty="0">
                  <a:solidFill>
                    <a:schemeClr val="tx1"/>
                  </a:solidFill>
                </a:endParaRPr>
              </a:p>
            </p:txBody>
          </p:sp>
          <p:sp>
            <p:nvSpPr>
              <p:cNvPr id="12" name="TextBox 11">
                <a:extLst>
                  <a:ext uri="{FF2B5EF4-FFF2-40B4-BE49-F238E27FC236}">
                    <a16:creationId xmlns:a16="http://schemas.microsoft.com/office/drawing/2014/main" id="{FE12DAF9-4893-4E3C-91DD-43F07DA3D081}"/>
                  </a:ext>
                </a:extLst>
              </p:cNvPr>
              <p:cNvSpPr txBox="1"/>
              <p:nvPr/>
            </p:nvSpPr>
            <p:spPr>
              <a:xfrm>
                <a:off x="3651593" y="4414433"/>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Payroll Analyst 2</a:t>
                </a:r>
                <a:br>
                  <a:rPr lang="en-US" sz="1100" b="1" dirty="0">
                    <a:solidFill>
                      <a:schemeClr val="tx1"/>
                    </a:solidFill>
                  </a:rPr>
                </a:br>
                <a:r>
                  <a:rPr lang="en-US" sz="1100" dirty="0">
                    <a:solidFill>
                      <a:schemeClr val="tx1"/>
                    </a:solidFill>
                  </a:rPr>
                  <a:t>Emily Sanchez</a:t>
                </a:r>
                <a:endParaRPr lang="en-US" sz="1100" i="1" dirty="0">
                  <a:solidFill>
                    <a:schemeClr val="tx1"/>
                  </a:solidFill>
                </a:endParaRPr>
              </a:p>
              <a:p>
                <a:pPr algn="ctr" defTabSz="800100">
                  <a:lnSpc>
                    <a:spcPct val="90000"/>
                  </a:lnSpc>
                  <a:spcBef>
                    <a:spcPct val="0"/>
                  </a:spcBef>
                  <a:spcAft>
                    <a:spcPct val="35000"/>
                  </a:spcAft>
                </a:pPr>
                <a:endParaRPr lang="en-US" sz="1000" i="1" dirty="0">
                  <a:solidFill>
                    <a:schemeClr val="tx1"/>
                  </a:solidFill>
                </a:endParaRPr>
              </a:p>
            </p:txBody>
          </p:sp>
          <p:sp>
            <p:nvSpPr>
              <p:cNvPr id="14" name="TextBox 13">
                <a:extLst>
                  <a:ext uri="{FF2B5EF4-FFF2-40B4-BE49-F238E27FC236}">
                    <a16:creationId xmlns:a16="http://schemas.microsoft.com/office/drawing/2014/main" id="{FE12DAF9-4893-4E3C-91DD-43F07DA3D081}"/>
                  </a:ext>
                </a:extLst>
              </p:cNvPr>
              <p:cNvSpPr txBox="1"/>
              <p:nvPr/>
            </p:nvSpPr>
            <p:spPr>
              <a:xfrm>
                <a:off x="6769989" y="4415060"/>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Payroll Analyst 2</a:t>
                </a:r>
                <a:br>
                  <a:rPr lang="en-US" sz="1100" b="1" dirty="0">
                    <a:solidFill>
                      <a:schemeClr val="tx1"/>
                    </a:solidFill>
                  </a:rPr>
                </a:br>
                <a:r>
                  <a:rPr lang="en-US" sz="1100" dirty="0">
                    <a:solidFill>
                      <a:schemeClr val="tx1"/>
                    </a:solidFill>
                  </a:rPr>
                  <a:t>Julia Chan</a:t>
                </a:r>
                <a:endParaRPr lang="en-US" sz="1000" i="1" dirty="0">
                  <a:solidFill>
                    <a:schemeClr val="tx1"/>
                  </a:solidFill>
                </a:endParaRPr>
              </a:p>
            </p:txBody>
          </p:sp>
          <p:sp>
            <p:nvSpPr>
              <p:cNvPr id="15" name="TextBox 14">
                <a:extLst>
                  <a:ext uri="{FF2B5EF4-FFF2-40B4-BE49-F238E27FC236}">
                    <a16:creationId xmlns:a16="http://schemas.microsoft.com/office/drawing/2014/main" id="{FE12DAF9-4893-4E3C-91DD-43F07DA3D081}"/>
                  </a:ext>
                </a:extLst>
              </p:cNvPr>
              <p:cNvSpPr txBox="1"/>
              <p:nvPr/>
            </p:nvSpPr>
            <p:spPr>
              <a:xfrm>
                <a:off x="2783707" y="1420301"/>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Psychiatry CAO</a:t>
                </a:r>
                <a:br>
                  <a:rPr lang="en-US" sz="1100" b="1" dirty="0">
                    <a:solidFill>
                      <a:schemeClr val="tx1"/>
                    </a:solidFill>
                  </a:rPr>
                </a:br>
                <a:r>
                  <a:rPr lang="en-US" sz="1100" i="1" dirty="0">
                    <a:solidFill>
                      <a:schemeClr val="tx1"/>
                    </a:solidFill>
                  </a:rPr>
                  <a:t>Catherine Hampel</a:t>
                </a:r>
              </a:p>
              <a:p>
                <a:pPr algn="ctr" defTabSz="800100">
                  <a:lnSpc>
                    <a:spcPct val="90000"/>
                  </a:lnSpc>
                  <a:spcBef>
                    <a:spcPct val="0"/>
                  </a:spcBef>
                  <a:spcAft>
                    <a:spcPct val="35000"/>
                  </a:spcAft>
                </a:pPr>
                <a:endParaRPr lang="en-US" sz="1000" i="1" dirty="0">
                  <a:solidFill>
                    <a:schemeClr val="tx1"/>
                  </a:solidFill>
                </a:endParaRPr>
              </a:p>
            </p:txBody>
          </p:sp>
          <p:sp>
            <p:nvSpPr>
              <p:cNvPr id="16" name="TextBox 15">
                <a:extLst>
                  <a:ext uri="{FF2B5EF4-FFF2-40B4-BE49-F238E27FC236}">
                    <a16:creationId xmlns:a16="http://schemas.microsoft.com/office/drawing/2014/main" id="{FE12DAF9-4893-4E3C-91DD-43F07DA3D081}"/>
                  </a:ext>
                </a:extLst>
              </p:cNvPr>
              <p:cNvSpPr txBox="1"/>
              <p:nvPr/>
            </p:nvSpPr>
            <p:spPr>
              <a:xfrm>
                <a:off x="4454247" y="1412886"/>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Associate Chair for Academic Affairs</a:t>
                </a:r>
                <a:br>
                  <a:rPr lang="en-US" sz="1100" b="1" dirty="0">
                    <a:solidFill>
                      <a:schemeClr val="tx1"/>
                    </a:solidFill>
                  </a:rPr>
                </a:br>
                <a:r>
                  <a:rPr lang="en-US" sz="1100" i="1" dirty="0">
                    <a:solidFill>
                      <a:schemeClr val="tx1"/>
                    </a:solidFill>
                  </a:rPr>
                  <a:t>Tara Peris</a:t>
                </a:r>
              </a:p>
              <a:p>
                <a:pPr algn="ctr" defTabSz="800100">
                  <a:lnSpc>
                    <a:spcPct val="90000"/>
                  </a:lnSpc>
                  <a:spcBef>
                    <a:spcPct val="0"/>
                  </a:spcBef>
                  <a:spcAft>
                    <a:spcPct val="35000"/>
                  </a:spcAft>
                </a:pPr>
                <a:endParaRPr lang="en-US" sz="1000" i="1" dirty="0">
                  <a:solidFill>
                    <a:schemeClr val="tx1"/>
                  </a:solidFill>
                </a:endParaRPr>
              </a:p>
            </p:txBody>
          </p:sp>
        </p:grpSp>
      </p:grpSp>
      <p:sp>
        <p:nvSpPr>
          <p:cNvPr id="5" name="Slide Number Placeholder 4">
            <a:extLst>
              <a:ext uri="{FF2B5EF4-FFF2-40B4-BE49-F238E27FC236}">
                <a16:creationId xmlns:a16="http://schemas.microsoft.com/office/drawing/2014/main" id="{29BC2161-BBFC-858D-BBCE-D02438591587}"/>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16</a:t>
            </a:fld>
            <a:endParaRPr lang="en-US" sz="1350">
              <a:solidFill>
                <a:prstClr val="black"/>
              </a:solidFill>
            </a:endParaRPr>
          </a:p>
        </p:txBody>
      </p:sp>
      <p:sp>
        <p:nvSpPr>
          <p:cNvPr id="27" name="TextBox 26">
            <a:extLst>
              <a:ext uri="{FF2B5EF4-FFF2-40B4-BE49-F238E27FC236}">
                <a16:creationId xmlns:a16="http://schemas.microsoft.com/office/drawing/2014/main" id="{07EB6063-6E6C-A79F-B4D3-8E7E93986638}"/>
              </a:ext>
            </a:extLst>
          </p:cNvPr>
          <p:cNvSpPr txBox="1"/>
          <p:nvPr/>
        </p:nvSpPr>
        <p:spPr>
          <a:xfrm>
            <a:off x="6690301" y="3566891"/>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Payroll Supv 1</a:t>
            </a:r>
            <a:br>
              <a:rPr lang="en-US" sz="1100" b="1" dirty="0">
                <a:solidFill>
                  <a:schemeClr val="tx1"/>
                </a:solidFill>
              </a:rPr>
            </a:br>
            <a:r>
              <a:rPr lang="en-US" sz="1100" dirty="0">
                <a:solidFill>
                  <a:schemeClr val="tx1"/>
                </a:solidFill>
              </a:rPr>
              <a:t>TBA</a:t>
            </a:r>
            <a:endParaRPr lang="en-US" sz="1100" i="1" dirty="0">
              <a:solidFill>
                <a:schemeClr val="tx1"/>
              </a:solidFill>
            </a:endParaRPr>
          </a:p>
          <a:p>
            <a:pPr algn="ctr" defTabSz="800100">
              <a:lnSpc>
                <a:spcPct val="90000"/>
              </a:lnSpc>
              <a:spcBef>
                <a:spcPct val="0"/>
              </a:spcBef>
              <a:spcAft>
                <a:spcPct val="35000"/>
              </a:spcAft>
            </a:pPr>
            <a:endParaRPr lang="en-US" sz="1000" i="1" dirty="0">
              <a:solidFill>
                <a:schemeClr val="tx1"/>
              </a:solidFill>
            </a:endParaRPr>
          </a:p>
        </p:txBody>
      </p:sp>
      <p:cxnSp>
        <p:nvCxnSpPr>
          <p:cNvPr id="40" name="Straight Connector 39">
            <a:extLst>
              <a:ext uri="{FF2B5EF4-FFF2-40B4-BE49-F238E27FC236}">
                <a16:creationId xmlns:a16="http://schemas.microsoft.com/office/drawing/2014/main" id="{F20C87EF-5CB8-44CB-A0FE-6396CB757680}"/>
              </a:ext>
            </a:extLst>
          </p:cNvPr>
          <p:cNvCxnSpPr/>
          <p:nvPr/>
        </p:nvCxnSpPr>
        <p:spPr>
          <a:xfrm>
            <a:off x="5899802" y="4298198"/>
            <a:ext cx="31473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0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128764"/>
            <a:ext cx="8786835" cy="952145"/>
          </a:xfrm>
        </p:spPr>
        <p:txBody>
          <a:bodyPr/>
          <a:lstStyle/>
          <a:p>
            <a:pPr algn="ctr"/>
            <a:r>
              <a:rPr lang="en-US" sz="3600" dirty="0">
                <a:latin typeface="Times New Roman" panose="02020603050405020304" pitchFamily="18" charset="0"/>
                <a:cs typeface="Times New Roman" panose="02020603050405020304" pitchFamily="18" charset="0"/>
              </a:rPr>
              <a:t>Academic Payroll Directory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9370797"/>
              </p:ext>
            </p:extLst>
          </p:nvPr>
        </p:nvGraphicFramePr>
        <p:xfrm>
          <a:off x="825190" y="1445733"/>
          <a:ext cx="10615962" cy="2494280"/>
        </p:xfrm>
        <a:graphic>
          <a:graphicData uri="http://schemas.openxmlformats.org/drawingml/2006/table">
            <a:tbl>
              <a:tblPr firstRow="1" bandRow="1">
                <a:tableStyleId>{5C22544A-7EE6-4342-B048-85BDC9FD1C3A}</a:tableStyleId>
              </a:tblPr>
              <a:tblGrid>
                <a:gridCol w="2145080">
                  <a:extLst>
                    <a:ext uri="{9D8B030D-6E8A-4147-A177-3AD203B41FA5}">
                      <a16:colId xmlns:a16="http://schemas.microsoft.com/office/drawing/2014/main" val="628204028"/>
                    </a:ext>
                  </a:extLst>
                </a:gridCol>
                <a:gridCol w="4802130">
                  <a:extLst>
                    <a:ext uri="{9D8B030D-6E8A-4147-A177-3AD203B41FA5}">
                      <a16:colId xmlns:a16="http://schemas.microsoft.com/office/drawing/2014/main" val="398339293"/>
                    </a:ext>
                  </a:extLst>
                </a:gridCol>
                <a:gridCol w="3668752">
                  <a:extLst>
                    <a:ext uri="{9D8B030D-6E8A-4147-A177-3AD203B41FA5}">
                      <a16:colId xmlns:a16="http://schemas.microsoft.com/office/drawing/2014/main" val="730615473"/>
                    </a:ext>
                  </a:extLst>
                </a:gridCol>
              </a:tblGrid>
              <a:tr h="370840">
                <a:tc>
                  <a:txBody>
                    <a:bodyPr/>
                    <a:lstStyle/>
                    <a:p>
                      <a:r>
                        <a:rPr lang="en-US" dirty="0">
                          <a:latin typeface="Arial" panose="020B0604020202020204" pitchFamily="34" charset="0"/>
                          <a:cs typeface="Arial" panose="020B0604020202020204" pitchFamily="34" charset="0"/>
                        </a:rPr>
                        <a:t>Name</a:t>
                      </a:r>
                    </a:p>
                  </a:txBody>
                  <a:tcPr/>
                </a:tc>
                <a:tc>
                  <a:txBody>
                    <a:bodyPr/>
                    <a:lstStyle/>
                    <a:p>
                      <a:r>
                        <a:rPr lang="en-US" dirty="0">
                          <a:latin typeface="Arial" panose="020B0604020202020204" pitchFamily="34" charset="0"/>
                          <a:cs typeface="Arial" panose="020B0604020202020204" pitchFamily="34" charset="0"/>
                        </a:rPr>
                        <a:t>Role</a:t>
                      </a:r>
                    </a:p>
                  </a:txBody>
                  <a:tcPr/>
                </a:tc>
                <a:tc>
                  <a:txBody>
                    <a:bodyPr/>
                    <a:lstStyle/>
                    <a:p>
                      <a:r>
                        <a:rPr lang="en-US" dirty="0">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2620652008"/>
                  </a:ext>
                </a:extLst>
              </a:tr>
              <a:tr h="370840">
                <a:tc>
                  <a:txBody>
                    <a:bodyPr/>
                    <a:lstStyle/>
                    <a:p>
                      <a:r>
                        <a:rPr lang="en-US" dirty="0" err="1">
                          <a:latin typeface="Arial" panose="020B0604020202020204" pitchFamily="34" charset="0"/>
                          <a:cs typeface="Arial" panose="020B0604020202020204" pitchFamily="34" charset="0"/>
                        </a:rPr>
                        <a:t>Arnel</a:t>
                      </a:r>
                      <a:r>
                        <a:rPr lang="en-US" dirty="0">
                          <a:latin typeface="Arial" panose="020B0604020202020204" pitchFamily="34" charset="0"/>
                          <a:cs typeface="Arial" panose="020B0604020202020204" pitchFamily="34" charset="0"/>
                        </a:rPr>
                        <a:t> Concepcion</a:t>
                      </a:r>
                    </a:p>
                  </a:txBody>
                  <a:tcPr/>
                </a:tc>
                <a:tc>
                  <a:txBody>
                    <a:bodyPr/>
                    <a:lstStyle/>
                    <a:p>
                      <a:r>
                        <a:rPr lang="en-US" dirty="0">
                          <a:latin typeface="Arial" panose="020B0604020202020204" pitchFamily="34" charset="0"/>
                          <a:cs typeface="Arial" panose="020B0604020202020204" pitchFamily="34" charset="0"/>
                        </a:rPr>
                        <a:t>Primary contact for Academic Payroll matters</a:t>
                      </a:r>
                    </a:p>
                    <a:p>
                      <a:r>
                        <a:rPr lang="en-US" dirty="0">
                          <a:latin typeface="Arial" panose="020B0604020202020204" pitchFamily="34" charset="0"/>
                          <a:cs typeface="Arial" panose="020B0604020202020204" pitchFamily="34" charset="0"/>
                        </a:rPr>
                        <a:t>Managing Faculty L-O</a:t>
                      </a:r>
                    </a:p>
                  </a:txBody>
                  <a:tcPr/>
                </a:tc>
                <a:tc>
                  <a:txBody>
                    <a:bodyPr/>
                    <a:lstStyle/>
                    <a:p>
                      <a:r>
                        <a:rPr lang="en-US" dirty="0">
                          <a:latin typeface="Arial" panose="020B0604020202020204" pitchFamily="34" charset="0"/>
                          <a:cs typeface="Arial" panose="020B0604020202020204" pitchFamily="34" charset="0"/>
                          <a:hlinkClick r:id="rId2"/>
                        </a:rPr>
                        <a:t>AAConcepcion@mednet.ucla.edu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13536809"/>
                  </a:ext>
                </a:extLst>
              </a:tr>
              <a:tr h="370840">
                <a:tc>
                  <a:txBody>
                    <a:bodyPr/>
                    <a:lstStyle/>
                    <a:p>
                      <a:r>
                        <a:rPr lang="en-US" sz="1800" dirty="0">
                          <a:latin typeface="Arial" panose="020B0604020202020204" pitchFamily="34" charset="0"/>
                          <a:cs typeface="Arial" panose="020B0604020202020204" pitchFamily="34" charset="0"/>
                        </a:rPr>
                        <a:t>Julia Chan</a:t>
                      </a:r>
                    </a:p>
                  </a:txBody>
                  <a:tcPr/>
                </a:tc>
                <a:tc>
                  <a:txBody>
                    <a:bodyPr/>
                    <a:lstStyle/>
                    <a:p>
                      <a:r>
                        <a:rPr lang="en-US" sz="1800" dirty="0">
                          <a:latin typeface="Arial" panose="020B0604020202020204" pitchFamily="34" charset="0"/>
                          <a:cs typeface="Arial" panose="020B0604020202020204" pitchFamily="34" charset="0"/>
                        </a:rPr>
                        <a:t>Managing Faculty’s last name P-Z</a:t>
                      </a:r>
                    </a:p>
                  </a:txBody>
                  <a:tcPr/>
                </a:tc>
                <a:tc>
                  <a:txBody>
                    <a:bodyPr/>
                    <a:lstStyle/>
                    <a:p>
                      <a:r>
                        <a:rPr lang="en-US" sz="1800" dirty="0">
                          <a:latin typeface="Arial" panose="020B0604020202020204" pitchFamily="34" charset="0"/>
                          <a:cs typeface="Arial" panose="020B0604020202020204" pitchFamily="34" charset="0"/>
                          <a:hlinkClick r:id="rId3"/>
                        </a:rPr>
                        <a:t>JuliaChan@mednet.ucla.edu</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7392216"/>
                  </a:ext>
                </a:extLst>
              </a:tr>
              <a:tr h="370840">
                <a:tc>
                  <a:txBody>
                    <a:bodyPr/>
                    <a:lstStyle/>
                    <a:p>
                      <a:r>
                        <a:rPr lang="en-US" sz="1800" dirty="0">
                          <a:latin typeface="Arial" panose="020B0604020202020204" pitchFamily="34" charset="0"/>
                          <a:cs typeface="Arial" panose="020B0604020202020204" pitchFamily="34" charset="0"/>
                        </a:rPr>
                        <a:t>Emily Sanchez</a:t>
                      </a:r>
                    </a:p>
                  </a:txBody>
                  <a:tcPr/>
                </a:tc>
                <a:tc>
                  <a:txBody>
                    <a:bodyPr/>
                    <a:lstStyle/>
                    <a:p>
                      <a:r>
                        <a:rPr lang="en-US" sz="1800" dirty="0">
                          <a:latin typeface="Arial" panose="020B0604020202020204" pitchFamily="34" charset="0"/>
                          <a:cs typeface="Arial" panose="020B0604020202020204" pitchFamily="34" charset="0"/>
                        </a:rPr>
                        <a:t>Managing Faculty’s last name D-K</a:t>
                      </a:r>
                    </a:p>
                  </a:txBody>
                  <a:tcPr/>
                </a:tc>
                <a:tc>
                  <a:txBody>
                    <a:bodyPr/>
                    <a:lstStyle/>
                    <a:p>
                      <a:r>
                        <a:rPr lang="en-US" sz="1800" dirty="0">
                          <a:latin typeface="Arial" panose="020B0604020202020204" pitchFamily="34" charset="0"/>
                          <a:cs typeface="Arial" panose="020B0604020202020204" pitchFamily="34" charset="0"/>
                          <a:hlinkClick r:id="rId4"/>
                        </a:rPr>
                        <a:t>EmilySanchez@mednet.ucla.edu</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7633226"/>
                  </a:ext>
                </a:extLst>
              </a:tr>
              <a:tr h="370840">
                <a:tc>
                  <a:txBody>
                    <a:bodyPr/>
                    <a:lstStyle/>
                    <a:p>
                      <a:r>
                        <a:rPr lang="en-US" sz="1800" dirty="0">
                          <a:latin typeface="Arial" panose="020B0604020202020204" pitchFamily="34" charset="0"/>
                          <a:cs typeface="Arial" panose="020B0604020202020204" pitchFamily="34" charset="0"/>
                        </a:rPr>
                        <a:t>Helen Li, (affiliate)</a:t>
                      </a:r>
                    </a:p>
                  </a:txBody>
                  <a:tcPr/>
                </a:tc>
                <a:tc>
                  <a:txBody>
                    <a:bodyPr/>
                    <a:lstStyle/>
                    <a:p>
                      <a:r>
                        <a:rPr lang="en-US" sz="1800" dirty="0">
                          <a:latin typeface="Arial" panose="020B0604020202020204" pitchFamily="34" charset="0"/>
                          <a:cs typeface="Arial" panose="020B0604020202020204" pitchFamily="34" charset="0"/>
                        </a:rPr>
                        <a:t>Managing Faculty A-C (temp)</a:t>
                      </a:r>
                    </a:p>
                  </a:txBody>
                  <a:tcPr/>
                </a:tc>
                <a:tc>
                  <a:txBody>
                    <a:bodyPr/>
                    <a:lstStyle/>
                    <a:p>
                      <a:r>
                        <a:rPr lang="en-US" sz="1800" dirty="0">
                          <a:latin typeface="Arial" panose="020B0604020202020204" pitchFamily="34" charset="0"/>
                          <a:cs typeface="Arial" panose="020B0604020202020204" pitchFamily="34" charset="0"/>
                          <a:hlinkClick r:id="rId5"/>
                        </a:rPr>
                        <a:t>HelenLi@mednet.ucla.edu</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3341667"/>
                  </a:ext>
                </a:extLst>
              </a:tr>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4954098"/>
                  </a:ext>
                </a:extLst>
              </a:tr>
            </a:tbl>
          </a:graphicData>
        </a:graphic>
      </p:graphicFrame>
      <p:sp>
        <p:nvSpPr>
          <p:cNvPr id="6" name="Slide Number Placeholder 5">
            <a:extLst>
              <a:ext uri="{FF2B5EF4-FFF2-40B4-BE49-F238E27FC236}">
                <a16:creationId xmlns:a16="http://schemas.microsoft.com/office/drawing/2014/main" id="{2891E7D6-699A-0F79-3CB2-27839D385831}"/>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17</a:t>
            </a:fld>
            <a:endParaRPr lang="en-US" sz="1350">
              <a:solidFill>
                <a:prstClr val="black"/>
              </a:solidFill>
            </a:endParaRPr>
          </a:p>
        </p:txBody>
      </p:sp>
    </p:spTree>
    <p:extLst>
      <p:ext uri="{BB962C8B-B14F-4D97-AF65-F5344CB8AC3E}">
        <p14:creationId xmlns:p14="http://schemas.microsoft.com/office/powerpoint/2010/main" val="11859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84479"/>
            <a:ext cx="6858000" cy="2387600"/>
          </a:xfrm>
        </p:spPr>
        <p:txBody>
          <a:bodyPr>
            <a:normAutofit fontScale="90000"/>
          </a:bodyPr>
          <a:lstStyle/>
          <a:p>
            <a:r>
              <a:rPr lang="en-US" dirty="0">
                <a:latin typeface="Times New Roman" panose="02020603050405020304" pitchFamily="18" charset="0"/>
                <a:cs typeface="Times New Roman" panose="02020603050405020304" pitchFamily="18" charset="0"/>
              </a:rPr>
              <a:t>Academic Personnel Office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(APO)</a:t>
            </a:r>
          </a:p>
        </p:txBody>
      </p:sp>
    </p:spTree>
    <p:extLst>
      <p:ext uri="{BB962C8B-B14F-4D97-AF65-F5344CB8AC3E}">
        <p14:creationId xmlns:p14="http://schemas.microsoft.com/office/powerpoint/2010/main" val="294168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37007"/>
            <a:ext cx="8786835" cy="952145"/>
          </a:xfrm>
        </p:spPr>
        <p:txBody>
          <a:bodyPr/>
          <a:lstStyle/>
          <a:p>
            <a:pPr algn="ctr"/>
            <a:r>
              <a:rPr lang="en-US" sz="3600" dirty="0">
                <a:latin typeface="Times New Roman" panose="02020603050405020304" pitchFamily="18" charset="0"/>
                <a:cs typeface="Times New Roman" panose="02020603050405020304" pitchFamily="18" charset="0"/>
              </a:rPr>
              <a:t>Role of the Academic Personnel Office (APO)</a:t>
            </a:r>
          </a:p>
        </p:txBody>
      </p:sp>
      <p:sp>
        <p:nvSpPr>
          <p:cNvPr id="2" name="Content Placeholder 1"/>
          <p:cNvSpPr>
            <a:spLocks noGrp="1"/>
          </p:cNvSpPr>
          <p:nvPr>
            <p:ph idx="1"/>
          </p:nvPr>
        </p:nvSpPr>
        <p:spPr>
          <a:xfrm>
            <a:off x="1015094" y="1310806"/>
            <a:ext cx="10161812" cy="4549876"/>
          </a:xfrm>
        </p:spPr>
        <p:txBody>
          <a:bodyPr>
            <a:normAutofit/>
          </a:bodyPr>
          <a:lstStyle/>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To collaborate with Centers/Divisions and Semel Leadership on faculty recruitments</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Coordinate reviews, annual reappointments, and recalls for faculty and other academic titles (professorial series, professional researchers, project scientists, etc.)</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Coordinate Visa applications (J-1, H-1B, O-1, etc.)</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Collaborate with the Academic Payroll unit on processing merit/payroll-related actions</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Onboarding for newly hired academic personnel</a:t>
            </a:r>
          </a:p>
        </p:txBody>
      </p:sp>
      <p:sp>
        <p:nvSpPr>
          <p:cNvPr id="6" name="Slide Number Placeholder 5">
            <a:extLst>
              <a:ext uri="{FF2B5EF4-FFF2-40B4-BE49-F238E27FC236}">
                <a16:creationId xmlns:a16="http://schemas.microsoft.com/office/drawing/2014/main" id="{A251A621-B6AB-554C-634C-654E40896BB8}"/>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19</a:t>
            </a:fld>
            <a:endParaRPr lang="en-US" sz="1350">
              <a:solidFill>
                <a:prstClr val="black"/>
              </a:solidFill>
            </a:endParaRPr>
          </a:p>
        </p:txBody>
      </p:sp>
    </p:spTree>
    <p:extLst>
      <p:ext uri="{BB962C8B-B14F-4D97-AF65-F5344CB8AC3E}">
        <p14:creationId xmlns:p14="http://schemas.microsoft.com/office/powerpoint/2010/main" val="388655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4455" y="800121"/>
            <a:ext cx="4306400" cy="4789457"/>
          </a:xfrm>
          <a:prstGeom prst="rect">
            <a:avLst/>
          </a:prstGeom>
        </p:spPr>
      </p:pic>
      <p:sp>
        <p:nvSpPr>
          <p:cNvPr id="4" name="Title 1"/>
          <p:cNvSpPr txBox="1">
            <a:spLocks/>
          </p:cNvSpPr>
          <p:nvPr/>
        </p:nvSpPr>
        <p:spPr>
          <a:xfrm>
            <a:off x="1574925" y="-368724"/>
            <a:ext cx="9042150" cy="165426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br>
              <a:rPr lang="en-US" sz="3600" dirty="0"/>
            </a:br>
            <a:r>
              <a:rPr lang="en-US" sz="3600" dirty="0">
                <a:latin typeface="Times New Roman" panose="02020603050405020304" pitchFamily="18" charset="0"/>
                <a:cs typeface="Times New Roman" panose="02020603050405020304" pitchFamily="18" charset="0"/>
              </a:rPr>
              <a:t>Welcome to the University of California (UC)</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5" name="Oval 4"/>
          <p:cNvSpPr/>
          <p:nvPr/>
        </p:nvSpPr>
        <p:spPr>
          <a:xfrm>
            <a:off x="6815738" y="3645005"/>
            <a:ext cx="615351" cy="22428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02739" y="6090249"/>
            <a:ext cx="6965005" cy="307777"/>
          </a:xfrm>
          <a:prstGeom prst="rect">
            <a:avLst/>
          </a:prstGeom>
          <a:noFill/>
        </p:spPr>
        <p:txBody>
          <a:bodyPr wrap="square" rtlCol="0">
            <a:spAutoFit/>
          </a:bodyPr>
          <a:lstStyle/>
          <a:p>
            <a:r>
              <a:rPr lang="en-US" sz="1400" dirty="0">
                <a:hlinkClick r:id="rId3"/>
              </a:rPr>
              <a:t>https://ucop.edu/institutional-research-academic-planning/_files/uc-facts-at-a-glance.pdf</a:t>
            </a:r>
            <a:r>
              <a:rPr lang="en-US" sz="1400" dirty="0"/>
              <a:t> </a:t>
            </a:r>
          </a:p>
        </p:txBody>
      </p:sp>
      <p:sp>
        <p:nvSpPr>
          <p:cNvPr id="9" name="Slide Number Placeholder 8">
            <a:extLst>
              <a:ext uri="{FF2B5EF4-FFF2-40B4-BE49-F238E27FC236}">
                <a16:creationId xmlns:a16="http://schemas.microsoft.com/office/drawing/2014/main" id="{416476B7-8FB6-AEE7-D8EC-A8578CD7C72C}"/>
              </a:ext>
            </a:extLst>
          </p:cNvPr>
          <p:cNvSpPr>
            <a:spLocks noGrp="1"/>
          </p:cNvSpPr>
          <p:nvPr>
            <p:ph type="sldNum" sz="quarter" idx="12"/>
          </p:nvPr>
        </p:nvSpPr>
        <p:spPr/>
        <p:txBody>
          <a:bodyPr/>
          <a:lstStyle/>
          <a:p>
            <a:fld id="{4F860C78-138D-444C-8186-B5B185D543E1}" type="slidenum">
              <a:rPr lang="en-US" smtClean="0"/>
              <a:pPr/>
              <a:t>2</a:t>
            </a:fld>
            <a:endParaRPr lang="en-US" dirty="0"/>
          </a:p>
        </p:txBody>
      </p:sp>
    </p:spTree>
    <p:extLst>
      <p:ext uri="{BB962C8B-B14F-4D97-AF65-F5344CB8AC3E}">
        <p14:creationId xmlns:p14="http://schemas.microsoft.com/office/powerpoint/2010/main" val="15562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34595"/>
            <a:ext cx="8786835" cy="952145"/>
          </a:xfrm>
        </p:spPr>
        <p:txBody>
          <a:bodyPr/>
          <a:lstStyle/>
          <a:p>
            <a:pPr algn="ctr"/>
            <a:r>
              <a:rPr lang="en-US" sz="3600" dirty="0">
                <a:latin typeface="Times New Roman" panose="02020603050405020304" pitchFamily="18" charset="0"/>
                <a:cs typeface="Times New Roman" panose="02020603050405020304" pitchFamily="18" charset="0"/>
              </a:rPr>
              <a:t>APO Appointment Types </a:t>
            </a:r>
          </a:p>
        </p:txBody>
      </p:sp>
      <p:sp>
        <p:nvSpPr>
          <p:cNvPr id="2" name="Content Placeholder 1"/>
          <p:cNvSpPr>
            <a:spLocks noGrp="1"/>
          </p:cNvSpPr>
          <p:nvPr>
            <p:ph idx="1"/>
          </p:nvPr>
        </p:nvSpPr>
        <p:spPr>
          <a:xfrm>
            <a:off x="781177" y="1423911"/>
            <a:ext cx="10629646" cy="4412225"/>
          </a:xfrm>
        </p:spPr>
        <p:txBody>
          <a:bodyPr>
            <a:noAutofit/>
          </a:bodyPr>
          <a:lstStyle/>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Professorial Series: in-Residence, Health Sciences, Adjunct, Clinical “X”</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Research Series: Professional Researchers*, Project Scientists*, Specialists</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Academic Coordinator or Academic Administrator</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Voluntary Clinical Professor Series</a:t>
            </a:r>
          </a:p>
          <a:p>
            <a:pPr marL="0" indent="0">
              <a:buNone/>
            </a:pPr>
            <a:endParaRPr lang="en-US" sz="2400" dirty="0">
              <a:solidFill>
                <a:srgbClr val="536895"/>
              </a:solidFill>
              <a:latin typeface="Arial" panose="020B0604020202020204" pitchFamily="34" charset="0"/>
              <a:cs typeface="Arial" panose="020B0604020202020204" pitchFamily="34" charset="0"/>
            </a:endParaRPr>
          </a:p>
          <a:p>
            <a:pPr marL="0" indent="0">
              <a:buNone/>
            </a:pPr>
            <a:r>
              <a:rPr lang="en-US" sz="2400" dirty="0">
                <a:solidFill>
                  <a:srgbClr val="536895"/>
                </a:solidFill>
                <a:latin typeface="Arial" panose="020B0604020202020204" pitchFamily="34" charset="0"/>
                <a:cs typeface="Arial" panose="020B0604020202020204" pitchFamily="34" charset="0"/>
              </a:rPr>
              <a:t>*</a:t>
            </a:r>
            <a:r>
              <a:rPr lang="en-US" sz="2400" dirty="0">
                <a:solidFill>
                  <a:srgbClr val="536895"/>
                </a:solidFill>
                <a:latin typeface="Arial" panose="020B0604020202020204" pitchFamily="34" charset="0"/>
                <a:cs typeface="Arial" panose="020B0604020202020204" pitchFamily="34" charset="0"/>
                <a:hlinkClick r:id="rId2"/>
              </a:rPr>
              <a:t>https://ucnet.universityofcalifornia.edu/labor/bargaining-units/ra/contract.html</a:t>
            </a:r>
            <a:endParaRPr lang="en-US" sz="2400" dirty="0">
              <a:solidFill>
                <a:srgbClr val="53689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508E78BF-D266-259E-7652-E8CC4CC53A20}"/>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20</a:t>
            </a:fld>
            <a:endParaRPr lang="en-US" sz="1350">
              <a:solidFill>
                <a:prstClr val="black"/>
              </a:solidFill>
            </a:endParaRPr>
          </a:p>
        </p:txBody>
      </p:sp>
    </p:spTree>
    <p:extLst>
      <p:ext uri="{BB962C8B-B14F-4D97-AF65-F5344CB8AC3E}">
        <p14:creationId xmlns:p14="http://schemas.microsoft.com/office/powerpoint/2010/main" val="251255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1" y="-87879"/>
            <a:ext cx="8786835" cy="952145"/>
          </a:xfrm>
        </p:spPr>
        <p:txBody>
          <a:bodyPr/>
          <a:lstStyle/>
          <a:p>
            <a:r>
              <a:rPr lang="en-US" sz="3600" dirty="0">
                <a:latin typeface="Times New Roman" panose="02020603050405020304" pitchFamily="18" charset="0"/>
                <a:cs typeface="Times New Roman" panose="02020603050405020304" pitchFamily="18" charset="0"/>
              </a:rPr>
              <a:t>General Criteria for Appointment/Review*</a:t>
            </a:r>
          </a:p>
        </p:txBody>
      </p:sp>
      <p:sp>
        <p:nvSpPr>
          <p:cNvPr id="2" name="Content Placeholder 1"/>
          <p:cNvSpPr>
            <a:spLocks noGrp="1"/>
          </p:cNvSpPr>
          <p:nvPr>
            <p:ph idx="1"/>
          </p:nvPr>
        </p:nvSpPr>
        <p:spPr>
          <a:xfrm>
            <a:off x="1857637" y="1308985"/>
            <a:ext cx="8476725" cy="4520380"/>
          </a:xfrm>
        </p:spPr>
        <p:txBody>
          <a:bodyPr>
            <a:normAutofit/>
          </a:bodyPr>
          <a:lstStyle/>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Teaching</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Research</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University and/or Public Service</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Professional Clinical Activities</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Administration</a:t>
            </a: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0" indent="0">
              <a:buNone/>
            </a:pPr>
            <a:r>
              <a:rPr lang="en-US" sz="2400" dirty="0">
                <a:solidFill>
                  <a:srgbClr val="536895"/>
                </a:solidFill>
                <a:latin typeface="Arial" panose="020B0604020202020204" pitchFamily="34" charset="0"/>
                <a:cs typeface="Arial" panose="020B0604020202020204" pitchFamily="34" charset="0"/>
              </a:rPr>
              <a:t>* Criteria varies by series</a:t>
            </a:r>
            <a:endParaRPr lang="en-US" sz="2000" dirty="0">
              <a:latin typeface="Arial" panose="020B0604020202020204" pitchFamily="34" charset="0"/>
              <a:cs typeface="Arial" panose="020B0604020202020204" pitchFamily="34" charset="0"/>
            </a:endParaRPr>
          </a:p>
          <a:p>
            <a:pPr marL="34290"/>
            <a:endParaRPr lang="en-US" dirty="0"/>
          </a:p>
          <a:p>
            <a:endParaRPr lang="en-US" dirty="0"/>
          </a:p>
        </p:txBody>
      </p:sp>
      <p:sp>
        <p:nvSpPr>
          <p:cNvPr id="6" name="Slide Number Placeholder 5">
            <a:extLst>
              <a:ext uri="{FF2B5EF4-FFF2-40B4-BE49-F238E27FC236}">
                <a16:creationId xmlns:a16="http://schemas.microsoft.com/office/drawing/2014/main" id="{607C2AC3-E2B4-7003-6B5D-9DC1065B8799}"/>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21</a:t>
            </a:fld>
            <a:endParaRPr lang="en-US" sz="1350">
              <a:solidFill>
                <a:prstClr val="black"/>
              </a:solidFill>
            </a:endParaRPr>
          </a:p>
        </p:txBody>
      </p:sp>
    </p:spTree>
    <p:extLst>
      <p:ext uri="{BB962C8B-B14F-4D97-AF65-F5344CB8AC3E}">
        <p14:creationId xmlns:p14="http://schemas.microsoft.com/office/powerpoint/2010/main" val="429012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77977"/>
            <a:ext cx="8786835" cy="952145"/>
          </a:xfrm>
        </p:spPr>
        <p:txBody>
          <a:bodyPr/>
          <a:lstStyle/>
          <a:p>
            <a:pPr algn="ctr"/>
            <a:r>
              <a:rPr lang="en-US" sz="3600" dirty="0">
                <a:latin typeface="Times New Roman" panose="02020603050405020304" pitchFamily="18" charset="0"/>
                <a:cs typeface="Times New Roman" panose="02020603050405020304" pitchFamily="18" charset="0"/>
              </a:rPr>
              <a:t>Academic Salary Scales</a:t>
            </a:r>
          </a:p>
        </p:txBody>
      </p:sp>
      <p:sp>
        <p:nvSpPr>
          <p:cNvPr id="3" name="Content Placeholder 2"/>
          <p:cNvSpPr>
            <a:spLocks noGrp="1"/>
          </p:cNvSpPr>
          <p:nvPr>
            <p:ph idx="1"/>
          </p:nvPr>
        </p:nvSpPr>
        <p:spPr>
          <a:xfrm>
            <a:off x="1189553" y="1013146"/>
            <a:ext cx="9812894" cy="4559709"/>
          </a:xfrm>
        </p:spPr>
        <p:txBody>
          <a:bodyPr>
            <a:noAutofit/>
          </a:bodyPr>
          <a:lstStyle/>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hlinkClick r:id="rId2"/>
              </a:rPr>
              <a:t>Professorial Series salary scale</a:t>
            </a:r>
            <a:endParaRPr lang="en-US" sz="2400" dirty="0">
              <a:solidFill>
                <a:srgbClr val="536895"/>
              </a:solidFill>
              <a:latin typeface="Arial" panose="020B0604020202020204" pitchFamily="34" charset="0"/>
              <a:cs typeface="Arial" panose="020B0604020202020204" pitchFamily="34" charset="0"/>
            </a:endParaRPr>
          </a:p>
          <a:p>
            <a:pPr marL="971550" lvl="1" indent="-457200">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Scale 3 is for Basic Scientists</a:t>
            </a:r>
          </a:p>
          <a:p>
            <a:pPr marL="971550" lvl="1" indent="-457200">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Scale 5 is for Clinicians</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hlinkClick r:id="rId3"/>
              </a:rPr>
              <a:t>Researcher Series salary scale</a:t>
            </a:r>
            <a:endParaRPr lang="en-US" sz="2400" dirty="0">
              <a:solidFill>
                <a:srgbClr val="53689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hlinkClick r:id="rId4"/>
              </a:rPr>
              <a:t>Project Scientist Series salary scale</a:t>
            </a:r>
            <a:r>
              <a:rPr lang="en-US" sz="2400" dirty="0">
                <a:solidFill>
                  <a:srgbClr val="536895"/>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Rank is determined by degree award date, scholarly experience, teaching, publication record, contract &amp; grant portfolio</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Within each Series, there are the following Rank &amp; Steps</a:t>
            </a:r>
          </a:p>
          <a:p>
            <a:pPr marL="971550" lvl="1" indent="-457200">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Assistant (1 – 4)</a:t>
            </a:r>
          </a:p>
          <a:p>
            <a:pPr marL="971550" lvl="1" indent="-457200">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Associate (1 – 3) </a:t>
            </a:r>
          </a:p>
          <a:p>
            <a:pPr marL="971550" lvl="1" indent="-457200">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Full (1 – 9)</a:t>
            </a:r>
          </a:p>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B53AD00-BC9F-3CB5-84E7-1D5149B17FA7}"/>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22</a:t>
            </a:fld>
            <a:endParaRPr lang="en-US" sz="1350">
              <a:solidFill>
                <a:prstClr val="black"/>
              </a:solidFill>
            </a:endParaRPr>
          </a:p>
        </p:txBody>
      </p:sp>
    </p:spTree>
    <p:extLst>
      <p:ext uri="{BB962C8B-B14F-4D97-AF65-F5344CB8AC3E}">
        <p14:creationId xmlns:p14="http://schemas.microsoft.com/office/powerpoint/2010/main" val="140657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3122" y="-122051"/>
            <a:ext cx="8786835" cy="952145"/>
          </a:xfrm>
        </p:spPr>
        <p:txBody>
          <a:bodyPr/>
          <a:lstStyle/>
          <a:p>
            <a:pPr algn="ctr"/>
            <a:r>
              <a:rPr lang="en-US" sz="3600" dirty="0">
                <a:latin typeface="Times New Roman" panose="02020603050405020304" pitchFamily="18" charset="0"/>
                <a:cs typeface="Times New Roman" panose="02020603050405020304" pitchFamily="18" charset="0"/>
              </a:rPr>
              <a:t>APO Organizational Chart</a:t>
            </a:r>
          </a:p>
        </p:txBody>
      </p:sp>
      <p:grpSp>
        <p:nvGrpSpPr>
          <p:cNvPr id="53" name="Group 52"/>
          <p:cNvGrpSpPr/>
          <p:nvPr/>
        </p:nvGrpSpPr>
        <p:grpSpPr>
          <a:xfrm>
            <a:off x="3102586" y="1392697"/>
            <a:ext cx="5986827" cy="3358511"/>
            <a:chOff x="1876429" y="1412886"/>
            <a:chExt cx="5986827" cy="3358511"/>
          </a:xfrm>
        </p:grpSpPr>
        <p:cxnSp>
          <p:nvCxnSpPr>
            <p:cNvPr id="36" name="Straight Connector 35"/>
            <p:cNvCxnSpPr/>
            <p:nvPr/>
          </p:nvCxnSpPr>
          <p:spPr>
            <a:xfrm flipV="1">
              <a:off x="2910174" y="3958233"/>
              <a:ext cx="0" cy="44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876429" y="1412886"/>
              <a:ext cx="5986827" cy="3358511"/>
              <a:chOff x="1876429" y="1412886"/>
              <a:chExt cx="5986827" cy="3358511"/>
            </a:xfrm>
          </p:grpSpPr>
          <p:cxnSp>
            <p:nvCxnSpPr>
              <p:cNvPr id="48" name="Straight Connector 47"/>
              <p:cNvCxnSpPr/>
              <p:nvPr/>
            </p:nvCxnSpPr>
            <p:spPr>
              <a:xfrm>
                <a:off x="4426023" y="2268092"/>
                <a:ext cx="18555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2" idx="0"/>
              </p:cNvCxnSpPr>
              <p:nvPr/>
            </p:nvCxnSpPr>
            <p:spPr>
              <a:xfrm flipH="1" flipV="1">
                <a:off x="4430338" y="2791364"/>
                <a:ext cx="2186" cy="1400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057541" y="3958234"/>
                <a:ext cx="2" cy="51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10174" y="3955450"/>
                <a:ext cx="31473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rot="10800000">
                <a:off x="3624373" y="2689511"/>
                <a:ext cx="1659747" cy="795132"/>
                <a:chOff x="3574427" y="1844701"/>
                <a:chExt cx="1659747" cy="795132"/>
              </a:xfrm>
            </p:grpSpPr>
            <p:cxnSp>
              <p:nvCxnSpPr>
                <p:cNvPr id="30" name="Straight Connector 29"/>
                <p:cNvCxnSpPr/>
                <p:nvPr/>
              </p:nvCxnSpPr>
              <p:spPr>
                <a:xfrm>
                  <a:off x="4432524" y="2242267"/>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34174" y="1844701"/>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74427" y="1844701"/>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574428" y="2249696"/>
                  <a:ext cx="1659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74427" y="1757240"/>
                <a:ext cx="1659747" cy="795132"/>
                <a:chOff x="3574427" y="1844701"/>
                <a:chExt cx="1659747" cy="795132"/>
              </a:xfrm>
            </p:grpSpPr>
            <p:cxnSp>
              <p:nvCxnSpPr>
                <p:cNvPr id="18" name="Straight Connector 17"/>
                <p:cNvCxnSpPr/>
                <p:nvPr/>
              </p:nvCxnSpPr>
              <p:spPr>
                <a:xfrm>
                  <a:off x="4432524" y="2242267"/>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34174" y="1844701"/>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427" y="1844701"/>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574428" y="2249696"/>
                  <a:ext cx="1659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759450" y="2336854"/>
                <a:ext cx="3402225" cy="1508972"/>
                <a:chOff x="2383235" y="1607252"/>
                <a:chExt cx="3402225" cy="1508972"/>
              </a:xfrm>
              <a:solidFill>
                <a:srgbClr val="DAEBFE"/>
              </a:solidFill>
            </p:grpSpPr>
            <p:sp>
              <p:nvSpPr>
                <p:cNvPr id="8" name="TextBox 7">
                  <a:extLst>
                    <a:ext uri="{FF2B5EF4-FFF2-40B4-BE49-F238E27FC236}">
                      <a16:creationId xmlns:a16="http://schemas.microsoft.com/office/drawing/2014/main" id="{F0C7DEAD-3919-45D2-A9AD-EEC4BF1D8A20}"/>
                    </a:ext>
                  </a:extLst>
                </p:cNvPr>
                <p:cNvSpPr txBox="1"/>
                <p:nvPr/>
              </p:nvSpPr>
              <p:spPr>
                <a:xfrm>
                  <a:off x="2383235" y="2532927"/>
                  <a:ext cx="1554908" cy="5832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100" b="1" dirty="0">
                    <a:solidFill>
                      <a:schemeClr val="tx1"/>
                    </a:solidFill>
                  </a:endParaRPr>
                </a:p>
                <a:p>
                  <a:pPr algn="ctr" defTabSz="800100">
                    <a:lnSpc>
                      <a:spcPct val="90000"/>
                    </a:lnSpc>
                    <a:spcBef>
                      <a:spcPct val="0"/>
                    </a:spcBef>
                    <a:spcAft>
                      <a:spcPct val="35000"/>
                    </a:spcAft>
                  </a:pPr>
                  <a:r>
                    <a:rPr lang="en-US" sz="1100" b="1" dirty="0">
                      <a:solidFill>
                        <a:schemeClr val="tx1"/>
                      </a:solidFill>
                    </a:rPr>
                    <a:t>Sr. Analyst</a:t>
                  </a:r>
                  <a:br>
                    <a:rPr lang="en-US" sz="1100" b="1" dirty="0">
                      <a:solidFill>
                        <a:schemeClr val="tx1"/>
                      </a:solidFill>
                    </a:rPr>
                  </a:br>
                  <a:r>
                    <a:rPr lang="en-US" sz="1100" i="1" dirty="0">
                      <a:solidFill>
                        <a:schemeClr val="tx1"/>
                      </a:solidFill>
                    </a:rPr>
                    <a:t>TBA</a:t>
                  </a:r>
                </a:p>
                <a:p>
                  <a:pPr algn="ctr" defTabSz="800100">
                    <a:lnSpc>
                      <a:spcPct val="90000"/>
                    </a:lnSpc>
                    <a:spcBef>
                      <a:spcPct val="0"/>
                    </a:spcBef>
                    <a:spcAft>
                      <a:spcPct val="35000"/>
                    </a:spcAft>
                  </a:pPr>
                  <a:endParaRPr lang="en-US" sz="1000" i="1" dirty="0">
                    <a:solidFill>
                      <a:schemeClr val="tx1"/>
                    </a:solidFill>
                  </a:endParaRPr>
                </a:p>
              </p:txBody>
            </p:sp>
            <p:sp>
              <p:nvSpPr>
                <p:cNvPr id="9" name="TextBox 8">
                  <a:extLst>
                    <a:ext uri="{FF2B5EF4-FFF2-40B4-BE49-F238E27FC236}">
                      <a16:creationId xmlns:a16="http://schemas.microsoft.com/office/drawing/2014/main" id="{3FA7D8A7-82C4-4AC3-93C0-0B159C72CE56}"/>
                    </a:ext>
                  </a:extLst>
                </p:cNvPr>
                <p:cNvSpPr txBox="1"/>
                <p:nvPr/>
              </p:nvSpPr>
              <p:spPr>
                <a:xfrm>
                  <a:off x="3298035" y="1607252"/>
                  <a:ext cx="1594674" cy="584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Supervisor</a:t>
                  </a:r>
                  <a:br>
                    <a:rPr lang="en-US" sz="1100" b="1" dirty="0">
                      <a:solidFill>
                        <a:schemeClr val="tx1"/>
                      </a:solidFill>
                    </a:rPr>
                  </a:br>
                  <a:r>
                    <a:rPr lang="en-US" sz="1100" i="1" dirty="0">
                      <a:solidFill>
                        <a:schemeClr val="tx1"/>
                      </a:solidFill>
                    </a:rPr>
                    <a:t>Kyna Williams</a:t>
                  </a:r>
                </a:p>
                <a:p>
                  <a:pPr algn="ctr" defTabSz="800100">
                    <a:lnSpc>
                      <a:spcPct val="90000"/>
                    </a:lnSpc>
                    <a:spcBef>
                      <a:spcPct val="0"/>
                    </a:spcBef>
                    <a:spcAft>
                      <a:spcPct val="35000"/>
                    </a:spcAft>
                  </a:pPr>
                  <a:endParaRPr lang="en-US" sz="1000" i="1" dirty="0">
                    <a:solidFill>
                      <a:schemeClr val="tx1"/>
                    </a:solidFill>
                  </a:endParaRPr>
                </a:p>
              </p:txBody>
            </p:sp>
            <p:sp>
              <p:nvSpPr>
                <p:cNvPr id="10" name="TextBox 9">
                  <a:extLst>
                    <a:ext uri="{FF2B5EF4-FFF2-40B4-BE49-F238E27FC236}">
                      <a16:creationId xmlns:a16="http://schemas.microsoft.com/office/drawing/2014/main" id="{FE12DAF9-4893-4E3C-91DD-43F07DA3D081}"/>
                    </a:ext>
                  </a:extLst>
                </p:cNvPr>
                <p:cNvSpPr txBox="1"/>
                <p:nvPr/>
              </p:nvSpPr>
              <p:spPr>
                <a:xfrm>
                  <a:off x="4182160" y="2535935"/>
                  <a:ext cx="1603300" cy="5793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Sr. Analyst</a:t>
                  </a:r>
                  <a:br>
                    <a:rPr lang="en-US" sz="1100" b="1" dirty="0">
                      <a:solidFill>
                        <a:schemeClr val="tx1"/>
                      </a:solidFill>
                    </a:rPr>
                  </a:br>
                  <a:r>
                    <a:rPr lang="en-US" sz="1100" i="1" dirty="0">
                      <a:solidFill>
                        <a:schemeClr val="tx1"/>
                      </a:solidFill>
                    </a:rPr>
                    <a:t>Amanda </a:t>
                  </a:r>
                  <a:r>
                    <a:rPr lang="en-US" sz="1100" i="1" dirty="0" err="1">
                      <a:solidFill>
                        <a:schemeClr val="tx1"/>
                      </a:solidFill>
                    </a:rPr>
                    <a:t>Mehl</a:t>
                  </a:r>
                  <a:endParaRPr lang="en-US" sz="1100" i="1" dirty="0">
                    <a:solidFill>
                      <a:schemeClr val="tx1"/>
                    </a:solidFill>
                  </a:endParaRPr>
                </a:p>
                <a:p>
                  <a:pPr algn="ctr" defTabSz="800100">
                    <a:lnSpc>
                      <a:spcPct val="90000"/>
                    </a:lnSpc>
                    <a:spcBef>
                      <a:spcPct val="0"/>
                    </a:spcBef>
                    <a:spcAft>
                      <a:spcPct val="35000"/>
                    </a:spcAft>
                  </a:pPr>
                  <a:endParaRPr lang="en-US" sz="1000" i="1" dirty="0">
                    <a:solidFill>
                      <a:schemeClr val="tx1"/>
                    </a:solidFill>
                  </a:endParaRPr>
                </a:p>
              </p:txBody>
            </p:sp>
          </p:grpSp>
          <p:sp>
            <p:nvSpPr>
              <p:cNvPr id="11" name="TextBox 10">
                <a:extLst>
                  <a:ext uri="{FF2B5EF4-FFF2-40B4-BE49-F238E27FC236}">
                    <a16:creationId xmlns:a16="http://schemas.microsoft.com/office/drawing/2014/main" id="{FE12DAF9-4893-4E3C-91DD-43F07DA3D081}"/>
                  </a:ext>
                </a:extLst>
              </p:cNvPr>
              <p:cNvSpPr txBox="1"/>
              <p:nvPr/>
            </p:nvSpPr>
            <p:spPr>
              <a:xfrm>
                <a:off x="1876429" y="4187535"/>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Analyst</a:t>
                </a:r>
                <a:br>
                  <a:rPr lang="en-US" sz="1100" b="1" dirty="0">
                    <a:solidFill>
                      <a:schemeClr val="tx1"/>
                    </a:solidFill>
                  </a:rPr>
                </a:br>
                <a:r>
                  <a:rPr lang="en-US" sz="1100" i="1" dirty="0">
                    <a:solidFill>
                      <a:schemeClr val="tx1"/>
                    </a:solidFill>
                  </a:rPr>
                  <a:t>Jennifer Calhoun</a:t>
                </a:r>
              </a:p>
              <a:p>
                <a:pPr algn="ctr" defTabSz="800100">
                  <a:lnSpc>
                    <a:spcPct val="90000"/>
                  </a:lnSpc>
                  <a:spcBef>
                    <a:spcPct val="0"/>
                  </a:spcBef>
                  <a:spcAft>
                    <a:spcPct val="35000"/>
                  </a:spcAft>
                </a:pPr>
                <a:endParaRPr lang="en-US" sz="1000" i="1" dirty="0">
                  <a:solidFill>
                    <a:schemeClr val="tx1"/>
                  </a:solidFill>
                </a:endParaRPr>
              </a:p>
            </p:txBody>
          </p:sp>
          <p:sp>
            <p:nvSpPr>
              <p:cNvPr id="12" name="TextBox 11">
                <a:extLst>
                  <a:ext uri="{FF2B5EF4-FFF2-40B4-BE49-F238E27FC236}">
                    <a16:creationId xmlns:a16="http://schemas.microsoft.com/office/drawing/2014/main" id="{FE12DAF9-4893-4E3C-91DD-43F07DA3D081}"/>
                  </a:ext>
                </a:extLst>
              </p:cNvPr>
              <p:cNvSpPr txBox="1"/>
              <p:nvPr/>
            </p:nvSpPr>
            <p:spPr>
              <a:xfrm>
                <a:off x="3630874" y="4191411"/>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Analyst</a:t>
                </a:r>
                <a:br>
                  <a:rPr lang="en-US" sz="1100" b="1" dirty="0">
                    <a:solidFill>
                      <a:schemeClr val="tx1"/>
                    </a:solidFill>
                  </a:rPr>
                </a:br>
                <a:r>
                  <a:rPr lang="en-US" sz="1100" i="1" dirty="0">
                    <a:solidFill>
                      <a:schemeClr val="tx1"/>
                    </a:solidFill>
                  </a:rPr>
                  <a:t>Paulina Contreras</a:t>
                </a:r>
              </a:p>
              <a:p>
                <a:pPr algn="ctr" defTabSz="800100">
                  <a:lnSpc>
                    <a:spcPct val="90000"/>
                  </a:lnSpc>
                  <a:spcBef>
                    <a:spcPct val="0"/>
                  </a:spcBef>
                  <a:spcAft>
                    <a:spcPct val="35000"/>
                  </a:spcAft>
                </a:pPr>
                <a:endParaRPr lang="en-US" sz="1000" i="1" dirty="0">
                  <a:solidFill>
                    <a:schemeClr val="tx1"/>
                  </a:solidFill>
                </a:endParaRPr>
              </a:p>
            </p:txBody>
          </p:sp>
          <p:sp>
            <p:nvSpPr>
              <p:cNvPr id="13" name="TextBox 12">
                <a:extLst>
                  <a:ext uri="{FF2B5EF4-FFF2-40B4-BE49-F238E27FC236}">
                    <a16:creationId xmlns:a16="http://schemas.microsoft.com/office/drawing/2014/main" id="{FE12DAF9-4893-4E3C-91DD-43F07DA3D081}"/>
                  </a:ext>
                </a:extLst>
              </p:cNvPr>
              <p:cNvSpPr txBox="1"/>
              <p:nvPr/>
            </p:nvSpPr>
            <p:spPr>
              <a:xfrm>
                <a:off x="6259956" y="1979040"/>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Special Projects</a:t>
                </a:r>
                <a:br>
                  <a:rPr lang="en-US" sz="1100" b="1" dirty="0">
                    <a:solidFill>
                      <a:schemeClr val="tx1"/>
                    </a:solidFill>
                  </a:rPr>
                </a:br>
                <a:r>
                  <a:rPr lang="en-US" sz="1100" i="1" dirty="0">
                    <a:solidFill>
                      <a:schemeClr val="tx1"/>
                    </a:solidFill>
                  </a:rPr>
                  <a:t>Lorinda Murdock-Lane</a:t>
                </a:r>
              </a:p>
              <a:p>
                <a:pPr algn="ctr" defTabSz="800100">
                  <a:lnSpc>
                    <a:spcPct val="90000"/>
                  </a:lnSpc>
                  <a:spcBef>
                    <a:spcPct val="0"/>
                  </a:spcBef>
                  <a:spcAft>
                    <a:spcPct val="35000"/>
                  </a:spcAft>
                </a:pPr>
                <a:endParaRPr lang="en-US" sz="1000" i="1" dirty="0">
                  <a:solidFill>
                    <a:schemeClr val="tx1"/>
                  </a:solidFill>
                </a:endParaRPr>
              </a:p>
            </p:txBody>
          </p:sp>
          <p:sp>
            <p:nvSpPr>
              <p:cNvPr id="14" name="TextBox 13">
                <a:extLst>
                  <a:ext uri="{FF2B5EF4-FFF2-40B4-BE49-F238E27FC236}">
                    <a16:creationId xmlns:a16="http://schemas.microsoft.com/office/drawing/2014/main" id="{FE12DAF9-4893-4E3C-91DD-43F07DA3D081}"/>
                  </a:ext>
                </a:extLst>
              </p:cNvPr>
              <p:cNvSpPr txBox="1"/>
              <p:nvPr/>
            </p:nvSpPr>
            <p:spPr>
              <a:xfrm>
                <a:off x="5385319" y="4192038"/>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Analyst</a:t>
                </a:r>
                <a:br>
                  <a:rPr lang="en-US" sz="1100" b="1" dirty="0">
                    <a:solidFill>
                      <a:schemeClr val="tx1"/>
                    </a:solidFill>
                  </a:rPr>
                </a:br>
                <a:r>
                  <a:rPr lang="en-US" sz="1100" i="1" dirty="0">
                    <a:solidFill>
                      <a:schemeClr val="tx1"/>
                    </a:solidFill>
                  </a:rPr>
                  <a:t>Marissa Vela</a:t>
                </a:r>
              </a:p>
              <a:p>
                <a:pPr algn="ctr" defTabSz="800100">
                  <a:lnSpc>
                    <a:spcPct val="90000"/>
                  </a:lnSpc>
                  <a:spcBef>
                    <a:spcPct val="0"/>
                  </a:spcBef>
                  <a:spcAft>
                    <a:spcPct val="35000"/>
                  </a:spcAft>
                </a:pPr>
                <a:endParaRPr lang="en-US" sz="1000" i="1" dirty="0">
                  <a:solidFill>
                    <a:schemeClr val="tx1"/>
                  </a:solidFill>
                </a:endParaRPr>
              </a:p>
            </p:txBody>
          </p:sp>
          <p:sp>
            <p:nvSpPr>
              <p:cNvPr id="15" name="TextBox 14">
                <a:extLst>
                  <a:ext uri="{FF2B5EF4-FFF2-40B4-BE49-F238E27FC236}">
                    <a16:creationId xmlns:a16="http://schemas.microsoft.com/office/drawing/2014/main" id="{FE12DAF9-4893-4E3C-91DD-43F07DA3D081}"/>
                  </a:ext>
                </a:extLst>
              </p:cNvPr>
              <p:cNvSpPr txBox="1"/>
              <p:nvPr/>
            </p:nvSpPr>
            <p:spPr>
              <a:xfrm>
                <a:off x="2783707" y="1420301"/>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Psychiatry CAO</a:t>
                </a:r>
                <a:br>
                  <a:rPr lang="en-US" sz="1100" b="1" dirty="0">
                    <a:solidFill>
                      <a:schemeClr val="tx1"/>
                    </a:solidFill>
                  </a:rPr>
                </a:br>
                <a:r>
                  <a:rPr lang="en-US" sz="1100" i="1" dirty="0">
                    <a:solidFill>
                      <a:schemeClr val="tx1"/>
                    </a:solidFill>
                  </a:rPr>
                  <a:t>Catherine Hampel</a:t>
                </a:r>
              </a:p>
              <a:p>
                <a:pPr algn="ctr" defTabSz="800100">
                  <a:lnSpc>
                    <a:spcPct val="90000"/>
                  </a:lnSpc>
                  <a:spcBef>
                    <a:spcPct val="0"/>
                  </a:spcBef>
                  <a:spcAft>
                    <a:spcPct val="35000"/>
                  </a:spcAft>
                </a:pPr>
                <a:endParaRPr lang="en-US" sz="1000" i="1" dirty="0">
                  <a:solidFill>
                    <a:schemeClr val="tx1"/>
                  </a:solidFill>
                </a:endParaRPr>
              </a:p>
            </p:txBody>
          </p:sp>
          <p:sp>
            <p:nvSpPr>
              <p:cNvPr id="16" name="TextBox 15">
                <a:extLst>
                  <a:ext uri="{FF2B5EF4-FFF2-40B4-BE49-F238E27FC236}">
                    <a16:creationId xmlns:a16="http://schemas.microsoft.com/office/drawing/2014/main" id="{FE12DAF9-4893-4E3C-91DD-43F07DA3D081}"/>
                  </a:ext>
                </a:extLst>
              </p:cNvPr>
              <p:cNvSpPr txBox="1"/>
              <p:nvPr/>
            </p:nvSpPr>
            <p:spPr>
              <a:xfrm>
                <a:off x="4454247" y="1412886"/>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Associate Chair for Academic Affairs</a:t>
                </a:r>
                <a:br>
                  <a:rPr lang="en-US" sz="1100" b="1" dirty="0">
                    <a:solidFill>
                      <a:schemeClr val="tx1"/>
                    </a:solidFill>
                  </a:rPr>
                </a:br>
                <a:r>
                  <a:rPr lang="en-US" sz="1100" i="1" dirty="0">
                    <a:solidFill>
                      <a:schemeClr val="tx1"/>
                    </a:solidFill>
                  </a:rPr>
                  <a:t>Tara Peris</a:t>
                </a:r>
              </a:p>
              <a:p>
                <a:pPr algn="ctr" defTabSz="800100">
                  <a:lnSpc>
                    <a:spcPct val="90000"/>
                  </a:lnSpc>
                  <a:spcBef>
                    <a:spcPct val="0"/>
                  </a:spcBef>
                  <a:spcAft>
                    <a:spcPct val="35000"/>
                  </a:spcAft>
                </a:pPr>
                <a:endParaRPr lang="en-US" sz="1000" i="1" dirty="0">
                  <a:solidFill>
                    <a:schemeClr val="tx1"/>
                  </a:solidFill>
                </a:endParaRPr>
              </a:p>
            </p:txBody>
          </p:sp>
        </p:grpSp>
      </p:grpSp>
      <p:sp>
        <p:nvSpPr>
          <p:cNvPr id="5" name="Slide Number Placeholder 4">
            <a:extLst>
              <a:ext uri="{FF2B5EF4-FFF2-40B4-BE49-F238E27FC236}">
                <a16:creationId xmlns:a16="http://schemas.microsoft.com/office/drawing/2014/main" id="{29A7AAC8-CA29-A715-AD43-A2E0F05F9831}"/>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23</a:t>
            </a:fld>
            <a:endParaRPr lang="en-US" sz="1350">
              <a:solidFill>
                <a:prstClr val="black"/>
              </a:solidFill>
            </a:endParaRPr>
          </a:p>
        </p:txBody>
      </p:sp>
    </p:spTree>
    <p:extLst>
      <p:ext uri="{BB962C8B-B14F-4D97-AF65-F5344CB8AC3E}">
        <p14:creationId xmlns:p14="http://schemas.microsoft.com/office/powerpoint/2010/main" val="156113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1" y="-75602"/>
            <a:ext cx="8786835" cy="952145"/>
          </a:xfrm>
        </p:spPr>
        <p:txBody>
          <a:bodyPr/>
          <a:lstStyle/>
          <a:p>
            <a:pPr algn="ctr"/>
            <a:r>
              <a:rPr lang="en-US" sz="3600" dirty="0">
                <a:latin typeface="Times New Roman" panose="02020603050405020304" pitchFamily="18" charset="0"/>
                <a:cs typeface="Times New Roman" panose="02020603050405020304" pitchFamily="18" charset="0"/>
              </a:rPr>
              <a:t>APO Directory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7472383"/>
              </p:ext>
            </p:extLst>
          </p:nvPr>
        </p:nvGraphicFramePr>
        <p:xfrm>
          <a:off x="342961" y="1020307"/>
          <a:ext cx="11506077" cy="3505200"/>
        </p:xfrm>
        <a:graphic>
          <a:graphicData uri="http://schemas.openxmlformats.org/drawingml/2006/table">
            <a:tbl>
              <a:tblPr firstRow="1" bandRow="1">
                <a:tableStyleId>{5C22544A-7EE6-4342-B048-85BDC9FD1C3A}</a:tableStyleId>
              </a:tblPr>
              <a:tblGrid>
                <a:gridCol w="2599936">
                  <a:extLst>
                    <a:ext uri="{9D8B030D-6E8A-4147-A177-3AD203B41FA5}">
                      <a16:colId xmlns:a16="http://schemas.microsoft.com/office/drawing/2014/main" val="628204028"/>
                    </a:ext>
                  </a:extLst>
                </a:gridCol>
                <a:gridCol w="5361466">
                  <a:extLst>
                    <a:ext uri="{9D8B030D-6E8A-4147-A177-3AD203B41FA5}">
                      <a16:colId xmlns:a16="http://schemas.microsoft.com/office/drawing/2014/main" val="398339293"/>
                    </a:ext>
                  </a:extLst>
                </a:gridCol>
                <a:gridCol w="3544675">
                  <a:extLst>
                    <a:ext uri="{9D8B030D-6E8A-4147-A177-3AD203B41FA5}">
                      <a16:colId xmlns:a16="http://schemas.microsoft.com/office/drawing/2014/main" val="730615473"/>
                    </a:ext>
                  </a:extLst>
                </a:gridCol>
              </a:tblGrid>
              <a:tr h="370840">
                <a:tc>
                  <a:txBody>
                    <a:bodyPr/>
                    <a:lstStyle/>
                    <a:p>
                      <a:r>
                        <a:rPr lang="en-US" dirty="0">
                          <a:latin typeface="Arial" panose="020B0604020202020204" pitchFamily="34" charset="0"/>
                          <a:cs typeface="Arial" panose="020B0604020202020204" pitchFamily="34" charset="0"/>
                        </a:rPr>
                        <a:t>Name</a:t>
                      </a:r>
                    </a:p>
                  </a:txBody>
                  <a:tcPr/>
                </a:tc>
                <a:tc>
                  <a:txBody>
                    <a:bodyPr/>
                    <a:lstStyle/>
                    <a:p>
                      <a:r>
                        <a:rPr lang="en-US" dirty="0">
                          <a:latin typeface="Arial" panose="020B0604020202020204" pitchFamily="34" charset="0"/>
                          <a:cs typeface="Arial" panose="020B0604020202020204" pitchFamily="34" charset="0"/>
                        </a:rPr>
                        <a:t>Role</a:t>
                      </a:r>
                    </a:p>
                  </a:txBody>
                  <a:tcPr/>
                </a:tc>
                <a:tc>
                  <a:txBody>
                    <a:bodyPr/>
                    <a:lstStyle/>
                    <a:p>
                      <a:r>
                        <a:rPr lang="en-US" dirty="0">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2620652008"/>
                  </a:ext>
                </a:extLst>
              </a:tr>
              <a:tr h="370840">
                <a:tc>
                  <a:txBody>
                    <a:bodyPr/>
                    <a:lstStyle/>
                    <a:p>
                      <a:r>
                        <a:rPr lang="en-US" dirty="0">
                          <a:latin typeface="Arial" panose="020B0604020202020204" pitchFamily="34" charset="0"/>
                          <a:cs typeface="Arial" panose="020B0604020202020204" pitchFamily="34" charset="0"/>
                        </a:rPr>
                        <a:t>Kyna Williams</a:t>
                      </a:r>
                    </a:p>
                  </a:txBody>
                  <a:tcPr/>
                </a:tc>
                <a:tc>
                  <a:txBody>
                    <a:bodyPr/>
                    <a:lstStyle/>
                    <a:p>
                      <a:r>
                        <a:rPr lang="en-US" dirty="0">
                          <a:latin typeface="Arial" panose="020B0604020202020204" pitchFamily="34" charset="0"/>
                          <a:cs typeface="Arial" panose="020B0604020202020204" pitchFamily="34" charset="0"/>
                        </a:rPr>
                        <a:t>Primary contact for Academic Personnel matters</a:t>
                      </a:r>
                    </a:p>
                  </a:txBody>
                  <a:tcPr/>
                </a:tc>
                <a:tc>
                  <a:txBody>
                    <a:bodyPr/>
                    <a:lstStyle/>
                    <a:p>
                      <a:r>
                        <a:rPr lang="en-US" dirty="0">
                          <a:latin typeface="Arial" panose="020B0604020202020204" pitchFamily="34" charset="0"/>
                          <a:cs typeface="Arial" panose="020B0604020202020204" pitchFamily="34" charset="0"/>
                          <a:hlinkClick r:id="rId2"/>
                        </a:rPr>
                        <a:t>KLWilliams@mednet.ucla.edu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13536809"/>
                  </a:ext>
                </a:extLst>
              </a:tr>
              <a:tr h="370840">
                <a:tc>
                  <a:txBody>
                    <a:bodyPr/>
                    <a:lstStyle/>
                    <a:p>
                      <a:r>
                        <a:rPr lang="en-US" dirty="0">
                          <a:latin typeface="Arial" panose="020B0604020202020204" pitchFamily="34" charset="0"/>
                          <a:cs typeface="Arial" panose="020B0604020202020204" pitchFamily="34" charset="0"/>
                        </a:rPr>
                        <a:t>Lorinda Murdock-Lane</a:t>
                      </a:r>
                    </a:p>
                  </a:txBody>
                  <a:tcPr/>
                </a:tc>
                <a:tc>
                  <a:txBody>
                    <a:bodyPr/>
                    <a:lstStyle/>
                    <a:p>
                      <a:r>
                        <a:rPr lang="en-US" dirty="0">
                          <a:latin typeface="Arial" panose="020B0604020202020204" pitchFamily="34" charset="0"/>
                          <a:cs typeface="Arial" panose="020B0604020202020204" pitchFamily="34" charset="0"/>
                        </a:rPr>
                        <a:t>Special projects / Academic Personnel consultant</a:t>
                      </a:r>
                    </a:p>
                  </a:txBody>
                  <a:tcPr/>
                </a:tc>
                <a:tc>
                  <a:txBody>
                    <a:bodyPr/>
                    <a:lstStyle/>
                    <a:p>
                      <a:r>
                        <a:rPr lang="en-US" dirty="0">
                          <a:latin typeface="Arial" panose="020B0604020202020204" pitchFamily="34" charset="0"/>
                          <a:cs typeface="Arial" panose="020B0604020202020204" pitchFamily="34" charset="0"/>
                          <a:hlinkClick r:id="rId3"/>
                        </a:rPr>
                        <a:t>LMurdock@mednet.ucla.edu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617392216"/>
                  </a:ext>
                </a:extLst>
              </a:tr>
              <a:tr h="370840">
                <a:tc>
                  <a:txBody>
                    <a:bodyPr/>
                    <a:lstStyle/>
                    <a:p>
                      <a:r>
                        <a:rPr lang="en-US" dirty="0">
                          <a:latin typeface="Arial" panose="020B0604020202020204" pitchFamily="34" charset="0"/>
                          <a:cs typeface="Arial" panose="020B0604020202020204" pitchFamily="34" charset="0"/>
                        </a:rPr>
                        <a:t>TBA</a:t>
                      </a:r>
                    </a:p>
                  </a:txBody>
                  <a:tcPr/>
                </a:tc>
                <a:tc>
                  <a:txBody>
                    <a:bodyPr/>
                    <a:lstStyle/>
                    <a:p>
                      <a:r>
                        <a:rPr lang="en-US" dirty="0">
                          <a:latin typeface="Arial" panose="020B0604020202020204" pitchFamily="34" charset="0"/>
                          <a:cs typeface="Arial" panose="020B0604020202020204" pitchFamily="34" charset="0"/>
                        </a:rPr>
                        <a:t>Dossier</a:t>
                      </a:r>
                      <a:r>
                        <a:rPr lang="en-US" baseline="0" dirty="0">
                          <a:latin typeface="Arial" panose="020B0604020202020204" pitchFamily="34" charset="0"/>
                          <a:cs typeface="Arial" panose="020B0604020202020204" pitchFamily="34" charset="0"/>
                        </a:rPr>
                        <a:t> preparation (A-L), VCP Coordinator</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7633226"/>
                  </a:ext>
                </a:extLst>
              </a:tr>
              <a:tr h="370840">
                <a:tc>
                  <a:txBody>
                    <a:bodyPr/>
                    <a:lstStyle/>
                    <a:p>
                      <a:r>
                        <a:rPr lang="en-US" dirty="0">
                          <a:latin typeface="Arial" panose="020B0604020202020204" pitchFamily="34" charset="0"/>
                          <a:cs typeface="Arial" panose="020B0604020202020204" pitchFamily="34" charset="0"/>
                        </a:rPr>
                        <a:t>Amanda </a:t>
                      </a:r>
                      <a:r>
                        <a:rPr lang="en-US" dirty="0" err="1">
                          <a:latin typeface="Arial" panose="020B0604020202020204" pitchFamily="34" charset="0"/>
                          <a:cs typeface="Arial" panose="020B0604020202020204" pitchFamily="34" charset="0"/>
                        </a:rPr>
                        <a:t>Mehl</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Dossier post</a:t>
                      </a:r>
                      <a:r>
                        <a:rPr lang="en-US" baseline="0" dirty="0">
                          <a:latin typeface="Arial" panose="020B0604020202020204" pitchFamily="34" charset="0"/>
                          <a:cs typeface="Arial" panose="020B0604020202020204" pitchFamily="34" charset="0"/>
                        </a:rPr>
                        <a:t> auditing, new appointments, UC Recruit transaction</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hlinkClick r:id="rId4"/>
                        </a:rPr>
                        <a:t>AMehl@mednet.ucla.edu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83341667"/>
                  </a:ext>
                </a:extLst>
              </a:tr>
              <a:tr h="370840">
                <a:tc>
                  <a:txBody>
                    <a:bodyPr/>
                    <a:lstStyle/>
                    <a:p>
                      <a:r>
                        <a:rPr lang="en-US" dirty="0">
                          <a:latin typeface="Arial" panose="020B0604020202020204" pitchFamily="34" charset="0"/>
                          <a:cs typeface="Arial" panose="020B0604020202020204" pitchFamily="34" charset="0"/>
                        </a:rPr>
                        <a:t>Jennifer Calhoun</a:t>
                      </a:r>
                    </a:p>
                  </a:txBody>
                  <a:tcPr/>
                </a:tc>
                <a:tc>
                  <a:txBody>
                    <a:bodyPr/>
                    <a:lstStyle/>
                    <a:p>
                      <a:r>
                        <a:rPr lang="en-US" dirty="0">
                          <a:latin typeface="Arial" panose="020B0604020202020204" pitchFamily="34" charset="0"/>
                          <a:cs typeface="Arial" panose="020B0604020202020204" pitchFamily="34" charset="0"/>
                        </a:rPr>
                        <a:t>VCP Coordinator </a:t>
                      </a:r>
                    </a:p>
                  </a:txBody>
                  <a:tcPr/>
                </a:tc>
                <a:tc>
                  <a:txBody>
                    <a:bodyPr/>
                    <a:lstStyle/>
                    <a:p>
                      <a:r>
                        <a:rPr lang="en-US" dirty="0">
                          <a:latin typeface="Arial" panose="020B0604020202020204" pitchFamily="34" charset="0"/>
                          <a:cs typeface="Arial" panose="020B0604020202020204" pitchFamily="34" charset="0"/>
                          <a:hlinkClick r:id="rId5"/>
                        </a:rPr>
                        <a:t>JCalhoun@mednet.ucla.edu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54954098"/>
                  </a:ext>
                </a:extLst>
              </a:tr>
              <a:tr h="370840">
                <a:tc>
                  <a:txBody>
                    <a:bodyPr/>
                    <a:lstStyle/>
                    <a:p>
                      <a:r>
                        <a:rPr lang="en-US" dirty="0">
                          <a:latin typeface="Arial" panose="020B0604020202020204" pitchFamily="34" charset="0"/>
                          <a:cs typeface="Arial" panose="020B0604020202020204" pitchFamily="34" charset="0"/>
                        </a:rPr>
                        <a:t>Paulina Contreras</a:t>
                      </a:r>
                    </a:p>
                  </a:txBody>
                  <a:tcPr/>
                </a:tc>
                <a:tc>
                  <a:txBody>
                    <a:bodyPr/>
                    <a:lstStyle/>
                    <a:p>
                      <a:r>
                        <a:rPr lang="en-US" dirty="0">
                          <a:latin typeface="Arial" panose="020B0604020202020204" pitchFamily="34" charset="0"/>
                          <a:cs typeface="Arial" panose="020B0604020202020204" pitchFamily="34" charset="0"/>
                        </a:rPr>
                        <a:t>Responsible for </a:t>
                      </a:r>
                      <a:r>
                        <a:rPr lang="en-US" dirty="0" err="1">
                          <a:latin typeface="Arial" panose="020B0604020202020204" pitchFamily="34" charset="0"/>
                          <a:cs typeface="Arial" panose="020B0604020202020204" pitchFamily="34" charset="0"/>
                        </a:rPr>
                        <a:t>UCPath</a:t>
                      </a:r>
                      <a:r>
                        <a:rPr lang="en-US" dirty="0">
                          <a:latin typeface="Arial" panose="020B0604020202020204" pitchFamily="34" charset="0"/>
                          <a:cs typeface="Arial" panose="020B0604020202020204" pitchFamily="34" charset="0"/>
                        </a:rPr>
                        <a:t> entries</a:t>
                      </a:r>
                    </a:p>
                  </a:txBody>
                  <a:tcPr/>
                </a:tc>
                <a:tc>
                  <a:txBody>
                    <a:bodyPr/>
                    <a:lstStyle/>
                    <a:p>
                      <a:r>
                        <a:rPr lang="en-US" dirty="0">
                          <a:latin typeface="Arial" panose="020B0604020202020204" pitchFamily="34" charset="0"/>
                          <a:cs typeface="Arial" panose="020B0604020202020204" pitchFamily="34" charset="0"/>
                          <a:hlinkClick r:id="rId6"/>
                        </a:rPr>
                        <a:t>PContreras@mednet.ucla.edu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425421492"/>
                  </a:ext>
                </a:extLst>
              </a:tr>
              <a:tr h="370840">
                <a:tc>
                  <a:txBody>
                    <a:bodyPr/>
                    <a:lstStyle/>
                    <a:p>
                      <a:r>
                        <a:rPr lang="en-US" dirty="0">
                          <a:latin typeface="Arial" panose="020B0604020202020204" pitchFamily="34" charset="0"/>
                          <a:cs typeface="Arial" panose="020B0604020202020204" pitchFamily="34" charset="0"/>
                        </a:rPr>
                        <a:t>TBA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Assistant to Associate Chair of Academic Affairs, VCP Coordinator </a:t>
                      </a:r>
                    </a:p>
                  </a:txBody>
                  <a:tcPr/>
                </a:tc>
                <a:tc>
                  <a:txBody>
                    <a:bodyPr/>
                    <a:lstStyle/>
                    <a:p>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10273235"/>
                  </a:ext>
                </a:extLst>
              </a:tr>
            </a:tbl>
          </a:graphicData>
        </a:graphic>
      </p:graphicFrame>
      <p:sp>
        <p:nvSpPr>
          <p:cNvPr id="6" name="Slide Number Placeholder 5">
            <a:extLst>
              <a:ext uri="{FF2B5EF4-FFF2-40B4-BE49-F238E27FC236}">
                <a16:creationId xmlns:a16="http://schemas.microsoft.com/office/drawing/2014/main" id="{A898D35D-0043-1660-5B99-5AD33A03F3AA}"/>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24</a:t>
            </a:fld>
            <a:endParaRPr lang="en-US" sz="1350">
              <a:solidFill>
                <a:prstClr val="black"/>
              </a:solidFill>
            </a:endParaRPr>
          </a:p>
        </p:txBody>
      </p:sp>
    </p:spTree>
    <p:extLst>
      <p:ext uri="{BB962C8B-B14F-4D97-AF65-F5344CB8AC3E}">
        <p14:creationId xmlns:p14="http://schemas.microsoft.com/office/powerpoint/2010/main" val="132577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84479"/>
            <a:ext cx="6858000" cy="2387600"/>
          </a:xfrm>
        </p:spPr>
        <p:txBody>
          <a:bodyPr>
            <a:normAutofit fontScale="90000"/>
          </a:bodyPr>
          <a:lstStyle/>
          <a:p>
            <a:r>
              <a:rPr lang="en-US" dirty="0">
                <a:latin typeface="Times New Roman" panose="02020603050405020304" pitchFamily="18" charset="0"/>
                <a:cs typeface="Times New Roman" panose="02020603050405020304" pitchFamily="18" charset="0"/>
              </a:rPr>
              <a:t>Academic Trainee Office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(ATO)</a:t>
            </a:r>
          </a:p>
        </p:txBody>
      </p:sp>
    </p:spTree>
    <p:extLst>
      <p:ext uri="{BB962C8B-B14F-4D97-AF65-F5344CB8AC3E}">
        <p14:creationId xmlns:p14="http://schemas.microsoft.com/office/powerpoint/2010/main" val="345115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3259" y="-114318"/>
            <a:ext cx="9225481" cy="952145"/>
          </a:xfrm>
        </p:spPr>
        <p:txBody>
          <a:bodyPr/>
          <a:lstStyle/>
          <a:p>
            <a:pPr algn="ctr"/>
            <a:r>
              <a:rPr lang="en-US" sz="3600" dirty="0">
                <a:latin typeface="Times New Roman" panose="02020603050405020304" pitchFamily="18" charset="0"/>
                <a:cs typeface="Times New Roman" panose="02020603050405020304" pitchFamily="18" charset="0"/>
              </a:rPr>
              <a:t>Role of the Academic Trainee Office (ATO)</a:t>
            </a:r>
          </a:p>
        </p:txBody>
      </p:sp>
      <p:sp>
        <p:nvSpPr>
          <p:cNvPr id="2" name="Content Placeholder 1"/>
          <p:cNvSpPr>
            <a:spLocks noGrp="1"/>
          </p:cNvSpPr>
          <p:nvPr>
            <p:ph idx="1"/>
          </p:nvPr>
        </p:nvSpPr>
        <p:spPr>
          <a:xfrm>
            <a:off x="867282" y="890992"/>
            <a:ext cx="10457436" cy="4549876"/>
          </a:xfrm>
        </p:spPr>
        <p:txBody>
          <a:bodyPr>
            <a:normAutofit/>
          </a:bodyPr>
          <a:lstStyle/>
          <a:p>
            <a:pPr marL="457200" indent="-457200">
              <a:buFont typeface="Arial" panose="020B0604020202020204" pitchFamily="34" charset="0"/>
              <a:buChar char="•"/>
            </a:pPr>
            <a:endParaRPr lang="en-US" sz="2400"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Serve as personnel office for research trainees for the department. Coordinate onboarding for newly appointed trainees and other personnel actions. </a:t>
            </a:r>
          </a:p>
          <a:p>
            <a:pPr marL="285750" indent="-285750">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Counsel all incoming trainees on UCLA and Semel Institute policies and procedures, benefits elections, and any HR related questions.</a:t>
            </a:r>
          </a:p>
          <a:p>
            <a:pPr marL="285750" indent="-285750">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Provide support and advisement to department administrators and faculty regarding union contracts, policies, and procedures.</a:t>
            </a:r>
          </a:p>
          <a:p>
            <a:pPr marL="285750" indent="-285750">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Coordinate trainee visa sponsorship applications (J-1 and H-1B)</a:t>
            </a:r>
          </a:p>
          <a:p>
            <a:pPr marL="285750" indent="-285750">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Serve as the main departmental liaison between the Semel Institute and Division of Graduate Education, Campus Human Resources- Benefits Office, Campus Payroll, Deans Visa Office, UCLA Center for GSR’s</a:t>
            </a:r>
          </a:p>
        </p:txBody>
      </p:sp>
      <p:sp>
        <p:nvSpPr>
          <p:cNvPr id="6" name="Slide Number Placeholder 5">
            <a:extLst>
              <a:ext uri="{FF2B5EF4-FFF2-40B4-BE49-F238E27FC236}">
                <a16:creationId xmlns:a16="http://schemas.microsoft.com/office/drawing/2014/main" id="{7BE6C5EF-B29D-DD43-DBDB-0C91C5CC3C84}"/>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26</a:t>
            </a:fld>
            <a:endParaRPr lang="en-US" sz="1350">
              <a:solidFill>
                <a:prstClr val="black"/>
              </a:solidFill>
            </a:endParaRPr>
          </a:p>
        </p:txBody>
      </p:sp>
    </p:spTree>
    <p:extLst>
      <p:ext uri="{BB962C8B-B14F-4D97-AF65-F5344CB8AC3E}">
        <p14:creationId xmlns:p14="http://schemas.microsoft.com/office/powerpoint/2010/main" val="118130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13329"/>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Population Types</a:t>
            </a:r>
          </a:p>
        </p:txBody>
      </p:sp>
      <p:sp>
        <p:nvSpPr>
          <p:cNvPr id="2" name="Content Placeholder 1"/>
          <p:cNvSpPr>
            <a:spLocks noGrp="1"/>
          </p:cNvSpPr>
          <p:nvPr>
            <p:ph idx="1"/>
          </p:nvPr>
        </p:nvSpPr>
        <p:spPr>
          <a:xfrm>
            <a:off x="1800529" y="1189996"/>
            <a:ext cx="8590942" cy="4250039"/>
          </a:xfrm>
        </p:spPr>
        <p:txBody>
          <a:bodyPr>
            <a:noAutofit/>
          </a:bodyPr>
          <a:lstStyle/>
          <a:p>
            <a:r>
              <a:rPr lang="en-US" sz="2400" b="1" dirty="0">
                <a:solidFill>
                  <a:srgbClr val="536895"/>
                </a:solidFill>
                <a:latin typeface="Arial" panose="020B0604020202020204" pitchFamily="34" charset="0"/>
                <a:cs typeface="Arial" panose="020B0604020202020204" pitchFamily="34" charset="0"/>
              </a:rPr>
              <a:t>Postdoctoral Scholars (Postdoc): </a:t>
            </a:r>
          </a:p>
          <a:p>
            <a:pPr marL="457200" indent="-457200">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Titles codes:</a:t>
            </a:r>
          </a:p>
          <a:p>
            <a:pPr marL="857250" lvl="1" indent="-342900">
              <a:buFont typeface="Courier New" panose="02070309020205020404" pitchFamily="49" charset="0"/>
              <a:buChar char="o"/>
            </a:pPr>
            <a:r>
              <a:rPr lang="en-US" sz="1600" b="1" dirty="0">
                <a:solidFill>
                  <a:srgbClr val="536895"/>
                </a:solidFill>
                <a:latin typeface="Arial" panose="020B0604020202020204" pitchFamily="34" charset="0"/>
                <a:cs typeface="Arial" panose="020B0604020202020204" pitchFamily="34" charset="0"/>
              </a:rPr>
              <a:t>Postdoctoral Scholar- Employee TC 3252- </a:t>
            </a:r>
            <a:r>
              <a:rPr lang="en-US" sz="1600" dirty="0">
                <a:solidFill>
                  <a:srgbClr val="536895"/>
                </a:solidFill>
                <a:latin typeface="Arial" panose="020B0604020202020204" pitchFamily="34" charset="0"/>
                <a:cs typeface="Arial" panose="020B0604020202020204" pitchFamily="34" charset="0"/>
              </a:rPr>
              <a:t>An appointment is made in the title “Postdoctoral Scholar – Employee” when a. the agency funding the salary requires or permits the appointee to be an employee of the University, or b. whenever General Funds, Opportunity Funds or other University discretionary funds are used to support the position.</a:t>
            </a:r>
          </a:p>
          <a:p>
            <a:pPr marL="857250" lvl="1" indent="-342900">
              <a:buFont typeface="Courier New" panose="02070309020205020404" pitchFamily="49" charset="0"/>
              <a:buChar char="o"/>
            </a:pPr>
            <a:r>
              <a:rPr lang="en-US" sz="1600" b="1" dirty="0">
                <a:solidFill>
                  <a:srgbClr val="536895"/>
                </a:solidFill>
                <a:latin typeface="Arial" panose="020B0604020202020204" pitchFamily="34" charset="0"/>
                <a:cs typeface="Arial" panose="020B0604020202020204" pitchFamily="34" charset="0"/>
              </a:rPr>
              <a:t>Postdoctoral Scholar- Fellow TC 3253- </a:t>
            </a:r>
            <a:r>
              <a:rPr lang="en-US" sz="1600" dirty="0">
                <a:solidFill>
                  <a:srgbClr val="536895"/>
                </a:solidFill>
                <a:latin typeface="Arial" panose="020B0604020202020204" pitchFamily="34" charset="0"/>
                <a:cs typeface="Arial" panose="020B0604020202020204" pitchFamily="34" charset="0"/>
              </a:rPr>
              <a:t>Postdoctoral Scholar has been awarded a fellowship or traineeship for postdoctoral study by an extramural agency and the fellowship or traineeship is paid through a University account.</a:t>
            </a:r>
          </a:p>
          <a:p>
            <a:pPr marL="857250" lvl="1" indent="-342900">
              <a:buFont typeface="Courier New" panose="02070309020205020404" pitchFamily="49" charset="0"/>
              <a:buChar char="o"/>
            </a:pPr>
            <a:r>
              <a:rPr lang="en-US" sz="1600" b="1" dirty="0">
                <a:solidFill>
                  <a:srgbClr val="536895"/>
                </a:solidFill>
                <a:latin typeface="Arial" panose="020B0604020202020204" pitchFamily="34" charset="0"/>
                <a:cs typeface="Arial" panose="020B0604020202020204" pitchFamily="34" charset="0"/>
              </a:rPr>
              <a:t>Postdoctoral Scholar- Paid Direct TC 3254- </a:t>
            </a:r>
            <a:r>
              <a:rPr lang="en-US" sz="1600" dirty="0">
                <a:solidFill>
                  <a:srgbClr val="536895"/>
                </a:solidFill>
                <a:latin typeface="Arial" panose="020B0604020202020204" pitchFamily="34" charset="0"/>
                <a:cs typeface="Arial" panose="020B0604020202020204" pitchFamily="34" charset="0"/>
              </a:rPr>
              <a:t>Postdoctoral Scholar has been awarded a fellowship or traineeship for postdoctoral study by an extramural agency and the agency pays the fellowship or traineeship directly to the Postdoctoral Scholar, rather than through the University. Such appointments shall have a “without-salary” status.</a:t>
            </a:r>
            <a:endParaRPr lang="en-US" sz="2400" dirty="0">
              <a:solidFill>
                <a:srgbClr val="536895"/>
              </a:solidFill>
              <a:latin typeface="Arial" panose="020B0604020202020204" pitchFamily="34" charset="0"/>
              <a:cs typeface="Arial" panose="020B0604020202020204" pitchFamily="34" charset="0"/>
            </a:endParaRPr>
          </a:p>
          <a:p>
            <a:r>
              <a:rPr lang="en-US" sz="2000" dirty="0">
                <a:solidFill>
                  <a:srgbClr val="536895"/>
                </a:solidFill>
                <a:latin typeface="Arial" panose="020B0604020202020204" pitchFamily="34" charset="0"/>
                <a:cs typeface="Arial" panose="020B0604020202020204" pitchFamily="34" charset="0"/>
              </a:rPr>
              <a:t>Salary scale and PD levels: </a:t>
            </a:r>
            <a:r>
              <a:rPr lang="en-US" sz="2000" dirty="0">
                <a:latin typeface="Arial" panose="020B0604020202020204" pitchFamily="34" charset="0"/>
                <a:cs typeface="Arial" panose="020B0604020202020204" pitchFamily="34" charset="0"/>
                <a:hlinkClick r:id="rId3"/>
              </a:rPr>
              <a:t>Postdocs – Office of Education (ucla.edu)</a:t>
            </a:r>
            <a:endParaRPr lang="en-US" sz="2000" dirty="0">
              <a:solidFill>
                <a:schemeClr val="accent5">
                  <a:lumMod val="75000"/>
                </a:schemeClr>
              </a:solidFill>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0687BB6-A4B6-5534-D882-3C830DBA0E52}"/>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27</a:t>
            </a:fld>
            <a:endParaRPr lang="en-US" sz="1350">
              <a:solidFill>
                <a:prstClr val="black"/>
              </a:solidFill>
            </a:endParaRPr>
          </a:p>
        </p:txBody>
      </p:sp>
    </p:spTree>
    <p:extLst>
      <p:ext uri="{BB962C8B-B14F-4D97-AF65-F5344CB8AC3E}">
        <p14:creationId xmlns:p14="http://schemas.microsoft.com/office/powerpoint/2010/main" val="333344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1" y="-101902"/>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Population Types</a:t>
            </a:r>
          </a:p>
        </p:txBody>
      </p:sp>
      <p:sp>
        <p:nvSpPr>
          <p:cNvPr id="2" name="Content Placeholder 1"/>
          <p:cNvSpPr>
            <a:spLocks noGrp="1"/>
          </p:cNvSpPr>
          <p:nvPr>
            <p:ph idx="1"/>
          </p:nvPr>
        </p:nvSpPr>
        <p:spPr>
          <a:xfrm>
            <a:off x="699997" y="1147954"/>
            <a:ext cx="10792005" cy="4859803"/>
          </a:xfrm>
        </p:spPr>
        <p:txBody>
          <a:bodyPr>
            <a:noAutofit/>
          </a:bodyPr>
          <a:lstStyle/>
          <a:p>
            <a:r>
              <a:rPr lang="en-US" sz="2200" b="1" dirty="0">
                <a:solidFill>
                  <a:srgbClr val="536895"/>
                </a:solidFill>
                <a:latin typeface="Arial" panose="020B0604020202020204" pitchFamily="34" charset="0"/>
                <a:cs typeface="Arial" panose="020B0604020202020204" pitchFamily="34" charset="0"/>
              </a:rPr>
              <a:t>Graduate Student Researchers (GSRs): </a:t>
            </a:r>
          </a:p>
          <a:p>
            <a:pPr marL="342900" indent="-342900">
              <a:buFont typeface="Arial" panose="020B0604020202020204" pitchFamily="34" charset="0"/>
              <a:buChar char="•"/>
            </a:pPr>
            <a:r>
              <a:rPr lang="en-US" sz="1500" dirty="0">
                <a:solidFill>
                  <a:srgbClr val="536895"/>
                </a:solidFill>
                <a:latin typeface="Arial" panose="020B0604020202020204" pitchFamily="34" charset="0"/>
                <a:cs typeface="Arial" panose="020B0604020202020204" pitchFamily="34" charset="0"/>
              </a:rPr>
              <a:t>Title codes:</a:t>
            </a:r>
          </a:p>
          <a:p>
            <a:pPr lvl="1">
              <a:buFont typeface="Courier New" panose="02070309020205020404" pitchFamily="49" charset="0"/>
              <a:buChar char="o"/>
            </a:pPr>
            <a:r>
              <a:rPr lang="en-US" sz="1500" b="1" dirty="0">
                <a:solidFill>
                  <a:srgbClr val="536895"/>
                </a:solidFill>
                <a:latin typeface="Arial" panose="020B0604020202020204" pitchFamily="34" charset="0"/>
                <a:cs typeface="Arial" panose="020B0604020202020204" pitchFamily="34" charset="0"/>
              </a:rPr>
              <a:t>Graduate Student Researcher- Employee TC 3276- </a:t>
            </a:r>
            <a:r>
              <a:rPr lang="en-US" sz="1500" dirty="0">
                <a:solidFill>
                  <a:srgbClr val="536895"/>
                </a:solidFill>
                <a:latin typeface="Arial" panose="020B0604020202020204" pitchFamily="34" charset="0"/>
                <a:cs typeface="Arial" panose="020B0604020202020204" pitchFamily="34" charset="0"/>
              </a:rPr>
              <a:t>Graduate student who performs research as a condition of receiving financial remuneration from funding generated by the University, provided that the graduate student is performing this funded research under the specific direction of a faculty member or authorized Principal Investigator.</a:t>
            </a:r>
          </a:p>
          <a:p>
            <a:pPr lvl="1">
              <a:buFont typeface="Courier New" panose="02070309020205020404" pitchFamily="49" charset="0"/>
              <a:buChar char="o"/>
            </a:pPr>
            <a:r>
              <a:rPr lang="en-US" sz="1500" b="1" dirty="0">
                <a:solidFill>
                  <a:srgbClr val="536895"/>
                </a:solidFill>
                <a:latin typeface="Arial" panose="020B0604020202020204" pitchFamily="34" charset="0"/>
                <a:cs typeface="Arial" panose="020B0604020202020204" pitchFamily="34" charset="0"/>
              </a:rPr>
              <a:t>Graduate Student Researcher- Fellow TC 3145- </a:t>
            </a:r>
            <a:r>
              <a:rPr lang="en-US" sz="1500" dirty="0">
                <a:solidFill>
                  <a:srgbClr val="536895"/>
                </a:solidFill>
                <a:latin typeface="Arial" panose="020B0604020202020204" pitchFamily="34" charset="0"/>
                <a:cs typeface="Arial" panose="020B0604020202020204" pitchFamily="34" charset="0"/>
              </a:rPr>
              <a:t>(</a:t>
            </a:r>
            <a:r>
              <a:rPr lang="en-US" sz="1500" i="1" dirty="0">
                <a:solidFill>
                  <a:srgbClr val="536895"/>
                </a:solidFill>
                <a:latin typeface="Arial" panose="020B0604020202020204" pitchFamily="34" charset="0"/>
                <a:cs typeface="Arial" panose="020B0604020202020204" pitchFamily="34" charset="0"/>
              </a:rPr>
              <a:t>E.g. NSF GRFP, NIH F30, F31, F31-Diversity</a:t>
            </a:r>
            <a:r>
              <a:rPr lang="en-US" sz="1500" dirty="0">
                <a:solidFill>
                  <a:srgbClr val="536895"/>
                </a:solidFill>
                <a:latin typeface="Arial" panose="020B0604020202020204" pitchFamily="34" charset="0"/>
                <a:cs typeface="Arial" panose="020B0604020202020204" pitchFamily="34" charset="0"/>
              </a:rPr>
              <a:t>) Student who obtains individual fellowship(s) where receipt of the fellowship funding requires the performance of a service for the University and performs research under specific direction of a faculty member or authorized Principal Investigator.</a:t>
            </a:r>
            <a:endParaRPr lang="en-US" sz="1500" b="1" dirty="0">
              <a:solidFill>
                <a:srgbClr val="536895"/>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500" b="1" dirty="0">
                <a:solidFill>
                  <a:srgbClr val="536895"/>
                </a:solidFill>
                <a:latin typeface="Arial" panose="020B0604020202020204" pitchFamily="34" charset="0"/>
                <a:cs typeface="Arial" panose="020B0604020202020204" pitchFamily="34" charset="0"/>
              </a:rPr>
              <a:t>Graduate Student Researcher- Trainee TC 3155- </a:t>
            </a:r>
            <a:r>
              <a:rPr lang="en-US" sz="1500" dirty="0">
                <a:solidFill>
                  <a:srgbClr val="536895"/>
                </a:solidFill>
                <a:latin typeface="Arial" panose="020B0604020202020204" pitchFamily="34" charset="0"/>
                <a:cs typeface="Arial" panose="020B0604020202020204" pitchFamily="34" charset="0"/>
              </a:rPr>
              <a:t>(</a:t>
            </a:r>
            <a:r>
              <a:rPr lang="en-US" sz="1500" i="1" dirty="0">
                <a:solidFill>
                  <a:srgbClr val="536895"/>
                </a:solidFill>
                <a:latin typeface="Arial" panose="020B0604020202020204" pitchFamily="34" charset="0"/>
                <a:cs typeface="Arial" panose="020B0604020202020204" pitchFamily="34" charset="0"/>
              </a:rPr>
              <a:t>E.g. NIH training grants T32, T35, T90, NSF Research Traineeship</a:t>
            </a:r>
            <a:r>
              <a:rPr lang="en-US" sz="1500" dirty="0">
                <a:solidFill>
                  <a:srgbClr val="536895"/>
                </a:solidFill>
                <a:latin typeface="Arial" panose="020B0604020202020204" pitchFamily="34" charset="0"/>
                <a:cs typeface="Arial" panose="020B0604020202020204" pitchFamily="34" charset="0"/>
              </a:rPr>
              <a:t>) The graduate student meets the terms identified above and the funding source deems that the money provided cannot be characterized as wages. The graduate student is an employee and the University will place the graduate student employee in a new “Trainee” title code that reflects that the money provided is not subject to a W-2.</a:t>
            </a:r>
            <a:endParaRPr lang="en-US" sz="1500" b="1" dirty="0">
              <a:solidFill>
                <a:srgbClr val="536895"/>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500" b="1" dirty="0">
                <a:solidFill>
                  <a:srgbClr val="536895"/>
                </a:solidFill>
                <a:latin typeface="Arial" panose="020B0604020202020204" pitchFamily="34" charset="0"/>
                <a:cs typeface="Arial" panose="020B0604020202020204" pitchFamily="34" charset="0"/>
              </a:rPr>
              <a:t>Graduate Student Researcher- Supplement TC 3160- </a:t>
            </a:r>
            <a:r>
              <a:rPr lang="en-US" sz="1500" dirty="0">
                <a:solidFill>
                  <a:srgbClr val="536895"/>
                </a:solidFill>
                <a:latin typeface="Arial" panose="020B0604020202020204" pitchFamily="34" charset="0"/>
                <a:cs typeface="Arial" panose="020B0604020202020204" pitchFamily="34" charset="0"/>
              </a:rPr>
              <a:t>Only use in conjunction with TC       3145/3155 appointments where the extramural award does not meet the salary point level for the GSR. Must be funding using non-78 accounts. </a:t>
            </a:r>
          </a:p>
          <a:p>
            <a:pPr lvl="1" indent="0">
              <a:buNone/>
            </a:pPr>
            <a:br>
              <a:rPr lang="en-US" sz="1500" dirty="0">
                <a:solidFill>
                  <a:srgbClr val="536895"/>
                </a:solidFill>
                <a:latin typeface="Arial" panose="020B0604020202020204" pitchFamily="34" charset="0"/>
                <a:cs typeface="Arial" panose="020B0604020202020204" pitchFamily="34" charset="0"/>
              </a:rPr>
            </a:br>
            <a:r>
              <a:rPr lang="en-US" sz="1500" dirty="0">
                <a:solidFill>
                  <a:srgbClr val="536895"/>
                </a:solidFill>
                <a:latin typeface="Arial" panose="020B0604020202020204" pitchFamily="34" charset="0"/>
                <a:cs typeface="Arial" panose="020B0604020202020204" pitchFamily="34" charset="0"/>
              </a:rPr>
              <a:t>Salary point scale- </a:t>
            </a:r>
            <a:r>
              <a:rPr lang="en-US" sz="1500" dirty="0">
                <a:latin typeface="Arial" panose="020B0604020202020204" pitchFamily="34" charset="0"/>
                <a:cs typeface="Arial" panose="020B0604020202020204" pitchFamily="34" charset="0"/>
                <a:hlinkClick r:id="rId2"/>
              </a:rPr>
              <a:t>GSR-Salary-Scale.pdf (ucla.edu)</a:t>
            </a:r>
            <a:endParaRPr lang="en-US" sz="1500" dirty="0">
              <a:solidFill>
                <a:schemeClr val="accent5">
                  <a:lumMod val="75000"/>
                </a:schemeClr>
              </a:solidFill>
              <a:latin typeface="Arial" panose="020B0604020202020204" pitchFamily="34" charset="0"/>
              <a:cs typeface="Arial" panose="020B0604020202020204" pitchFamily="34" charset="0"/>
            </a:endParaRPr>
          </a:p>
          <a:p>
            <a:pPr lvl="1" indent="0">
              <a:buNone/>
            </a:pPr>
            <a:endParaRPr lang="en-US" sz="1500" dirty="0">
              <a:solidFill>
                <a:schemeClr val="accent5">
                  <a:lumMod val="75000"/>
                </a:schemeClr>
              </a:solidFill>
              <a:latin typeface="Arial" panose="020B0604020202020204" pitchFamily="34" charset="0"/>
              <a:cs typeface="Arial" panose="020B0604020202020204" pitchFamily="34" charset="0"/>
            </a:endParaRPr>
          </a:p>
          <a:p>
            <a:pPr lvl="1" indent="0">
              <a:buNone/>
            </a:pPr>
            <a:endParaRPr lang="en-US" sz="1500" dirty="0">
              <a:solidFill>
                <a:schemeClr val="accent5">
                  <a:lumMod val="75000"/>
                </a:schemeClr>
              </a:solidFill>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34D841D-501E-4F34-1BF9-BD7B1478D920}"/>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28</a:t>
            </a:fld>
            <a:endParaRPr lang="en-US" sz="1350">
              <a:solidFill>
                <a:prstClr val="black"/>
              </a:solidFill>
            </a:endParaRPr>
          </a:p>
        </p:txBody>
      </p:sp>
    </p:spTree>
    <p:extLst>
      <p:ext uri="{BB962C8B-B14F-4D97-AF65-F5344CB8AC3E}">
        <p14:creationId xmlns:p14="http://schemas.microsoft.com/office/powerpoint/2010/main" val="350028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1" y="-114899"/>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Population Types (cont.)</a:t>
            </a:r>
          </a:p>
        </p:txBody>
      </p:sp>
      <p:sp>
        <p:nvSpPr>
          <p:cNvPr id="2" name="Content Placeholder 1"/>
          <p:cNvSpPr>
            <a:spLocks noGrp="1"/>
          </p:cNvSpPr>
          <p:nvPr>
            <p:ph idx="1"/>
          </p:nvPr>
        </p:nvSpPr>
        <p:spPr>
          <a:xfrm>
            <a:off x="1293869" y="922309"/>
            <a:ext cx="9604261" cy="4520380"/>
          </a:xfrm>
        </p:spPr>
        <p:txBody>
          <a:bodyPr>
            <a:normAutofit fontScale="85000" lnSpcReduction="10000"/>
          </a:bodyPr>
          <a:lstStyle/>
          <a:p>
            <a:r>
              <a:rPr lang="en-US" sz="2400" b="1" dirty="0">
                <a:solidFill>
                  <a:srgbClr val="536895"/>
                </a:solidFill>
                <a:latin typeface="Arial" panose="020B0604020202020204" pitchFamily="34" charset="0"/>
                <a:cs typeface="Arial" panose="020B0604020202020204" pitchFamily="34" charset="0"/>
              </a:rPr>
              <a:t>Teaching Apprentice (TA): </a:t>
            </a:r>
          </a:p>
          <a:p>
            <a:pPr marL="342900" indent="-342900">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Title codes:</a:t>
            </a:r>
          </a:p>
          <a:p>
            <a:pPr marL="857250" lvl="1" indent="-342900">
              <a:buFont typeface="Courier New" panose="02070309020205020404" pitchFamily="49" charset="0"/>
              <a:buChar char="o"/>
            </a:pPr>
            <a:r>
              <a:rPr lang="en-US" sz="1600" b="1" dirty="0">
                <a:solidFill>
                  <a:srgbClr val="536895"/>
                </a:solidFill>
                <a:latin typeface="Arial" panose="020B0604020202020204" pitchFamily="34" charset="0"/>
                <a:cs typeface="Arial" panose="020B0604020202020204" pitchFamily="34" charset="0"/>
              </a:rPr>
              <a:t>Teaching Apprentice- Assistant TC 2310- </a:t>
            </a:r>
            <a:r>
              <a:rPr lang="en-US" sz="1600" dirty="0">
                <a:solidFill>
                  <a:srgbClr val="536895"/>
                </a:solidFill>
                <a:latin typeface="Arial" panose="020B0604020202020204" pitchFamily="34" charset="0"/>
                <a:cs typeface="Arial" panose="020B0604020202020204" pitchFamily="34" charset="0"/>
              </a:rPr>
              <a:t>No TA experience </a:t>
            </a:r>
          </a:p>
          <a:p>
            <a:pPr marL="857250" lvl="1" indent="-342900">
              <a:buFont typeface="Courier New" panose="02070309020205020404" pitchFamily="49" charset="0"/>
              <a:buChar char="o"/>
            </a:pPr>
            <a:r>
              <a:rPr lang="en-US" sz="1600" b="1" dirty="0">
                <a:solidFill>
                  <a:srgbClr val="536895"/>
                </a:solidFill>
                <a:latin typeface="Arial" panose="020B0604020202020204" pitchFamily="34" charset="0"/>
                <a:cs typeface="Arial" panose="020B0604020202020204" pitchFamily="34" charset="0"/>
              </a:rPr>
              <a:t>Teaching Apprentice- Associate TC 1506- </a:t>
            </a:r>
            <a:r>
              <a:rPr lang="en-US" sz="1600" dirty="0">
                <a:solidFill>
                  <a:srgbClr val="536895"/>
                </a:solidFill>
                <a:latin typeface="Arial" panose="020B0604020202020204" pitchFamily="34" charset="0"/>
                <a:cs typeface="Arial" panose="020B0604020202020204" pitchFamily="34" charset="0"/>
              </a:rPr>
              <a:t>3 quarters of University teaching experience+ obtained a Master’s degree or has 36 units of graduate coursework</a:t>
            </a:r>
          </a:p>
          <a:p>
            <a:pPr marL="857250" lvl="1" indent="-342900">
              <a:buFont typeface="Courier New" panose="02070309020205020404" pitchFamily="49" charset="0"/>
              <a:buChar char="o"/>
            </a:pPr>
            <a:r>
              <a:rPr lang="en-US" sz="1600" b="1" dirty="0">
                <a:solidFill>
                  <a:srgbClr val="536895"/>
                </a:solidFill>
                <a:latin typeface="Arial" panose="020B0604020202020204" pitchFamily="34" charset="0"/>
                <a:cs typeface="Arial" panose="020B0604020202020204" pitchFamily="34" charset="0"/>
              </a:rPr>
              <a:t>Teaching Apprentice- Fellow TC 2300- </a:t>
            </a:r>
            <a:r>
              <a:rPr lang="en-US" sz="1600" dirty="0">
                <a:solidFill>
                  <a:srgbClr val="536895"/>
                </a:solidFill>
                <a:latin typeface="Arial" panose="020B0604020202020204" pitchFamily="34" charset="0"/>
                <a:cs typeface="Arial" panose="020B0604020202020204" pitchFamily="34" charset="0"/>
              </a:rPr>
              <a:t>6 quarters of University teaching experience+ has advanced to candidacy</a:t>
            </a:r>
          </a:p>
          <a:p>
            <a:pPr lvl="1" indent="0">
              <a:buNone/>
            </a:pPr>
            <a:r>
              <a:rPr lang="en-US" dirty="0">
                <a:solidFill>
                  <a:srgbClr val="536895"/>
                </a:solidFill>
                <a:latin typeface="Arial" panose="020B0604020202020204" pitchFamily="34" charset="0"/>
                <a:cs typeface="Arial" panose="020B0604020202020204" pitchFamily="34" charset="0"/>
              </a:rPr>
              <a:t>Salary scale: </a:t>
            </a:r>
            <a:r>
              <a:rPr lang="en-US" dirty="0">
                <a:latin typeface="Arial" panose="020B0604020202020204" pitchFamily="34" charset="0"/>
                <a:cs typeface="Arial" panose="020B0604020202020204" pitchFamily="34" charset="0"/>
                <a:hlinkClick r:id="rId2"/>
              </a:rPr>
              <a:t>ASE-Salary-Scale.pdf (ucla.edu)</a:t>
            </a:r>
            <a:endParaRPr lang="en-US" dirty="0">
              <a:solidFill>
                <a:schemeClr val="accent5">
                  <a:lumMod val="75000"/>
                </a:schemeClr>
              </a:solidFill>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a:lnSpc>
                <a:spcPct val="120000"/>
              </a:lnSpc>
            </a:pPr>
            <a:r>
              <a:rPr lang="en-US" sz="2000" b="1" dirty="0">
                <a:solidFill>
                  <a:srgbClr val="536895"/>
                </a:solidFill>
                <a:latin typeface="Arial" panose="020B0604020202020204" pitchFamily="34" charset="0"/>
                <a:cs typeface="Arial" panose="020B0604020202020204" pitchFamily="34" charset="0"/>
              </a:rPr>
              <a:t>Visiting Graduate Researchers (VGRs)- </a:t>
            </a:r>
            <a:r>
              <a:rPr lang="en-US" sz="1600" dirty="0">
                <a:solidFill>
                  <a:srgbClr val="536895"/>
                </a:solidFill>
                <a:highlight>
                  <a:srgbClr val="FFFFFF"/>
                </a:highlight>
                <a:latin typeface="Arial" panose="020B0604020202020204" pitchFamily="34" charset="0"/>
                <a:cs typeface="Arial" panose="020B0604020202020204" pitchFamily="34" charset="0"/>
              </a:rPr>
              <a:t>individual, domestic or international, who is: (1) enrolled as degree-seeking graduate student at a non-University of California institution and maintaining satisfactory advancement towards the completion of his or her academic degree, and (2) invited to conduct short-term doctoral research or participate in a “prescribed course of study” such as a mentored or independent research project or master’s research collaborations with a faculty member at UCLA. Fee information can be found at </a:t>
            </a:r>
            <a:r>
              <a:rPr lang="en-US" sz="1600" dirty="0">
                <a:latin typeface="Arial" panose="020B0604020202020204" pitchFamily="34" charset="0"/>
                <a:cs typeface="Arial" panose="020B0604020202020204" pitchFamily="34" charset="0"/>
                <a:hlinkClick r:id="rId3"/>
              </a:rPr>
              <a:t>UCLA Fees for Visiting Graduate Researchers | UCLA Graduate Programs</a:t>
            </a:r>
            <a:endParaRPr lang="en-US" sz="1600" dirty="0">
              <a:latin typeface="Arial" panose="020B0604020202020204" pitchFamily="34" charset="0"/>
              <a:cs typeface="Arial" panose="020B0604020202020204" pitchFamily="34" charset="0"/>
            </a:endParaRPr>
          </a:p>
          <a:p>
            <a:endParaRPr lang="en-US" sz="1600" dirty="0">
              <a:solidFill>
                <a:schemeClr val="accent5">
                  <a:lumMod val="75000"/>
                </a:schemeClr>
              </a:solidFill>
              <a:latin typeface="Arial" panose="020B0604020202020204" pitchFamily="34" charset="0"/>
              <a:cs typeface="Arial" panose="020B0604020202020204" pitchFamily="34" charset="0"/>
            </a:endParaRPr>
          </a:p>
          <a:p>
            <a:r>
              <a:rPr lang="en-US" sz="1600" i="1" dirty="0">
                <a:solidFill>
                  <a:srgbClr val="536895"/>
                </a:solidFill>
                <a:latin typeface="Arial" panose="020B0604020202020204" pitchFamily="34" charset="0"/>
                <a:cs typeface="Arial" panose="020B0604020202020204" pitchFamily="34" charset="0"/>
              </a:rPr>
              <a:t>*Please visit our website for me information regarding titles, pay rates, and eligibility </a:t>
            </a:r>
            <a:r>
              <a:rPr lang="en-US" sz="1600" dirty="0">
                <a:latin typeface="Arial" panose="020B0604020202020204" pitchFamily="34" charset="0"/>
                <a:cs typeface="Arial" panose="020B0604020202020204" pitchFamily="34" charset="0"/>
                <a:hlinkClick r:id="rId4"/>
              </a:rPr>
              <a:t>Office of Education (ucla.edu)</a:t>
            </a:r>
            <a:r>
              <a:rPr lang="en-US" sz="1600" dirty="0">
                <a:latin typeface="Arial" panose="020B0604020202020204" pitchFamily="34" charset="0"/>
                <a:cs typeface="Arial" panose="020B0604020202020204" pitchFamily="34" charset="0"/>
              </a:rPr>
              <a:t> </a:t>
            </a:r>
            <a:endParaRPr lang="en-US" sz="1600" dirty="0">
              <a:solidFill>
                <a:srgbClr val="536895"/>
              </a:solidFill>
              <a:latin typeface="Arial" panose="020B0604020202020204" pitchFamily="34" charset="0"/>
              <a:cs typeface="Arial" panose="020B0604020202020204" pitchFamily="34" charset="0"/>
            </a:endParaRPr>
          </a:p>
          <a:p>
            <a:pPr marL="34290"/>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D4F076B-2FEA-CBFE-55B1-DD28058616B0}"/>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29</a:t>
            </a:fld>
            <a:endParaRPr lang="en-US" sz="1350">
              <a:solidFill>
                <a:prstClr val="black"/>
              </a:solidFill>
            </a:endParaRPr>
          </a:p>
        </p:txBody>
      </p:sp>
    </p:spTree>
    <p:extLst>
      <p:ext uri="{BB962C8B-B14F-4D97-AF65-F5344CB8AC3E}">
        <p14:creationId xmlns:p14="http://schemas.microsoft.com/office/powerpoint/2010/main" val="121193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85767" y="-340519"/>
            <a:ext cx="6420465" cy="95408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US" dirty="0"/>
            </a:br>
            <a:r>
              <a:rPr lang="en-US" sz="3600" dirty="0">
                <a:latin typeface="Times New Roman" panose="02020603050405020304" pitchFamily="18" charset="0"/>
                <a:cs typeface="Times New Roman" panose="02020603050405020304" pitchFamily="18" charset="0"/>
              </a:rPr>
              <a:t>UCLA Programs</a:t>
            </a:r>
            <a:br>
              <a:rPr lang="en-US" sz="5300" dirty="0">
                <a:latin typeface="Calibri" panose="020F0502020204030204" pitchFamily="34" charset="0"/>
                <a:cs typeface="Calibri" panose="020F0502020204030204" pitchFamily="34" charset="0"/>
              </a:rPr>
            </a:br>
            <a:endParaRPr lang="en-US" sz="5300" dirty="0">
              <a:latin typeface="Calibri" panose="020F0502020204030204" pitchFamily="34" charset="0"/>
              <a:cs typeface="Calibri" panose="020F0502020204030204" pitchFamily="34" charset="0"/>
            </a:endParaRPr>
          </a:p>
        </p:txBody>
      </p:sp>
      <p:sp>
        <p:nvSpPr>
          <p:cNvPr id="5" name="Content Placeholder 2"/>
          <p:cNvSpPr txBox="1">
            <a:spLocks/>
          </p:cNvSpPr>
          <p:nvPr/>
        </p:nvSpPr>
        <p:spPr>
          <a:xfrm>
            <a:off x="1987329" y="1814790"/>
            <a:ext cx="8277192" cy="433356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27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284BE"/>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284BE"/>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UCLA is home to the College and 12 Professional Schools</a:t>
            </a:r>
          </a:p>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The College comprises five Divisions: Humanities, Life Sciences, Physical Sciences, Social Sciences, and Undergraduate Education</a:t>
            </a:r>
          </a:p>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The Professional Schools focus on fields of study ranging from the Arts to Medicine</a:t>
            </a:r>
          </a:p>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UCLA is home to the Semel Institute for Neuroscience &amp; Human Behavior, established in 2004</a:t>
            </a:r>
          </a:p>
          <a:p>
            <a:pPr>
              <a:lnSpc>
                <a:spcPct val="100000"/>
              </a:lnSpc>
              <a:spcBef>
                <a:spcPts val="0"/>
              </a:spcBef>
            </a:pPr>
            <a:endParaRPr lang="en-US" sz="2000" dirty="0">
              <a:solidFill>
                <a:srgbClr val="53689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582F21B-3677-7D83-9800-FB3480508573}"/>
              </a:ext>
            </a:extLst>
          </p:cNvPr>
          <p:cNvSpPr>
            <a:spLocks noGrp="1"/>
          </p:cNvSpPr>
          <p:nvPr>
            <p:ph type="sldNum" sz="quarter" idx="12"/>
          </p:nvPr>
        </p:nvSpPr>
        <p:spPr/>
        <p:txBody>
          <a:bodyPr/>
          <a:lstStyle/>
          <a:p>
            <a:fld id="{4F860C78-138D-444C-8186-B5B185D543E1}" type="slidenum">
              <a:rPr lang="en-US" smtClean="0"/>
              <a:pPr/>
              <a:t>3</a:t>
            </a:fld>
            <a:endParaRPr lang="en-US" dirty="0"/>
          </a:p>
        </p:txBody>
      </p:sp>
    </p:spTree>
    <p:extLst>
      <p:ext uri="{BB962C8B-B14F-4D97-AF65-F5344CB8AC3E}">
        <p14:creationId xmlns:p14="http://schemas.microsoft.com/office/powerpoint/2010/main" val="352823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1" y="-134940"/>
            <a:ext cx="8786835" cy="952145"/>
          </a:xfrm>
        </p:spPr>
        <p:txBody>
          <a:bodyPr/>
          <a:lstStyle/>
          <a:p>
            <a:pPr algn="ctr"/>
            <a:r>
              <a:rPr lang="en-US" sz="3600" dirty="0">
                <a:latin typeface="Times New Roman" panose="02020603050405020304" pitchFamily="18" charset="0"/>
                <a:cs typeface="Times New Roman" panose="02020603050405020304" pitchFamily="18" charset="0"/>
              </a:rPr>
              <a:t>Fees and Tuition </a:t>
            </a:r>
          </a:p>
        </p:txBody>
      </p:sp>
      <p:sp>
        <p:nvSpPr>
          <p:cNvPr id="2" name="Content Placeholder 1"/>
          <p:cNvSpPr>
            <a:spLocks noGrp="1"/>
          </p:cNvSpPr>
          <p:nvPr>
            <p:ph idx="1"/>
          </p:nvPr>
        </p:nvSpPr>
        <p:spPr>
          <a:xfrm>
            <a:off x="1238375" y="1326587"/>
            <a:ext cx="9715245" cy="4520380"/>
          </a:xfrm>
        </p:spPr>
        <p:txBody>
          <a:bodyPr>
            <a:normAutofit/>
          </a:bodyPr>
          <a:lstStyle/>
          <a:p>
            <a:r>
              <a:rPr lang="en-US" sz="2400" dirty="0">
                <a:solidFill>
                  <a:srgbClr val="536895"/>
                </a:solidFill>
                <a:latin typeface="Arial" panose="020B0604020202020204" pitchFamily="34" charset="0"/>
                <a:cs typeface="Arial" panose="020B0604020202020204" pitchFamily="34" charset="0"/>
              </a:rPr>
              <a:t>To qualify for ASE or GSR remissions, the percent appointment must be 25% or greater, at most 50%.  If a student meets this criterion. </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100% Tuition</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100% Student Services Fee</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100% GSHIP</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*$100 Campus Fee (New UAW contract)</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100% Nonresident Supplemental Tuition -if employed in GSR(s) at 45% FTE or more.</a:t>
            </a:r>
          </a:p>
          <a:p>
            <a:endParaRPr lang="en-US" sz="2900" dirty="0">
              <a:solidFill>
                <a:schemeClr val="accent5">
                  <a:lumMod val="75000"/>
                </a:schemeClr>
              </a:solidFill>
            </a:endParaRPr>
          </a:p>
        </p:txBody>
      </p:sp>
      <p:sp>
        <p:nvSpPr>
          <p:cNvPr id="6" name="Slide Number Placeholder 5">
            <a:extLst>
              <a:ext uri="{FF2B5EF4-FFF2-40B4-BE49-F238E27FC236}">
                <a16:creationId xmlns:a16="http://schemas.microsoft.com/office/drawing/2014/main" id="{5CA4E764-F7E1-3408-E10C-E2DDE015E8B6}"/>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30</a:t>
            </a:fld>
            <a:endParaRPr lang="en-US" sz="1350">
              <a:solidFill>
                <a:prstClr val="black"/>
              </a:solidFill>
            </a:endParaRPr>
          </a:p>
        </p:txBody>
      </p:sp>
    </p:spTree>
    <p:extLst>
      <p:ext uri="{BB962C8B-B14F-4D97-AF65-F5344CB8AC3E}">
        <p14:creationId xmlns:p14="http://schemas.microsoft.com/office/powerpoint/2010/main" val="159357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46181"/>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Initial Appointment Process</a:t>
            </a:r>
          </a:p>
        </p:txBody>
      </p:sp>
      <p:sp>
        <p:nvSpPr>
          <p:cNvPr id="2" name="Content Placeholder 1"/>
          <p:cNvSpPr>
            <a:spLocks noGrp="1"/>
          </p:cNvSpPr>
          <p:nvPr>
            <p:ph idx="1"/>
          </p:nvPr>
        </p:nvSpPr>
        <p:spPr>
          <a:xfrm>
            <a:off x="1169266" y="1362148"/>
            <a:ext cx="9853468" cy="4520380"/>
          </a:xfrm>
        </p:spPr>
        <p:txBody>
          <a:bodyPr>
            <a:normAutofit/>
          </a:bodyPr>
          <a:lstStyle/>
          <a:p>
            <a:pPr marL="0" indent="0">
              <a:buNone/>
            </a:pPr>
            <a:r>
              <a:rPr lang="en-US" sz="2400" b="1" dirty="0">
                <a:solidFill>
                  <a:srgbClr val="536895"/>
                </a:solidFill>
                <a:latin typeface="Arial" panose="020B0604020202020204" pitchFamily="34" charset="0"/>
                <a:cs typeface="Arial" panose="020B0604020202020204" pitchFamily="34" charset="0"/>
              </a:rPr>
              <a:t>Initial Appointments:</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Hiring department will submit completed paperwork to the ATO central email</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ATO will review paperwork and send out for funding approval </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ATO will draft written notice of appointment and reach out to trainee for onboarding </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ATO will hire trainee into UCPath </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Once UCPath approves hire, ATO will send out a summary email to trainee and CC department administrator </a:t>
            </a: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34290"/>
            <a:endParaRPr lang="en-US" dirty="0"/>
          </a:p>
          <a:p>
            <a:endParaRPr lang="en-US" dirty="0"/>
          </a:p>
        </p:txBody>
      </p:sp>
      <p:sp>
        <p:nvSpPr>
          <p:cNvPr id="6" name="Slide Number Placeholder 5">
            <a:extLst>
              <a:ext uri="{FF2B5EF4-FFF2-40B4-BE49-F238E27FC236}">
                <a16:creationId xmlns:a16="http://schemas.microsoft.com/office/drawing/2014/main" id="{80F76E8B-CF67-2AD8-056F-6D5B89CC752C}"/>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31</a:t>
            </a:fld>
            <a:endParaRPr lang="en-US" sz="1350">
              <a:solidFill>
                <a:prstClr val="black"/>
              </a:solidFill>
            </a:endParaRPr>
          </a:p>
        </p:txBody>
      </p:sp>
    </p:spTree>
    <p:extLst>
      <p:ext uri="{BB962C8B-B14F-4D97-AF65-F5344CB8AC3E}">
        <p14:creationId xmlns:p14="http://schemas.microsoft.com/office/powerpoint/2010/main" val="1466913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92896"/>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Reappointment Process </a:t>
            </a:r>
          </a:p>
        </p:txBody>
      </p:sp>
      <p:sp>
        <p:nvSpPr>
          <p:cNvPr id="2" name="Content Placeholder 1"/>
          <p:cNvSpPr>
            <a:spLocks noGrp="1"/>
          </p:cNvSpPr>
          <p:nvPr>
            <p:ph idx="1"/>
          </p:nvPr>
        </p:nvSpPr>
        <p:spPr>
          <a:xfrm>
            <a:off x="1020410" y="1564166"/>
            <a:ext cx="10151180" cy="4520380"/>
          </a:xfrm>
        </p:spPr>
        <p:txBody>
          <a:bodyPr>
            <a:normAutofit/>
          </a:bodyPr>
          <a:lstStyle/>
          <a:p>
            <a:pPr marL="0" indent="0">
              <a:buNone/>
            </a:pPr>
            <a:r>
              <a:rPr lang="en-US" sz="2400" b="1" dirty="0">
                <a:solidFill>
                  <a:srgbClr val="536895"/>
                </a:solidFill>
                <a:latin typeface="Arial" panose="020B0604020202020204" pitchFamily="34" charset="0"/>
                <a:cs typeface="Arial" panose="020B0604020202020204" pitchFamily="34" charset="0"/>
              </a:rPr>
              <a:t>Reappointments:</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ATO will send out reappointment forms on a quarterly basis</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Hiring department will submit reappointment form and any other required documents to ATO central email </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ATO will review paperwork and send out for funding approval </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ATO will draft written notice of appointment and process extension in UCPath </a:t>
            </a:r>
          </a:p>
          <a:p>
            <a:endParaRPr lang="en-US" sz="2400" dirty="0">
              <a:solidFill>
                <a:srgbClr val="53689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536895"/>
              </a:solidFill>
              <a:latin typeface="Arial" panose="020B0604020202020204" pitchFamily="34" charset="0"/>
              <a:cs typeface="Arial" panose="020B0604020202020204" pitchFamily="34" charset="0"/>
            </a:endParaRPr>
          </a:p>
          <a:p>
            <a:pPr marL="34290"/>
            <a:endParaRPr lang="en-US" dirty="0"/>
          </a:p>
          <a:p>
            <a:endParaRPr lang="en-US" dirty="0"/>
          </a:p>
        </p:txBody>
      </p:sp>
      <p:sp>
        <p:nvSpPr>
          <p:cNvPr id="6" name="Slide Number Placeholder 5">
            <a:extLst>
              <a:ext uri="{FF2B5EF4-FFF2-40B4-BE49-F238E27FC236}">
                <a16:creationId xmlns:a16="http://schemas.microsoft.com/office/drawing/2014/main" id="{17CAC247-DF9C-011E-07B4-09C6EF0FE299}"/>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32</a:t>
            </a:fld>
            <a:endParaRPr lang="en-US" sz="1350">
              <a:solidFill>
                <a:prstClr val="black"/>
              </a:solidFill>
            </a:endParaRPr>
          </a:p>
        </p:txBody>
      </p:sp>
    </p:spTree>
    <p:extLst>
      <p:ext uri="{BB962C8B-B14F-4D97-AF65-F5344CB8AC3E}">
        <p14:creationId xmlns:p14="http://schemas.microsoft.com/office/powerpoint/2010/main" val="2981513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16915"/>
            <a:ext cx="8786835" cy="952145"/>
          </a:xfrm>
        </p:spPr>
        <p:txBody>
          <a:bodyPr/>
          <a:lstStyle/>
          <a:p>
            <a:r>
              <a:rPr lang="en-US" sz="3600" dirty="0">
                <a:latin typeface="Times New Roman" panose="02020603050405020304" pitchFamily="18" charset="0"/>
                <a:cs typeface="Times New Roman" panose="02020603050405020304" pitchFamily="18" charset="0"/>
              </a:rPr>
              <a:t>Appointment / Reappointment Flow Charts</a:t>
            </a:r>
          </a:p>
        </p:txBody>
      </p:sp>
      <p:sp>
        <p:nvSpPr>
          <p:cNvPr id="2" name="Content Placeholder 1"/>
          <p:cNvSpPr>
            <a:spLocks noGrp="1"/>
          </p:cNvSpPr>
          <p:nvPr>
            <p:ph idx="1"/>
          </p:nvPr>
        </p:nvSpPr>
        <p:spPr>
          <a:xfrm>
            <a:off x="1857636" y="1168810"/>
            <a:ext cx="8476725" cy="4520380"/>
          </a:xfrm>
        </p:spPr>
        <p:txBody>
          <a:bodyPr>
            <a:normAutofit/>
          </a:bodyPr>
          <a:lstStyle/>
          <a:p>
            <a:pPr marL="0" indent="0">
              <a:buNone/>
            </a:pPr>
            <a:r>
              <a:rPr lang="en-US" sz="2400" dirty="0">
                <a:solidFill>
                  <a:srgbClr val="536895"/>
                </a:solidFill>
                <a:latin typeface="Arial" panose="020B0604020202020204" pitchFamily="34" charset="0"/>
                <a:cs typeface="Arial" panose="020B0604020202020204" pitchFamily="34" charset="0"/>
              </a:rPr>
              <a:t>Process flow chart and step-by-step information can be found on our admin portal (Password: 2000)</a:t>
            </a:r>
          </a:p>
          <a:p>
            <a:pPr marL="0" indent="0">
              <a:buNone/>
            </a:pPr>
            <a:endParaRPr lang="en-US" sz="2000" dirty="0">
              <a:solidFill>
                <a:schemeClr val="accent5">
                  <a:lumMod val="75000"/>
                </a:schemeClr>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2"/>
              </a:rPr>
              <a:t>Postdocs – Office of Education (ucla.edu)</a:t>
            </a:r>
            <a:endParaRPr lang="en-US" sz="2000" dirty="0">
              <a:solidFill>
                <a:schemeClr val="accent5">
                  <a:lumMod val="75000"/>
                </a:schemeClr>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3"/>
              </a:rPr>
              <a:t>GSR – Office of Education (ucla.edu)</a:t>
            </a:r>
            <a:endParaRPr lang="en-US" sz="2000" dirty="0">
              <a:solidFill>
                <a:schemeClr val="accent5">
                  <a:lumMod val="75000"/>
                </a:schemeClr>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rPr>
              <a:t>Teaching Apprentices – Office of Education (ucla.edu)</a:t>
            </a:r>
            <a:endParaRPr lang="en-US" sz="2000" dirty="0">
              <a:solidFill>
                <a:schemeClr val="accent5">
                  <a:lumMod val="75000"/>
                </a:schemeClr>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802FE48-DA4D-5CAE-09A7-9DF06EEAEF7C}"/>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33</a:t>
            </a:fld>
            <a:endParaRPr lang="en-US" sz="1350">
              <a:solidFill>
                <a:prstClr val="black"/>
              </a:solidFill>
            </a:endParaRPr>
          </a:p>
        </p:txBody>
      </p:sp>
    </p:spTree>
    <p:extLst>
      <p:ext uri="{BB962C8B-B14F-4D97-AF65-F5344CB8AC3E}">
        <p14:creationId xmlns:p14="http://schemas.microsoft.com/office/powerpoint/2010/main" val="1398583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14162"/>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General Appointment Process </a:t>
            </a:r>
          </a:p>
        </p:txBody>
      </p:sp>
      <p:sp>
        <p:nvSpPr>
          <p:cNvPr id="2" name="Content Placeholder 1"/>
          <p:cNvSpPr>
            <a:spLocks noGrp="1"/>
          </p:cNvSpPr>
          <p:nvPr>
            <p:ph idx="1"/>
          </p:nvPr>
        </p:nvSpPr>
        <p:spPr>
          <a:xfrm>
            <a:off x="1555582" y="1043172"/>
            <a:ext cx="9080836" cy="4520380"/>
          </a:xfrm>
        </p:spPr>
        <p:txBody>
          <a:bodyPr>
            <a:normAutofit fontScale="47500" lnSpcReduction="20000"/>
          </a:bodyPr>
          <a:lstStyle/>
          <a:p>
            <a:pPr marL="0" indent="0">
              <a:buNone/>
            </a:pPr>
            <a:r>
              <a:rPr lang="en-US" sz="4000" b="1" dirty="0">
                <a:solidFill>
                  <a:srgbClr val="536895"/>
                </a:solidFill>
                <a:latin typeface="Arial" panose="020B0604020202020204" pitchFamily="34" charset="0"/>
                <a:cs typeface="Arial" panose="020B0604020202020204" pitchFamily="34" charset="0"/>
              </a:rPr>
              <a:t>Action requests:</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Hiring department will submit action requests to ATO central email </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ATO will review request and send out for funding approval </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ATO will process requests in UCPath or </a:t>
            </a:r>
            <a:r>
              <a:rPr lang="en-US" sz="4000" dirty="0" err="1">
                <a:solidFill>
                  <a:srgbClr val="536895"/>
                </a:solidFill>
                <a:latin typeface="Arial" panose="020B0604020202020204" pitchFamily="34" charset="0"/>
                <a:cs typeface="Arial" panose="020B0604020202020204" pitchFamily="34" charset="0"/>
              </a:rPr>
              <a:t>Go.Grad</a:t>
            </a:r>
            <a:r>
              <a:rPr lang="en-US" sz="4000" dirty="0">
                <a:solidFill>
                  <a:srgbClr val="536895"/>
                </a:solidFill>
                <a:latin typeface="Arial" panose="020B0604020202020204" pitchFamily="34" charset="0"/>
                <a:cs typeface="Arial" panose="020B0604020202020204" pitchFamily="34" charset="0"/>
              </a:rPr>
              <a:t> (GSR fees and tuition only)</a:t>
            </a:r>
          </a:p>
          <a:p>
            <a:endParaRPr lang="en-US" sz="4000" dirty="0">
              <a:solidFill>
                <a:srgbClr val="536895"/>
              </a:solidFill>
              <a:latin typeface="Arial" panose="020B0604020202020204" pitchFamily="34" charset="0"/>
              <a:cs typeface="Arial" panose="020B0604020202020204" pitchFamily="34" charset="0"/>
            </a:endParaRPr>
          </a:p>
          <a:p>
            <a:pPr marL="0" indent="0">
              <a:buNone/>
            </a:pPr>
            <a:r>
              <a:rPr lang="en-US" sz="4000" b="1" dirty="0">
                <a:solidFill>
                  <a:srgbClr val="536895"/>
                </a:solidFill>
                <a:latin typeface="Arial" panose="020B0604020202020204" pitchFamily="34" charset="0"/>
                <a:cs typeface="Arial" panose="020B0604020202020204" pitchFamily="34" charset="0"/>
              </a:rPr>
              <a:t>Submit an Action Request form for:</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Step and/or FTE (Percent effort) change</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Pay rate change</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Early termination</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Additional supplement</a:t>
            </a:r>
          </a:p>
          <a:p>
            <a:pPr marL="342900" indent="-342900">
              <a:buFont typeface="Arial" panose="020B0604020202020204" pitchFamily="34" charset="0"/>
              <a:buChar char="•"/>
            </a:pPr>
            <a:r>
              <a:rPr lang="en-US" sz="4000" dirty="0">
                <a:solidFill>
                  <a:srgbClr val="536895"/>
                </a:solidFill>
                <a:latin typeface="Arial" panose="020B0604020202020204" pitchFamily="34" charset="0"/>
                <a:cs typeface="Arial" panose="020B0604020202020204" pitchFamily="34" charset="0"/>
              </a:rPr>
              <a:t>Fees and tuition</a:t>
            </a:r>
          </a:p>
          <a:p>
            <a:endParaRPr lang="en-US" sz="4000" dirty="0">
              <a:solidFill>
                <a:srgbClr val="536895"/>
              </a:solidFill>
              <a:latin typeface="Arial" panose="020B0604020202020204" pitchFamily="34" charset="0"/>
              <a:cs typeface="Arial" panose="020B0604020202020204" pitchFamily="34" charset="0"/>
            </a:endParaRPr>
          </a:p>
          <a:p>
            <a:r>
              <a:rPr lang="en-US" sz="2900" i="1" dirty="0">
                <a:solidFill>
                  <a:srgbClr val="536895"/>
                </a:solidFill>
                <a:latin typeface="Arial" panose="020B0604020202020204" pitchFamily="34" charset="0"/>
                <a:cs typeface="Arial" panose="020B0604020202020204" pitchFamily="34" charset="0"/>
              </a:rPr>
              <a:t>*Please visit our ATO Administrative Portal for more detailed information regarding initial, reappointment, and action requests </a:t>
            </a:r>
            <a:r>
              <a:rPr lang="en-US" sz="2900" i="1" dirty="0">
                <a:latin typeface="Arial" panose="020B0604020202020204" pitchFamily="34" charset="0"/>
                <a:cs typeface="Arial" panose="020B0604020202020204" pitchFamily="34" charset="0"/>
                <a:hlinkClick r:id="rId2"/>
              </a:rPr>
              <a:t>Admin – Office of Education (ucla.edu)</a:t>
            </a:r>
            <a:r>
              <a:rPr lang="en-US" sz="2900" i="1" dirty="0">
                <a:latin typeface="Arial" panose="020B0604020202020204" pitchFamily="34" charset="0"/>
                <a:cs typeface="Arial" panose="020B0604020202020204" pitchFamily="34" charset="0"/>
              </a:rPr>
              <a:t> </a:t>
            </a:r>
            <a:r>
              <a:rPr lang="en-US" sz="2900" i="1" dirty="0">
                <a:solidFill>
                  <a:schemeClr val="accent5">
                    <a:lumMod val="75000"/>
                  </a:schemeClr>
                </a:solidFill>
                <a:latin typeface="Arial" panose="020B0604020202020204" pitchFamily="34" charset="0"/>
                <a:cs typeface="Arial" panose="020B0604020202020204" pitchFamily="34" charset="0"/>
              </a:rPr>
              <a:t>Password: 2000</a:t>
            </a:r>
            <a:endParaRPr lang="en-US" sz="2900" dirty="0">
              <a:solidFill>
                <a:schemeClr val="accent5">
                  <a:lumMod val="75000"/>
                </a:schemeClr>
              </a:solidFill>
            </a:endParaRPr>
          </a:p>
        </p:txBody>
      </p:sp>
      <p:sp>
        <p:nvSpPr>
          <p:cNvPr id="6" name="Slide Number Placeholder 5">
            <a:extLst>
              <a:ext uri="{FF2B5EF4-FFF2-40B4-BE49-F238E27FC236}">
                <a16:creationId xmlns:a16="http://schemas.microsoft.com/office/drawing/2014/main" id="{F90D4DCA-CD66-BA78-F347-9B72C7B14676}"/>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34</a:t>
            </a:fld>
            <a:endParaRPr lang="en-US" sz="1350">
              <a:solidFill>
                <a:prstClr val="black"/>
              </a:solidFill>
            </a:endParaRPr>
          </a:p>
        </p:txBody>
      </p:sp>
    </p:spTree>
    <p:extLst>
      <p:ext uri="{BB962C8B-B14F-4D97-AF65-F5344CB8AC3E}">
        <p14:creationId xmlns:p14="http://schemas.microsoft.com/office/powerpoint/2010/main" val="1406155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51" y="-111022"/>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Organizational Chart</a:t>
            </a:r>
          </a:p>
        </p:txBody>
      </p:sp>
      <p:grpSp>
        <p:nvGrpSpPr>
          <p:cNvPr id="52" name="Group 51"/>
          <p:cNvGrpSpPr/>
          <p:nvPr/>
        </p:nvGrpSpPr>
        <p:grpSpPr>
          <a:xfrm>
            <a:off x="5070724" y="1518824"/>
            <a:ext cx="1614087" cy="3361340"/>
            <a:chOff x="3654837" y="1409430"/>
            <a:chExt cx="1614087" cy="3361340"/>
          </a:xfrm>
        </p:grpSpPr>
        <p:cxnSp>
          <p:nvCxnSpPr>
            <p:cNvPr id="35" name="Straight Connector 34"/>
            <p:cNvCxnSpPr>
              <a:cxnSpLocks/>
            </p:cNvCxnSpPr>
            <p:nvPr/>
          </p:nvCxnSpPr>
          <p:spPr>
            <a:xfrm flipH="1" flipV="1">
              <a:off x="4430338" y="2791364"/>
              <a:ext cx="2186" cy="471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rot="10800000">
              <a:off x="4426023" y="2689511"/>
              <a:ext cx="36290" cy="1567533"/>
              <a:chOff x="4396234" y="1072300"/>
              <a:chExt cx="36290" cy="1567533"/>
            </a:xfrm>
          </p:grpSpPr>
          <p:cxnSp>
            <p:nvCxnSpPr>
              <p:cNvPr id="30" name="Straight Connector 29"/>
              <p:cNvCxnSpPr/>
              <p:nvPr/>
            </p:nvCxnSpPr>
            <p:spPr>
              <a:xfrm>
                <a:off x="4432524" y="2242267"/>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96234" y="1072300"/>
                <a:ext cx="0" cy="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a:cxnSpLocks/>
              <a:stCxn id="15" idx="2"/>
            </p:cNvCxnSpPr>
            <p:nvPr/>
          </p:nvCxnSpPr>
          <p:spPr>
            <a:xfrm>
              <a:off x="4456487" y="1988789"/>
              <a:ext cx="0" cy="569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674250" y="2336854"/>
              <a:ext cx="1594674" cy="1563784"/>
              <a:chOff x="3298035" y="1607252"/>
              <a:chExt cx="1594674" cy="1563784"/>
            </a:xfrm>
            <a:solidFill>
              <a:srgbClr val="DAEBFE"/>
            </a:solidFill>
          </p:grpSpPr>
          <p:sp>
            <p:nvSpPr>
              <p:cNvPr id="8" name="TextBox 7">
                <a:extLst>
                  <a:ext uri="{FF2B5EF4-FFF2-40B4-BE49-F238E27FC236}">
                    <a16:creationId xmlns:a16="http://schemas.microsoft.com/office/drawing/2014/main" id="{F0C7DEAD-3919-45D2-A9AD-EEC4BF1D8A20}"/>
                  </a:ext>
                </a:extLst>
              </p:cNvPr>
              <p:cNvSpPr txBox="1"/>
              <p:nvPr/>
            </p:nvSpPr>
            <p:spPr>
              <a:xfrm>
                <a:off x="3303051" y="2587739"/>
                <a:ext cx="1554908" cy="5832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100" b="1" dirty="0">
                  <a:solidFill>
                    <a:schemeClr val="tx1"/>
                  </a:solidFill>
                </a:endParaRPr>
              </a:p>
              <a:p>
                <a:pPr algn="ctr" defTabSz="800100">
                  <a:lnSpc>
                    <a:spcPct val="90000"/>
                  </a:lnSpc>
                  <a:spcBef>
                    <a:spcPct val="0"/>
                  </a:spcBef>
                  <a:spcAft>
                    <a:spcPct val="35000"/>
                  </a:spcAft>
                </a:pPr>
                <a:r>
                  <a:rPr lang="en-US" sz="1100" b="1" dirty="0">
                    <a:solidFill>
                      <a:schemeClr val="tx1"/>
                    </a:solidFill>
                  </a:rPr>
                  <a:t>ATO Coordinator </a:t>
                </a:r>
                <a:br>
                  <a:rPr lang="en-US" sz="1100" b="1" dirty="0">
                    <a:solidFill>
                      <a:schemeClr val="tx1"/>
                    </a:solidFill>
                  </a:rPr>
                </a:br>
                <a:r>
                  <a:rPr lang="en-US" sz="1100" i="1" dirty="0">
                    <a:solidFill>
                      <a:schemeClr val="tx1"/>
                    </a:solidFill>
                  </a:rPr>
                  <a:t>Rochelle Bennett </a:t>
                </a:r>
              </a:p>
              <a:p>
                <a:pPr algn="ctr" defTabSz="800100">
                  <a:lnSpc>
                    <a:spcPct val="90000"/>
                  </a:lnSpc>
                  <a:spcBef>
                    <a:spcPct val="0"/>
                  </a:spcBef>
                  <a:spcAft>
                    <a:spcPct val="35000"/>
                  </a:spcAft>
                </a:pPr>
                <a:endParaRPr lang="en-US" sz="1000" i="1" dirty="0">
                  <a:solidFill>
                    <a:schemeClr val="tx1"/>
                  </a:solidFill>
                </a:endParaRPr>
              </a:p>
            </p:txBody>
          </p:sp>
          <p:sp>
            <p:nvSpPr>
              <p:cNvPr id="9" name="TextBox 8">
                <a:extLst>
                  <a:ext uri="{FF2B5EF4-FFF2-40B4-BE49-F238E27FC236}">
                    <a16:creationId xmlns:a16="http://schemas.microsoft.com/office/drawing/2014/main" id="{3FA7D8A7-82C4-4AC3-93C0-0B159C72CE56}"/>
                  </a:ext>
                </a:extLst>
              </p:cNvPr>
              <p:cNvSpPr txBox="1"/>
              <p:nvPr/>
            </p:nvSpPr>
            <p:spPr>
              <a:xfrm>
                <a:off x="3298035" y="1607252"/>
                <a:ext cx="1594674" cy="584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Administrative Director </a:t>
                </a:r>
                <a:br>
                  <a:rPr lang="en-US" sz="1100" b="1" dirty="0">
                    <a:solidFill>
                      <a:schemeClr val="tx1"/>
                    </a:solidFill>
                  </a:rPr>
                </a:br>
                <a:r>
                  <a:rPr lang="en-US" sz="1100" i="1" dirty="0">
                    <a:solidFill>
                      <a:schemeClr val="tx1"/>
                    </a:solidFill>
                  </a:rPr>
                  <a:t>Iriss Brion</a:t>
                </a:r>
              </a:p>
              <a:p>
                <a:pPr algn="ctr" defTabSz="800100">
                  <a:lnSpc>
                    <a:spcPct val="90000"/>
                  </a:lnSpc>
                  <a:spcBef>
                    <a:spcPct val="0"/>
                  </a:spcBef>
                  <a:spcAft>
                    <a:spcPct val="35000"/>
                  </a:spcAft>
                </a:pPr>
                <a:endParaRPr lang="en-US" sz="1000" i="1" dirty="0">
                  <a:solidFill>
                    <a:schemeClr val="tx1"/>
                  </a:solidFill>
                </a:endParaRPr>
              </a:p>
            </p:txBody>
          </p:sp>
        </p:grpSp>
        <p:sp>
          <p:nvSpPr>
            <p:cNvPr id="12" name="TextBox 11">
              <a:extLst>
                <a:ext uri="{FF2B5EF4-FFF2-40B4-BE49-F238E27FC236}">
                  <a16:creationId xmlns:a16="http://schemas.microsoft.com/office/drawing/2014/main" id="{FE12DAF9-4893-4E3C-91DD-43F07DA3D081}"/>
                </a:ext>
              </a:extLst>
            </p:cNvPr>
            <p:cNvSpPr txBox="1"/>
            <p:nvPr/>
          </p:nvSpPr>
          <p:spPr>
            <a:xfrm>
              <a:off x="3660662" y="4191411"/>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Program Assistant </a:t>
              </a:r>
              <a:br>
                <a:rPr lang="en-US" sz="1100" b="1" dirty="0">
                  <a:solidFill>
                    <a:schemeClr val="tx1"/>
                  </a:solidFill>
                </a:rPr>
              </a:br>
              <a:r>
                <a:rPr lang="en-US" sz="1100" i="1" dirty="0">
                  <a:solidFill>
                    <a:schemeClr val="tx1"/>
                  </a:solidFill>
                </a:rPr>
                <a:t>TBD</a:t>
              </a:r>
            </a:p>
            <a:p>
              <a:pPr algn="ctr" defTabSz="800100">
                <a:lnSpc>
                  <a:spcPct val="90000"/>
                </a:lnSpc>
                <a:spcBef>
                  <a:spcPct val="0"/>
                </a:spcBef>
                <a:spcAft>
                  <a:spcPct val="35000"/>
                </a:spcAft>
              </a:pPr>
              <a:endParaRPr lang="en-US" sz="1000" i="1" dirty="0">
                <a:solidFill>
                  <a:schemeClr val="tx1"/>
                </a:solidFill>
              </a:endParaRPr>
            </a:p>
          </p:txBody>
        </p:sp>
        <p:sp>
          <p:nvSpPr>
            <p:cNvPr id="15" name="TextBox 14">
              <a:extLst>
                <a:ext uri="{FF2B5EF4-FFF2-40B4-BE49-F238E27FC236}">
                  <a16:creationId xmlns:a16="http://schemas.microsoft.com/office/drawing/2014/main" id="{FE12DAF9-4893-4E3C-91DD-43F07DA3D081}"/>
                </a:ext>
              </a:extLst>
            </p:cNvPr>
            <p:cNvSpPr txBox="1"/>
            <p:nvPr/>
          </p:nvSpPr>
          <p:spPr>
            <a:xfrm>
              <a:off x="3654837" y="1409430"/>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COO</a:t>
              </a:r>
              <a:br>
                <a:rPr lang="en-US" sz="1100" b="1" dirty="0">
                  <a:solidFill>
                    <a:schemeClr val="tx1"/>
                  </a:solidFill>
                </a:rPr>
              </a:br>
              <a:r>
                <a:rPr lang="en-US" sz="1100" i="1" dirty="0">
                  <a:solidFill>
                    <a:schemeClr val="tx1"/>
                  </a:solidFill>
                </a:rPr>
                <a:t>Monica Rodriguez</a:t>
              </a:r>
            </a:p>
            <a:p>
              <a:pPr algn="ctr" defTabSz="800100">
                <a:lnSpc>
                  <a:spcPct val="90000"/>
                </a:lnSpc>
                <a:spcBef>
                  <a:spcPct val="0"/>
                </a:spcBef>
                <a:spcAft>
                  <a:spcPct val="35000"/>
                </a:spcAft>
              </a:pPr>
              <a:endParaRPr lang="en-US" sz="1000" i="1" dirty="0">
                <a:solidFill>
                  <a:schemeClr val="tx1"/>
                </a:solidFill>
              </a:endParaRPr>
            </a:p>
          </p:txBody>
        </p:sp>
      </p:grpSp>
      <p:sp>
        <p:nvSpPr>
          <p:cNvPr id="5" name="Slide Number Placeholder 4">
            <a:extLst>
              <a:ext uri="{FF2B5EF4-FFF2-40B4-BE49-F238E27FC236}">
                <a16:creationId xmlns:a16="http://schemas.microsoft.com/office/drawing/2014/main" id="{449712B2-D6C3-7A66-CE39-FC650B914D72}"/>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35</a:t>
            </a:fld>
            <a:endParaRPr lang="en-US" sz="1350">
              <a:solidFill>
                <a:prstClr val="black"/>
              </a:solidFill>
            </a:endParaRPr>
          </a:p>
        </p:txBody>
      </p:sp>
    </p:spTree>
    <p:extLst>
      <p:ext uri="{BB962C8B-B14F-4D97-AF65-F5344CB8AC3E}">
        <p14:creationId xmlns:p14="http://schemas.microsoft.com/office/powerpoint/2010/main" val="107568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104951"/>
            <a:ext cx="8786835" cy="952145"/>
          </a:xfrm>
        </p:spPr>
        <p:txBody>
          <a:bodyPr/>
          <a:lstStyle/>
          <a:p>
            <a:pPr algn="ctr"/>
            <a:r>
              <a:rPr lang="en-US" sz="3600" dirty="0">
                <a:latin typeface="Times New Roman" panose="02020603050405020304" pitchFamily="18" charset="0"/>
                <a:cs typeface="Times New Roman" panose="02020603050405020304" pitchFamily="18" charset="0"/>
              </a:rPr>
              <a:t>ATO Directory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1140392"/>
              </p:ext>
            </p:extLst>
          </p:nvPr>
        </p:nvGraphicFramePr>
        <p:xfrm>
          <a:off x="372140" y="1658384"/>
          <a:ext cx="11447720" cy="2123440"/>
        </p:xfrm>
        <a:graphic>
          <a:graphicData uri="http://schemas.openxmlformats.org/drawingml/2006/table">
            <a:tbl>
              <a:tblPr firstRow="1" bandRow="1">
                <a:tableStyleId>{5C22544A-7EE6-4342-B048-85BDC9FD1C3A}</a:tableStyleId>
              </a:tblPr>
              <a:tblGrid>
                <a:gridCol w="3048639">
                  <a:extLst>
                    <a:ext uri="{9D8B030D-6E8A-4147-A177-3AD203B41FA5}">
                      <a16:colId xmlns:a16="http://schemas.microsoft.com/office/drawing/2014/main" val="628204028"/>
                    </a:ext>
                  </a:extLst>
                </a:gridCol>
                <a:gridCol w="3962795">
                  <a:extLst>
                    <a:ext uri="{9D8B030D-6E8A-4147-A177-3AD203B41FA5}">
                      <a16:colId xmlns:a16="http://schemas.microsoft.com/office/drawing/2014/main" val="398339293"/>
                    </a:ext>
                  </a:extLst>
                </a:gridCol>
                <a:gridCol w="4436286">
                  <a:extLst>
                    <a:ext uri="{9D8B030D-6E8A-4147-A177-3AD203B41FA5}">
                      <a16:colId xmlns:a16="http://schemas.microsoft.com/office/drawing/2014/main" val="730615473"/>
                    </a:ext>
                  </a:extLst>
                </a:gridCol>
              </a:tblGrid>
              <a:tr h="370840">
                <a:tc>
                  <a:txBody>
                    <a:bodyPr/>
                    <a:lstStyle/>
                    <a:p>
                      <a:r>
                        <a:rPr lang="en-US" dirty="0">
                          <a:latin typeface="Arial" panose="020B0604020202020204" pitchFamily="34" charset="0"/>
                          <a:cs typeface="Arial" panose="020B0604020202020204" pitchFamily="34" charset="0"/>
                        </a:rPr>
                        <a:t>Name</a:t>
                      </a:r>
                    </a:p>
                  </a:txBody>
                  <a:tcPr/>
                </a:tc>
                <a:tc>
                  <a:txBody>
                    <a:bodyPr/>
                    <a:lstStyle/>
                    <a:p>
                      <a:r>
                        <a:rPr lang="en-US" dirty="0">
                          <a:latin typeface="Arial" panose="020B0604020202020204" pitchFamily="34" charset="0"/>
                          <a:cs typeface="Arial" panose="020B0604020202020204" pitchFamily="34" charset="0"/>
                        </a:rPr>
                        <a:t>Role</a:t>
                      </a:r>
                    </a:p>
                  </a:txBody>
                  <a:tcPr/>
                </a:tc>
                <a:tc>
                  <a:txBody>
                    <a:bodyPr/>
                    <a:lstStyle/>
                    <a:p>
                      <a:r>
                        <a:rPr lang="en-US" dirty="0">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2620652008"/>
                  </a:ext>
                </a:extLst>
              </a:tr>
              <a:tr h="370840">
                <a:tc>
                  <a:txBody>
                    <a:bodyPr/>
                    <a:lstStyle/>
                    <a:p>
                      <a:r>
                        <a:rPr lang="en-US" dirty="0">
                          <a:latin typeface="Arial" panose="020B0604020202020204" pitchFamily="34" charset="0"/>
                          <a:cs typeface="Arial" panose="020B0604020202020204" pitchFamily="34" charset="0"/>
                        </a:rPr>
                        <a:t>Iriss Brion </a:t>
                      </a:r>
                    </a:p>
                  </a:txBody>
                  <a:tcPr/>
                </a:tc>
                <a:tc>
                  <a:txBody>
                    <a:bodyPr/>
                    <a:lstStyle/>
                    <a:p>
                      <a:r>
                        <a:rPr lang="en-US" dirty="0">
                          <a:latin typeface="Arial" panose="020B0604020202020204" pitchFamily="34" charset="0"/>
                          <a:cs typeface="Arial" panose="020B0604020202020204" pitchFamily="34" charset="0"/>
                        </a:rPr>
                        <a:t>Administrative Director</a:t>
                      </a:r>
                    </a:p>
                  </a:txBody>
                  <a:tcPr/>
                </a:tc>
                <a:tc>
                  <a:txBody>
                    <a:bodyPr/>
                    <a:lstStyle/>
                    <a:p>
                      <a:r>
                        <a:rPr lang="en-US" dirty="0">
                          <a:latin typeface="Arial" panose="020B0604020202020204" pitchFamily="34" charset="0"/>
                          <a:cs typeface="Arial" panose="020B0604020202020204" pitchFamily="34" charset="0"/>
                          <a:hlinkClick r:id="rId2"/>
                        </a:rPr>
                        <a:t>IBrion@mednet.ucla.edu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13536809"/>
                  </a:ext>
                </a:extLst>
              </a:tr>
              <a:tr h="370840">
                <a:tc>
                  <a:txBody>
                    <a:bodyPr/>
                    <a:lstStyle/>
                    <a:p>
                      <a:r>
                        <a:rPr lang="en-US" dirty="0">
                          <a:latin typeface="Arial" panose="020B0604020202020204" pitchFamily="34" charset="0"/>
                          <a:cs typeface="Arial" panose="020B0604020202020204" pitchFamily="34" charset="0"/>
                        </a:rPr>
                        <a:t>Rochelle Bennett</a:t>
                      </a:r>
                    </a:p>
                  </a:txBody>
                  <a:tcPr/>
                </a:tc>
                <a:tc>
                  <a:txBody>
                    <a:bodyPr/>
                    <a:lstStyle/>
                    <a:p>
                      <a:r>
                        <a:rPr lang="en-US" dirty="0">
                          <a:latin typeface="Arial" panose="020B0604020202020204" pitchFamily="34" charset="0"/>
                          <a:cs typeface="Arial" panose="020B0604020202020204" pitchFamily="34" charset="0"/>
                        </a:rPr>
                        <a:t>ATO Coordinator</a:t>
                      </a:r>
                    </a:p>
                  </a:txBody>
                  <a:tcPr/>
                </a:tc>
                <a:tc>
                  <a:txBody>
                    <a:bodyPr/>
                    <a:lstStyle/>
                    <a:p>
                      <a:r>
                        <a:rPr lang="en-US" dirty="0">
                          <a:latin typeface="Arial" panose="020B0604020202020204" pitchFamily="34" charset="0"/>
                          <a:cs typeface="Arial" panose="020B0604020202020204" pitchFamily="34" charset="0"/>
                          <a:hlinkClick r:id="rId3"/>
                        </a:rPr>
                        <a:t>RLBennett@mednet.ucla.edu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617392216"/>
                  </a:ext>
                </a:extLst>
              </a:tr>
              <a:tr h="370840">
                <a:tc>
                  <a:txBody>
                    <a:bodyPr/>
                    <a:lstStyle/>
                    <a:p>
                      <a:r>
                        <a:rPr lang="en-US" dirty="0">
                          <a:latin typeface="Arial" panose="020B0604020202020204" pitchFamily="34" charset="0"/>
                          <a:cs typeface="Arial" panose="020B0604020202020204" pitchFamily="34" charset="0"/>
                        </a:rPr>
                        <a:t>TBD </a:t>
                      </a:r>
                    </a:p>
                  </a:txBody>
                  <a:tcPr/>
                </a:tc>
                <a:tc>
                  <a:txBody>
                    <a:bodyPr/>
                    <a:lstStyle/>
                    <a:p>
                      <a:r>
                        <a:rPr lang="en-US" dirty="0">
                          <a:latin typeface="Arial" panose="020B0604020202020204" pitchFamily="34" charset="0"/>
                          <a:cs typeface="Arial" panose="020B0604020202020204" pitchFamily="34" charset="0"/>
                        </a:rPr>
                        <a:t>Program Assistant </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7633226"/>
                  </a:ext>
                </a:extLst>
              </a:tr>
              <a:tr h="370840">
                <a:tc>
                  <a:txBody>
                    <a:bodyPr/>
                    <a:lstStyle/>
                    <a:p>
                      <a:r>
                        <a:rPr lang="en-US" dirty="0">
                          <a:latin typeface="Arial" panose="020B0604020202020204" pitchFamily="34" charset="0"/>
                          <a:cs typeface="Arial" panose="020B0604020202020204" pitchFamily="34" charset="0"/>
                        </a:rPr>
                        <a:t>ATO Central email </a:t>
                      </a:r>
                    </a:p>
                  </a:txBody>
                  <a:tcPr/>
                </a:tc>
                <a:tc>
                  <a:txBody>
                    <a:bodyPr/>
                    <a:lstStyle/>
                    <a:p>
                      <a:r>
                        <a:rPr lang="en-US" dirty="0">
                          <a:latin typeface="Arial" panose="020B0604020202020204" pitchFamily="34" charset="0"/>
                          <a:cs typeface="Arial" panose="020B0604020202020204" pitchFamily="34" charset="0"/>
                        </a:rPr>
                        <a:t>Central email for all inquires and submissions  </a:t>
                      </a:r>
                    </a:p>
                  </a:txBody>
                  <a:tcPr/>
                </a:tc>
                <a:tc>
                  <a:txBody>
                    <a:bodyPr/>
                    <a:lstStyle/>
                    <a:p>
                      <a:r>
                        <a:rPr lang="en-US" dirty="0">
                          <a:latin typeface="Arial" panose="020B0604020202020204" pitchFamily="34" charset="0"/>
                          <a:cs typeface="Arial" panose="020B0604020202020204" pitchFamily="34" charset="0"/>
                          <a:hlinkClick r:id="rId4"/>
                        </a:rPr>
                        <a:t>Academictraineeoffice@mednet.ucla.edu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83341667"/>
                  </a:ext>
                </a:extLst>
              </a:tr>
            </a:tbl>
          </a:graphicData>
        </a:graphic>
      </p:graphicFrame>
      <p:sp>
        <p:nvSpPr>
          <p:cNvPr id="6" name="Slide Number Placeholder 5">
            <a:extLst>
              <a:ext uri="{FF2B5EF4-FFF2-40B4-BE49-F238E27FC236}">
                <a16:creationId xmlns:a16="http://schemas.microsoft.com/office/drawing/2014/main" id="{2B48A0A1-5308-B303-F184-42CCF4313228}"/>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36</a:t>
            </a:fld>
            <a:endParaRPr lang="en-US" sz="1350">
              <a:solidFill>
                <a:prstClr val="black"/>
              </a:solidFill>
            </a:endParaRPr>
          </a:p>
        </p:txBody>
      </p:sp>
    </p:spTree>
    <p:extLst>
      <p:ext uri="{BB962C8B-B14F-4D97-AF65-F5344CB8AC3E}">
        <p14:creationId xmlns:p14="http://schemas.microsoft.com/office/powerpoint/2010/main" val="2758151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84479"/>
            <a:ext cx="6858000" cy="2387600"/>
          </a:xfrm>
        </p:spPr>
        <p:txBody>
          <a:bodyPr/>
          <a:lstStyle/>
          <a:p>
            <a:r>
              <a:rPr lang="en-US" dirty="0">
                <a:latin typeface="Times New Roman" panose="02020603050405020304" pitchFamily="18" charset="0"/>
                <a:cs typeface="Times New Roman" panose="02020603050405020304" pitchFamily="18" charset="0"/>
              </a:rPr>
              <a:t>Finance Office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283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326864"/>
            <a:ext cx="7886700" cy="1325563"/>
          </a:xfrm>
        </p:spPr>
        <p:txBody>
          <a:bodyPr/>
          <a:lstStyle/>
          <a:p>
            <a:pPr algn="ctr"/>
            <a:r>
              <a:rPr lang="en-US" sz="3600" dirty="0">
                <a:latin typeface="Times New Roman" panose="02020603050405020304" pitchFamily="18" charset="0"/>
                <a:cs typeface="Times New Roman" panose="02020603050405020304" pitchFamily="18" charset="0"/>
              </a:rPr>
              <a:t>What is the Role of the Finance Office?</a:t>
            </a:r>
          </a:p>
        </p:txBody>
      </p:sp>
      <p:sp>
        <p:nvSpPr>
          <p:cNvPr id="3" name="Content Placeholder 2"/>
          <p:cNvSpPr>
            <a:spLocks noGrp="1"/>
          </p:cNvSpPr>
          <p:nvPr>
            <p:ph idx="1"/>
          </p:nvPr>
        </p:nvSpPr>
        <p:spPr>
          <a:xfrm>
            <a:off x="1596877" y="1168270"/>
            <a:ext cx="8883945" cy="4351338"/>
          </a:xfrm>
        </p:spPr>
        <p:txBody>
          <a:bodyPr>
            <a:normAutofit/>
          </a:bodyPr>
          <a:lstStyle/>
          <a:p>
            <a:pPr marL="0" indent="0">
              <a:buNone/>
            </a:pPr>
            <a:r>
              <a:rPr lang="en-US" sz="2400" dirty="0">
                <a:solidFill>
                  <a:srgbClr val="536895"/>
                </a:solidFill>
                <a:latin typeface="Arial" panose="020B0604020202020204" pitchFamily="34" charset="0"/>
                <a:cs typeface="Arial" panose="020B0604020202020204" pitchFamily="34" charset="0"/>
              </a:rPr>
              <a:t>Each Semel central office and most Centers / Divisions have funding managed by our office.  In addition, we perform:</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Budgeting &amp; forecasting</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Financial reporting</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Audit and compliance review</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Equipment management</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Systems access </a:t>
            </a:r>
          </a:p>
        </p:txBody>
      </p:sp>
      <p:sp>
        <p:nvSpPr>
          <p:cNvPr id="6" name="Slide Number Placeholder 5">
            <a:extLst>
              <a:ext uri="{FF2B5EF4-FFF2-40B4-BE49-F238E27FC236}">
                <a16:creationId xmlns:a16="http://schemas.microsoft.com/office/drawing/2014/main" id="{EE6DBCBF-697E-5D2C-67E9-E2933E3FB298}"/>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38</a:t>
            </a:fld>
            <a:endParaRPr lang="en-US" sz="1350">
              <a:solidFill>
                <a:prstClr val="black"/>
              </a:solidFill>
            </a:endParaRPr>
          </a:p>
        </p:txBody>
      </p:sp>
    </p:spTree>
    <p:extLst>
      <p:ext uri="{BB962C8B-B14F-4D97-AF65-F5344CB8AC3E}">
        <p14:creationId xmlns:p14="http://schemas.microsoft.com/office/powerpoint/2010/main" val="2606404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057" y="-142012"/>
            <a:ext cx="7369886" cy="994172"/>
          </a:xfrm>
        </p:spPr>
        <p:txBody>
          <a:bodyPr/>
          <a:lstStyle/>
          <a:p>
            <a:r>
              <a:rPr lang="en-US" sz="3600" dirty="0">
                <a:latin typeface="Times New Roman" panose="02020603050405020304" pitchFamily="18" charset="0"/>
                <a:cs typeface="Times New Roman" panose="02020603050405020304" pitchFamily="18" charset="0"/>
              </a:rPr>
              <a:t>Differences Between Finance &amp; OES</a:t>
            </a:r>
          </a:p>
        </p:txBody>
      </p:sp>
      <p:sp>
        <p:nvSpPr>
          <p:cNvPr id="3" name="Content Placeholder 2"/>
          <p:cNvSpPr>
            <a:spLocks noGrp="1"/>
          </p:cNvSpPr>
          <p:nvPr>
            <p:ph idx="1"/>
          </p:nvPr>
        </p:nvSpPr>
        <p:spPr>
          <a:xfrm>
            <a:off x="1981534" y="903212"/>
            <a:ext cx="2809408" cy="407933"/>
          </a:xfrm>
        </p:spPr>
        <p:txBody>
          <a:bodyPr>
            <a:noAutofit/>
          </a:bodyPr>
          <a:lstStyle/>
          <a:p>
            <a:pPr marL="0" indent="0" algn="ctr">
              <a:buNone/>
            </a:pPr>
            <a:r>
              <a:rPr lang="en-US" sz="2400" b="1" dirty="0">
                <a:solidFill>
                  <a:srgbClr val="536895"/>
                </a:solidFill>
                <a:latin typeface="Arial" panose="020B0604020202020204" pitchFamily="34" charset="0"/>
                <a:cs typeface="Arial" panose="020B0604020202020204" pitchFamily="34" charset="0"/>
              </a:rPr>
              <a:t>FINANCE</a:t>
            </a:r>
          </a:p>
        </p:txBody>
      </p:sp>
      <p:sp>
        <p:nvSpPr>
          <p:cNvPr id="6" name="Content Placeholder 2"/>
          <p:cNvSpPr txBox="1">
            <a:spLocks/>
          </p:cNvSpPr>
          <p:nvPr/>
        </p:nvSpPr>
        <p:spPr>
          <a:xfrm>
            <a:off x="8040646" y="903212"/>
            <a:ext cx="1156795" cy="40793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accent4">
                    <a:lumMod val="75000"/>
                  </a:schemeClr>
                </a:solidFill>
                <a:latin typeface="Arial" panose="020B0604020202020204" pitchFamily="34" charset="0"/>
                <a:cs typeface="Arial" panose="020B0604020202020204" pitchFamily="34" charset="0"/>
              </a:rPr>
              <a:t>OES</a:t>
            </a:r>
          </a:p>
        </p:txBody>
      </p:sp>
      <p:sp>
        <p:nvSpPr>
          <p:cNvPr id="7" name="Rectangle 6">
            <a:extLst>
              <a:ext uri="{FF2B5EF4-FFF2-40B4-BE49-F238E27FC236}">
                <a16:creationId xmlns:a16="http://schemas.microsoft.com/office/drawing/2014/main" id="{8EA4EEFD-EC1A-B16D-3C2B-D0E5DFDE7FD2}"/>
              </a:ext>
            </a:extLst>
          </p:cNvPr>
          <p:cNvSpPr/>
          <p:nvPr/>
        </p:nvSpPr>
        <p:spPr>
          <a:xfrm>
            <a:off x="1313650" y="1374916"/>
            <a:ext cx="4146997" cy="54571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Manage unrestricted funds</a:t>
            </a:r>
          </a:p>
        </p:txBody>
      </p:sp>
      <p:sp>
        <p:nvSpPr>
          <p:cNvPr id="8" name="Rectangle 7">
            <a:extLst>
              <a:ext uri="{FF2B5EF4-FFF2-40B4-BE49-F238E27FC236}">
                <a16:creationId xmlns:a16="http://schemas.microsoft.com/office/drawing/2014/main" id="{01D3719A-49D8-E137-BB16-40A2CCD8627A}"/>
              </a:ext>
            </a:extLst>
          </p:cNvPr>
          <p:cNvSpPr/>
          <p:nvPr/>
        </p:nvSpPr>
        <p:spPr>
          <a:xfrm>
            <a:off x="1313645" y="2042976"/>
            <a:ext cx="4146997" cy="5457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Fiscal year fund</a:t>
            </a:r>
          </a:p>
        </p:txBody>
      </p:sp>
      <p:sp>
        <p:nvSpPr>
          <p:cNvPr id="9" name="Rectangle 8">
            <a:extLst>
              <a:ext uri="{FF2B5EF4-FFF2-40B4-BE49-F238E27FC236}">
                <a16:creationId xmlns:a16="http://schemas.microsoft.com/office/drawing/2014/main" id="{28EA6107-35A4-8BF8-8B0B-8A9EE8A1B5E8}"/>
              </a:ext>
            </a:extLst>
          </p:cNvPr>
          <p:cNvSpPr/>
          <p:nvPr/>
        </p:nvSpPr>
        <p:spPr>
          <a:xfrm>
            <a:off x="1313645" y="2711037"/>
            <a:ext cx="4146997" cy="54571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cs typeface="Arial" panose="020B0604020202020204" pitchFamily="34" charset="0"/>
              </a:rPr>
              <a:t>Annual budget / salary negotiations</a:t>
            </a:r>
          </a:p>
        </p:txBody>
      </p:sp>
      <p:sp>
        <p:nvSpPr>
          <p:cNvPr id="10" name="Rectangle 9">
            <a:extLst>
              <a:ext uri="{FF2B5EF4-FFF2-40B4-BE49-F238E27FC236}">
                <a16:creationId xmlns:a16="http://schemas.microsoft.com/office/drawing/2014/main" id="{6D81067E-89A7-C6B2-130F-A491253BE8F8}"/>
              </a:ext>
            </a:extLst>
          </p:cNvPr>
          <p:cNvSpPr/>
          <p:nvPr/>
        </p:nvSpPr>
        <p:spPr>
          <a:xfrm>
            <a:off x="1313645" y="3384032"/>
            <a:ext cx="4146997" cy="57230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latin typeface="Arial" panose="020B0604020202020204" pitchFamily="34" charset="0"/>
                <a:cs typeface="Arial" panose="020B0604020202020204" pitchFamily="34" charset="0"/>
              </a:rPr>
              <a:t>Certain funds can be carried forward</a:t>
            </a:r>
          </a:p>
        </p:txBody>
      </p:sp>
      <p:sp>
        <p:nvSpPr>
          <p:cNvPr id="11" name="Rectangle 10">
            <a:extLst>
              <a:ext uri="{FF2B5EF4-FFF2-40B4-BE49-F238E27FC236}">
                <a16:creationId xmlns:a16="http://schemas.microsoft.com/office/drawing/2014/main" id="{802208DC-F4B1-5DAE-BF7B-AFBB7835C1FD}"/>
              </a:ext>
            </a:extLst>
          </p:cNvPr>
          <p:cNvSpPr/>
          <p:nvPr/>
        </p:nvSpPr>
        <p:spPr>
          <a:xfrm>
            <a:off x="1313645" y="4083882"/>
            <a:ext cx="4146997" cy="57230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latin typeface="Arial" panose="020B0604020202020204" pitchFamily="34" charset="0"/>
                <a:cs typeface="Arial" panose="020B0604020202020204" pitchFamily="34" charset="0"/>
              </a:rPr>
              <a:t>PIs may have multiple fund managers</a:t>
            </a:r>
          </a:p>
        </p:txBody>
      </p:sp>
      <p:sp>
        <p:nvSpPr>
          <p:cNvPr id="12" name="Rectangle 11">
            <a:extLst>
              <a:ext uri="{FF2B5EF4-FFF2-40B4-BE49-F238E27FC236}">
                <a16:creationId xmlns:a16="http://schemas.microsoft.com/office/drawing/2014/main" id="{D05E6E14-E0F3-9E00-11E4-63D0EB8F7561}"/>
              </a:ext>
            </a:extLst>
          </p:cNvPr>
          <p:cNvSpPr/>
          <p:nvPr/>
        </p:nvSpPr>
        <p:spPr>
          <a:xfrm>
            <a:off x="1313645" y="4783732"/>
            <a:ext cx="4146997" cy="708338"/>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latin typeface="Arial" panose="020B0604020202020204" pitchFamily="34" charset="0"/>
                <a:cs typeface="Arial" panose="020B0604020202020204" pitchFamily="34" charset="0"/>
              </a:rPr>
              <a:t>Non-payroll transfers are limited to current fiscal year transactions</a:t>
            </a:r>
          </a:p>
        </p:txBody>
      </p:sp>
      <p:sp>
        <p:nvSpPr>
          <p:cNvPr id="13" name="Rectangle 12">
            <a:extLst>
              <a:ext uri="{FF2B5EF4-FFF2-40B4-BE49-F238E27FC236}">
                <a16:creationId xmlns:a16="http://schemas.microsoft.com/office/drawing/2014/main" id="{17D4D038-4D51-7AF2-FDFB-93B67A1FB48B}"/>
              </a:ext>
            </a:extLst>
          </p:cNvPr>
          <p:cNvSpPr/>
          <p:nvPr/>
        </p:nvSpPr>
        <p:spPr>
          <a:xfrm>
            <a:off x="6545551" y="1374916"/>
            <a:ext cx="4146997" cy="54571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cs typeface="Arial" panose="020B0604020202020204" pitchFamily="34" charset="0"/>
              </a:rPr>
              <a:t>Manage contracts &amp; grants</a:t>
            </a:r>
          </a:p>
        </p:txBody>
      </p:sp>
      <p:sp>
        <p:nvSpPr>
          <p:cNvPr id="14" name="Rectangle 13">
            <a:extLst>
              <a:ext uri="{FF2B5EF4-FFF2-40B4-BE49-F238E27FC236}">
                <a16:creationId xmlns:a16="http://schemas.microsoft.com/office/drawing/2014/main" id="{93C64042-EC8D-BB3A-B1FE-EA9CEA3AFC68}"/>
              </a:ext>
            </a:extLst>
          </p:cNvPr>
          <p:cNvSpPr/>
          <p:nvPr/>
        </p:nvSpPr>
        <p:spPr>
          <a:xfrm>
            <a:off x="6545546" y="2042976"/>
            <a:ext cx="4146997" cy="545714"/>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cs typeface="Arial" panose="020B0604020202020204" pitchFamily="34" charset="0"/>
              </a:rPr>
              <a:t>Sponsor-based project year</a:t>
            </a:r>
          </a:p>
        </p:txBody>
      </p:sp>
      <p:sp>
        <p:nvSpPr>
          <p:cNvPr id="15" name="Rectangle 14">
            <a:extLst>
              <a:ext uri="{FF2B5EF4-FFF2-40B4-BE49-F238E27FC236}">
                <a16:creationId xmlns:a16="http://schemas.microsoft.com/office/drawing/2014/main" id="{CCD460C2-D365-3076-39CA-CD9005CA7D74}"/>
              </a:ext>
            </a:extLst>
          </p:cNvPr>
          <p:cNvSpPr/>
          <p:nvPr/>
        </p:nvSpPr>
        <p:spPr>
          <a:xfrm>
            <a:off x="6545546" y="2711037"/>
            <a:ext cx="4146997" cy="54571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cs typeface="Arial" panose="020B0604020202020204" pitchFamily="34" charset="0"/>
              </a:rPr>
              <a:t>Budgets developed at proposal stage</a:t>
            </a:r>
          </a:p>
        </p:txBody>
      </p:sp>
      <p:sp>
        <p:nvSpPr>
          <p:cNvPr id="16" name="Rectangle 15">
            <a:extLst>
              <a:ext uri="{FF2B5EF4-FFF2-40B4-BE49-F238E27FC236}">
                <a16:creationId xmlns:a16="http://schemas.microsoft.com/office/drawing/2014/main" id="{DF6AE8EB-6D86-1C4C-B74D-35E9B4FF1B12}"/>
              </a:ext>
            </a:extLst>
          </p:cNvPr>
          <p:cNvSpPr/>
          <p:nvPr/>
        </p:nvSpPr>
        <p:spPr>
          <a:xfrm>
            <a:off x="6545546" y="3384032"/>
            <a:ext cx="4146997" cy="572309"/>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latin typeface="Arial" panose="020B0604020202020204" pitchFamily="34" charset="0"/>
                <a:cs typeface="Arial" panose="020B0604020202020204" pitchFamily="34" charset="0"/>
              </a:rPr>
              <a:t>Certain funds can be carried forward</a:t>
            </a:r>
          </a:p>
        </p:txBody>
      </p:sp>
      <p:sp>
        <p:nvSpPr>
          <p:cNvPr id="17" name="Rectangle 16">
            <a:extLst>
              <a:ext uri="{FF2B5EF4-FFF2-40B4-BE49-F238E27FC236}">
                <a16:creationId xmlns:a16="http://schemas.microsoft.com/office/drawing/2014/main" id="{78DC17BD-05C2-A038-52A9-C1EAD750C273}"/>
              </a:ext>
            </a:extLst>
          </p:cNvPr>
          <p:cNvSpPr/>
          <p:nvPr/>
        </p:nvSpPr>
        <p:spPr>
          <a:xfrm>
            <a:off x="6545546" y="4083882"/>
            <a:ext cx="4146997" cy="572309"/>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latin typeface="Arial" panose="020B0604020202020204" pitchFamily="34" charset="0"/>
                <a:cs typeface="Arial" panose="020B0604020202020204" pitchFamily="34" charset="0"/>
              </a:rPr>
              <a:t>PIs have one assigned fund manager</a:t>
            </a:r>
          </a:p>
        </p:txBody>
      </p:sp>
      <p:sp>
        <p:nvSpPr>
          <p:cNvPr id="18" name="Rectangle 17">
            <a:extLst>
              <a:ext uri="{FF2B5EF4-FFF2-40B4-BE49-F238E27FC236}">
                <a16:creationId xmlns:a16="http://schemas.microsoft.com/office/drawing/2014/main" id="{2B9BFCAE-6526-63EB-DEB8-3F1086028BAD}"/>
              </a:ext>
            </a:extLst>
          </p:cNvPr>
          <p:cNvSpPr/>
          <p:nvPr/>
        </p:nvSpPr>
        <p:spPr>
          <a:xfrm>
            <a:off x="6545546" y="4783732"/>
            <a:ext cx="4146997" cy="708338"/>
          </a:xfrm>
          <a:prstGeom prst="rect">
            <a:avLst/>
          </a:prstGeom>
          <a:solidFill>
            <a:srgbClr val="342E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latin typeface="Arial" panose="020B0604020202020204" pitchFamily="34" charset="0"/>
                <a:cs typeface="Arial" panose="020B0604020202020204" pitchFamily="34" charset="0"/>
              </a:rPr>
              <a:t>Non-payroll transfers can be performed for prior fiscal years</a:t>
            </a:r>
          </a:p>
        </p:txBody>
      </p:sp>
      <p:sp>
        <p:nvSpPr>
          <p:cNvPr id="21" name="Slide Number Placeholder 20">
            <a:extLst>
              <a:ext uri="{FF2B5EF4-FFF2-40B4-BE49-F238E27FC236}">
                <a16:creationId xmlns:a16="http://schemas.microsoft.com/office/drawing/2014/main" id="{D330A38E-E575-4E91-9FC1-6B1F5C57AE87}"/>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39</a:t>
            </a:fld>
            <a:endParaRPr lang="en-US" sz="1350">
              <a:solidFill>
                <a:prstClr val="black"/>
              </a:solidFill>
            </a:endParaRPr>
          </a:p>
        </p:txBody>
      </p:sp>
    </p:spTree>
    <p:extLst>
      <p:ext uri="{BB962C8B-B14F-4D97-AF65-F5344CB8AC3E}">
        <p14:creationId xmlns:p14="http://schemas.microsoft.com/office/powerpoint/2010/main" val="207069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897" y="1982187"/>
            <a:ext cx="2111858" cy="2106518"/>
          </a:xfrm>
          <a:prstGeom prst="rect">
            <a:avLst/>
          </a:prstGeom>
        </p:spPr>
      </p:pic>
      <p:sp>
        <p:nvSpPr>
          <p:cNvPr id="2" name="Title 1"/>
          <p:cNvSpPr>
            <a:spLocks noGrp="1"/>
          </p:cNvSpPr>
          <p:nvPr>
            <p:ph type="ctrTitle" idx="4294967295"/>
          </p:nvPr>
        </p:nvSpPr>
        <p:spPr>
          <a:xfrm>
            <a:off x="1637506" y="662273"/>
            <a:ext cx="8916988" cy="1319914"/>
          </a:xfrm>
          <a:prstGeom prst="rect">
            <a:avLst/>
          </a:prstGeom>
        </p:spPr>
        <p:txBody>
          <a:bodyPr>
            <a:normAutofit/>
          </a:bodyPr>
          <a:lstStyle/>
          <a:p>
            <a:pPr algn="ctr"/>
            <a:r>
              <a:rPr lang="en-US" sz="3600" cap="small" dirty="0">
                <a:latin typeface="Times New Roman" panose="02020603050405020304" pitchFamily="18" charset="0"/>
                <a:cs typeface="Times New Roman" panose="02020603050405020304" pitchFamily="18" charset="0"/>
              </a:rPr>
              <a:t>Welcome to the UCLA Semel Institute for Neuroscience and Human Behavior</a:t>
            </a:r>
          </a:p>
        </p:txBody>
      </p:sp>
      <p:sp>
        <p:nvSpPr>
          <p:cNvPr id="13" name="Content Placeholder 2"/>
          <p:cNvSpPr txBox="1">
            <a:spLocks/>
          </p:cNvSpPr>
          <p:nvPr/>
        </p:nvSpPr>
        <p:spPr>
          <a:xfrm>
            <a:off x="1890936" y="4265234"/>
            <a:ext cx="8417780" cy="4115736"/>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27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284BE"/>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284BE"/>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000" dirty="0">
                <a:solidFill>
                  <a:srgbClr val="536895"/>
                </a:solidFill>
                <a:latin typeface="Arial" panose="020B0604020202020204" pitchFamily="34" charset="0"/>
                <a:cs typeface="Arial" panose="020B0604020202020204" pitchFamily="34" charset="0"/>
              </a:rPr>
              <a:t>Mission:  To improve the mental health and wellbeing of the people of California and throughout the world through education and training, translational research, and advancements in clinical care.</a:t>
            </a:r>
          </a:p>
          <a:p>
            <a:pPr>
              <a:lnSpc>
                <a:spcPct val="100000"/>
              </a:lnSpc>
              <a:spcBef>
                <a:spcPts val="0"/>
              </a:spcBef>
            </a:pPr>
            <a:endParaRPr lang="en-US" sz="2000" dirty="0">
              <a:solidFill>
                <a:srgbClr val="536895"/>
              </a:solidFill>
              <a:latin typeface="Arial" panose="020B0604020202020204" pitchFamily="34" charset="0"/>
              <a:cs typeface="Arial" panose="020B0604020202020204" pitchFamily="34" charset="0"/>
            </a:endParaRPr>
          </a:p>
          <a:p>
            <a:pPr>
              <a:lnSpc>
                <a:spcPct val="100000"/>
              </a:lnSpc>
              <a:spcBef>
                <a:spcPts val="0"/>
              </a:spcBef>
            </a:pPr>
            <a:r>
              <a:rPr lang="en-US" sz="1600" dirty="0">
                <a:solidFill>
                  <a:srgbClr val="536895"/>
                </a:solidFill>
                <a:latin typeface="Arial" panose="020B0604020202020204" pitchFamily="34" charset="0"/>
                <a:cs typeface="Arial" panose="020B0604020202020204" pitchFamily="34" charset="0"/>
                <a:hlinkClick r:id="rId4"/>
              </a:rPr>
              <a:t>https://www.semel.ucla.edu/semel</a:t>
            </a:r>
            <a:r>
              <a:rPr lang="en-US" sz="1600" dirty="0">
                <a:solidFill>
                  <a:srgbClr val="536895"/>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54675AE0-E1FE-A8AA-E1AB-36B181301F95}"/>
              </a:ext>
            </a:extLst>
          </p:cNvPr>
          <p:cNvSpPr>
            <a:spLocks noGrp="1"/>
          </p:cNvSpPr>
          <p:nvPr>
            <p:ph type="sldNum" sz="quarter" idx="12"/>
          </p:nvPr>
        </p:nvSpPr>
        <p:spPr/>
        <p:txBody>
          <a:bodyPr/>
          <a:lstStyle/>
          <a:p>
            <a:fld id="{4F860C78-138D-444C-8186-B5B185D543E1}" type="slidenum">
              <a:rPr lang="en-US" smtClean="0"/>
              <a:pPr/>
              <a:t>4</a:t>
            </a:fld>
            <a:endParaRPr lang="en-US" dirty="0"/>
          </a:p>
        </p:txBody>
      </p:sp>
    </p:spTree>
    <p:extLst>
      <p:ext uri="{BB962C8B-B14F-4D97-AF65-F5344CB8AC3E}">
        <p14:creationId xmlns:p14="http://schemas.microsoft.com/office/powerpoint/2010/main" val="327003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9FEA2B-E701-E0BB-28FE-4BD267B5F5C5}"/>
              </a:ext>
            </a:extLst>
          </p:cNvPr>
          <p:cNvSpPr/>
          <p:nvPr/>
        </p:nvSpPr>
        <p:spPr>
          <a:xfrm>
            <a:off x="1524000" y="1034820"/>
            <a:ext cx="9217572" cy="458821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2324" y="-269723"/>
            <a:ext cx="10207351" cy="1325563"/>
          </a:xfrm>
        </p:spPr>
        <p:txBody>
          <a:bodyPr/>
          <a:lstStyle/>
          <a:p>
            <a:pPr algn="ctr"/>
            <a:r>
              <a:rPr lang="en-US" sz="3600" dirty="0">
                <a:latin typeface="Times New Roman" panose="02020603050405020304" pitchFamily="18" charset="0"/>
                <a:cs typeface="Times New Roman" panose="02020603050405020304" pitchFamily="18" charset="0"/>
              </a:rPr>
              <a:t>Funds Managed by Semel Department of Finance</a:t>
            </a:r>
          </a:p>
        </p:txBody>
      </p:sp>
      <p:sp>
        <p:nvSpPr>
          <p:cNvPr id="3" name="Rectangle 2">
            <a:extLst>
              <a:ext uri="{FF2B5EF4-FFF2-40B4-BE49-F238E27FC236}">
                <a16:creationId xmlns:a16="http://schemas.microsoft.com/office/drawing/2014/main" id="{04DC764E-5454-8389-144C-C97A98701D10}"/>
              </a:ext>
            </a:extLst>
          </p:cNvPr>
          <p:cNvSpPr/>
          <p:nvPr/>
        </p:nvSpPr>
        <p:spPr>
          <a:xfrm>
            <a:off x="1836770" y="1313297"/>
            <a:ext cx="4146997" cy="54571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latin typeface="Arial" panose="020B0604020202020204" pitchFamily="34" charset="0"/>
                <a:cs typeface="Arial" panose="020B0604020202020204" pitchFamily="34" charset="0"/>
              </a:rPr>
              <a:t>19900 Fund</a:t>
            </a:r>
          </a:p>
        </p:txBody>
      </p:sp>
      <p:sp>
        <p:nvSpPr>
          <p:cNvPr id="4" name="Rectangle 3">
            <a:extLst>
              <a:ext uri="{FF2B5EF4-FFF2-40B4-BE49-F238E27FC236}">
                <a16:creationId xmlns:a16="http://schemas.microsoft.com/office/drawing/2014/main" id="{14400C3E-7B2F-3459-FDC2-FAE63B71D9DA}"/>
              </a:ext>
            </a:extLst>
          </p:cNvPr>
          <p:cNvSpPr/>
          <p:nvPr/>
        </p:nvSpPr>
        <p:spPr>
          <a:xfrm>
            <a:off x="1836765" y="1981357"/>
            <a:ext cx="4146997" cy="54571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latin typeface="Arial" panose="020B0604020202020204" pitchFamily="34" charset="0"/>
                <a:cs typeface="Arial" panose="020B0604020202020204" pitchFamily="34" charset="0"/>
              </a:rPr>
              <a:t>Opportunity Funds</a:t>
            </a:r>
          </a:p>
        </p:txBody>
      </p:sp>
      <p:sp>
        <p:nvSpPr>
          <p:cNvPr id="5" name="Rectangle 4">
            <a:extLst>
              <a:ext uri="{FF2B5EF4-FFF2-40B4-BE49-F238E27FC236}">
                <a16:creationId xmlns:a16="http://schemas.microsoft.com/office/drawing/2014/main" id="{B5AEE684-7CB7-E945-9C61-2D909D89EC6C}"/>
              </a:ext>
            </a:extLst>
          </p:cNvPr>
          <p:cNvSpPr/>
          <p:nvPr/>
        </p:nvSpPr>
        <p:spPr>
          <a:xfrm>
            <a:off x="1836765" y="2649418"/>
            <a:ext cx="4146997" cy="54571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Clinical Earnings</a:t>
            </a:r>
          </a:p>
        </p:txBody>
      </p:sp>
      <p:sp>
        <p:nvSpPr>
          <p:cNvPr id="7" name="Rectangle 6">
            <a:extLst>
              <a:ext uri="{FF2B5EF4-FFF2-40B4-BE49-F238E27FC236}">
                <a16:creationId xmlns:a16="http://schemas.microsoft.com/office/drawing/2014/main" id="{F0F4ACE6-EBBC-9C52-5A6E-2B0A69E45960}"/>
              </a:ext>
            </a:extLst>
          </p:cNvPr>
          <p:cNvSpPr/>
          <p:nvPr/>
        </p:nvSpPr>
        <p:spPr>
          <a:xfrm>
            <a:off x="1836765" y="3322413"/>
            <a:ext cx="4146997" cy="57230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Faculty Housing Service (FHS)</a:t>
            </a:r>
          </a:p>
        </p:txBody>
      </p:sp>
      <p:sp>
        <p:nvSpPr>
          <p:cNvPr id="8" name="Rectangle 7">
            <a:extLst>
              <a:ext uri="{FF2B5EF4-FFF2-40B4-BE49-F238E27FC236}">
                <a16:creationId xmlns:a16="http://schemas.microsoft.com/office/drawing/2014/main" id="{14D317E4-00F0-ACD8-E8D1-D0FF377B39F2}"/>
              </a:ext>
            </a:extLst>
          </p:cNvPr>
          <p:cNvSpPr/>
          <p:nvPr/>
        </p:nvSpPr>
        <p:spPr>
          <a:xfrm>
            <a:off x="1836765" y="4022263"/>
            <a:ext cx="4146997" cy="57230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Academic Enrichment</a:t>
            </a:r>
          </a:p>
        </p:txBody>
      </p:sp>
      <p:sp>
        <p:nvSpPr>
          <p:cNvPr id="9" name="Rectangle 8">
            <a:extLst>
              <a:ext uri="{FF2B5EF4-FFF2-40B4-BE49-F238E27FC236}">
                <a16:creationId xmlns:a16="http://schemas.microsoft.com/office/drawing/2014/main" id="{056C0B3D-618B-F93B-22F4-9C2C6FE5593C}"/>
              </a:ext>
            </a:extLst>
          </p:cNvPr>
          <p:cNvSpPr/>
          <p:nvPr/>
        </p:nvSpPr>
        <p:spPr>
          <a:xfrm>
            <a:off x="1836765" y="4722113"/>
            <a:ext cx="4146997" cy="57230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Basic Science Plan</a:t>
            </a:r>
          </a:p>
        </p:txBody>
      </p:sp>
      <p:sp>
        <p:nvSpPr>
          <p:cNvPr id="10" name="Rectangle 9">
            <a:extLst>
              <a:ext uri="{FF2B5EF4-FFF2-40B4-BE49-F238E27FC236}">
                <a16:creationId xmlns:a16="http://schemas.microsoft.com/office/drawing/2014/main" id="{84DA85EA-5F3F-18BE-5BAE-25779F6AE2AE}"/>
              </a:ext>
            </a:extLst>
          </p:cNvPr>
          <p:cNvSpPr/>
          <p:nvPr/>
        </p:nvSpPr>
        <p:spPr>
          <a:xfrm>
            <a:off x="6263431" y="1313297"/>
            <a:ext cx="4146997" cy="54571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latin typeface="Arial" panose="020B0604020202020204" pitchFamily="34" charset="0"/>
                <a:cs typeface="Arial" panose="020B0604020202020204" pitchFamily="34" charset="0"/>
              </a:rPr>
              <a:t>Salary Savings</a:t>
            </a:r>
          </a:p>
        </p:txBody>
      </p:sp>
      <p:sp>
        <p:nvSpPr>
          <p:cNvPr id="11" name="Rectangle 10">
            <a:extLst>
              <a:ext uri="{FF2B5EF4-FFF2-40B4-BE49-F238E27FC236}">
                <a16:creationId xmlns:a16="http://schemas.microsoft.com/office/drawing/2014/main" id="{1ED6C16B-2798-A19C-355A-78827283BA98}"/>
              </a:ext>
            </a:extLst>
          </p:cNvPr>
          <p:cNvSpPr/>
          <p:nvPr/>
        </p:nvSpPr>
        <p:spPr>
          <a:xfrm>
            <a:off x="6263426" y="1981357"/>
            <a:ext cx="4146997" cy="54571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latin typeface="Arial" panose="020B0604020202020204" pitchFamily="34" charset="0"/>
                <a:cs typeface="Arial" panose="020B0604020202020204" pitchFamily="34" charset="0"/>
              </a:rPr>
              <a:t>Sales &amp; Service Funds</a:t>
            </a:r>
          </a:p>
        </p:txBody>
      </p:sp>
      <p:sp>
        <p:nvSpPr>
          <p:cNvPr id="12" name="Rectangle 11">
            <a:extLst>
              <a:ext uri="{FF2B5EF4-FFF2-40B4-BE49-F238E27FC236}">
                <a16:creationId xmlns:a16="http://schemas.microsoft.com/office/drawing/2014/main" id="{35B73DFF-8159-E081-2F79-32ED19FAAE77}"/>
              </a:ext>
            </a:extLst>
          </p:cNvPr>
          <p:cNvSpPr/>
          <p:nvPr/>
        </p:nvSpPr>
        <p:spPr>
          <a:xfrm>
            <a:off x="6263426" y="2649418"/>
            <a:ext cx="4146997" cy="54571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DMH Collaborative Agreement</a:t>
            </a:r>
          </a:p>
        </p:txBody>
      </p:sp>
      <p:sp>
        <p:nvSpPr>
          <p:cNvPr id="13" name="Rectangle 12">
            <a:extLst>
              <a:ext uri="{FF2B5EF4-FFF2-40B4-BE49-F238E27FC236}">
                <a16:creationId xmlns:a16="http://schemas.microsoft.com/office/drawing/2014/main" id="{E9770E21-720B-6F01-78DA-BD6CDCA07857}"/>
              </a:ext>
            </a:extLst>
          </p:cNvPr>
          <p:cNvSpPr/>
          <p:nvPr/>
        </p:nvSpPr>
        <p:spPr>
          <a:xfrm>
            <a:off x="6263426" y="3322413"/>
            <a:ext cx="4146997" cy="57230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Policy 913 Fund</a:t>
            </a:r>
          </a:p>
        </p:txBody>
      </p:sp>
      <p:sp>
        <p:nvSpPr>
          <p:cNvPr id="14" name="Rectangle 13">
            <a:extLst>
              <a:ext uri="{FF2B5EF4-FFF2-40B4-BE49-F238E27FC236}">
                <a16:creationId xmlns:a16="http://schemas.microsoft.com/office/drawing/2014/main" id="{7C835E44-4A4C-3DF9-52D9-4627D929CA95}"/>
              </a:ext>
            </a:extLst>
          </p:cNvPr>
          <p:cNvSpPr/>
          <p:nvPr/>
        </p:nvSpPr>
        <p:spPr>
          <a:xfrm>
            <a:off x="6263426" y="4022263"/>
            <a:ext cx="4146997" cy="57230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Gift Funds</a:t>
            </a:r>
          </a:p>
        </p:txBody>
      </p:sp>
      <p:sp>
        <p:nvSpPr>
          <p:cNvPr id="15" name="Rectangle 14">
            <a:extLst>
              <a:ext uri="{FF2B5EF4-FFF2-40B4-BE49-F238E27FC236}">
                <a16:creationId xmlns:a16="http://schemas.microsoft.com/office/drawing/2014/main" id="{1B01D2E1-A360-07D7-5B79-3CA3A413AA61}"/>
              </a:ext>
            </a:extLst>
          </p:cNvPr>
          <p:cNvSpPr/>
          <p:nvPr/>
        </p:nvSpPr>
        <p:spPr>
          <a:xfrm>
            <a:off x="6263426" y="4722113"/>
            <a:ext cx="4146997" cy="57230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latin typeface="Arial" panose="020B0604020202020204" pitchFamily="34" charset="0"/>
                <a:cs typeface="Arial" panose="020B0604020202020204" pitchFamily="34" charset="0"/>
              </a:rPr>
              <a:t>Other Funds</a:t>
            </a:r>
          </a:p>
        </p:txBody>
      </p:sp>
      <p:sp>
        <p:nvSpPr>
          <p:cNvPr id="20" name="Slide Number Placeholder 19">
            <a:extLst>
              <a:ext uri="{FF2B5EF4-FFF2-40B4-BE49-F238E27FC236}">
                <a16:creationId xmlns:a16="http://schemas.microsoft.com/office/drawing/2014/main" id="{781C7072-C2CF-19FF-BFC7-62A6B02AF573}"/>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40</a:t>
            </a:fld>
            <a:endParaRPr lang="en-US" sz="1350">
              <a:solidFill>
                <a:prstClr val="black"/>
              </a:solidFill>
            </a:endParaRPr>
          </a:p>
        </p:txBody>
      </p:sp>
    </p:spTree>
    <p:extLst>
      <p:ext uri="{BB962C8B-B14F-4D97-AF65-F5344CB8AC3E}">
        <p14:creationId xmlns:p14="http://schemas.microsoft.com/office/powerpoint/2010/main" val="1906873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436" y="-124772"/>
            <a:ext cx="7271128" cy="994172"/>
          </a:xfrm>
        </p:spPr>
        <p:txBody>
          <a:bodyPr/>
          <a:lstStyle/>
          <a:p>
            <a:pPr algn="ctr"/>
            <a:r>
              <a:rPr lang="en-US" sz="3600" dirty="0">
                <a:latin typeface="Times New Roman" panose="02020603050405020304" pitchFamily="18" charset="0"/>
                <a:cs typeface="Times New Roman" panose="02020603050405020304" pitchFamily="18" charset="0"/>
              </a:rPr>
              <a:t>Restrictions on Unrestricted Funds</a:t>
            </a:r>
          </a:p>
        </p:txBody>
      </p:sp>
      <p:sp>
        <p:nvSpPr>
          <p:cNvPr id="5" name="Content Placeholder 2"/>
          <p:cNvSpPr txBox="1">
            <a:spLocks/>
          </p:cNvSpPr>
          <p:nvPr/>
        </p:nvSpPr>
        <p:spPr>
          <a:xfrm>
            <a:off x="785467" y="1184130"/>
            <a:ext cx="10621065" cy="4489739"/>
          </a:xfrm>
          <a:prstGeom prst="rect">
            <a:avLst/>
          </a:prstGeom>
        </p:spPr>
        <p:txBody>
          <a:bodyPr vert="horz" lIns="68580" tIns="34290" rIns="68580" bIns="3429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0" indent="-158750">
              <a:lnSpc>
                <a:spcPct val="120000"/>
              </a:lnSpc>
              <a:spcBef>
                <a:spcPts val="600"/>
              </a:spcBef>
            </a:pPr>
            <a:r>
              <a:rPr lang="en-US" sz="6200" dirty="0">
                <a:solidFill>
                  <a:srgbClr val="536895"/>
                </a:solidFill>
                <a:latin typeface="Arial" panose="020B0604020202020204" pitchFamily="34" charset="0"/>
                <a:cs typeface="Arial" panose="020B0604020202020204" pitchFamily="34" charset="0"/>
              </a:rPr>
              <a:t>All purchases on unrestricted funds are subject to UCLA Policy 740 &amp; 741 (Attachment A).</a:t>
            </a:r>
          </a:p>
          <a:p>
            <a:pPr marL="158750" indent="-158750">
              <a:lnSpc>
                <a:spcPct val="120000"/>
              </a:lnSpc>
              <a:spcBef>
                <a:spcPts val="600"/>
              </a:spcBef>
            </a:pPr>
            <a:r>
              <a:rPr lang="en-US" sz="6200" dirty="0">
                <a:solidFill>
                  <a:srgbClr val="536895"/>
                </a:solidFill>
                <a:latin typeface="Arial" panose="020B0604020202020204" pitchFamily="34" charset="0"/>
                <a:cs typeface="Arial" panose="020B0604020202020204" pitchFamily="34" charset="0"/>
              </a:rPr>
              <a:t>19900 cannot be used for alcohol, spousal expenses during entertainment, or GSR expenses (linked to 78 accounts).</a:t>
            </a:r>
          </a:p>
          <a:p>
            <a:pPr marL="158750" indent="-158750">
              <a:lnSpc>
                <a:spcPct val="120000"/>
              </a:lnSpc>
              <a:spcBef>
                <a:spcPts val="600"/>
              </a:spcBef>
            </a:pPr>
            <a:r>
              <a:rPr lang="en-US" sz="6200" dirty="0">
                <a:solidFill>
                  <a:srgbClr val="536895"/>
                </a:solidFill>
                <a:latin typeface="Arial" panose="020B0604020202020204" pitchFamily="34" charset="0"/>
                <a:cs typeface="Arial" panose="020B0604020202020204" pitchFamily="34" charset="0"/>
              </a:rPr>
              <a:t>Gifts/endowments must be used in accordance with the fund’s established purpose and any donor-stipulated restrictions.</a:t>
            </a:r>
          </a:p>
          <a:p>
            <a:pPr marL="158750" indent="-158750">
              <a:lnSpc>
                <a:spcPct val="120000"/>
              </a:lnSpc>
              <a:spcBef>
                <a:spcPts val="600"/>
              </a:spcBef>
            </a:pPr>
            <a:r>
              <a:rPr lang="en-US" sz="6200" dirty="0">
                <a:solidFill>
                  <a:srgbClr val="536895"/>
                </a:solidFill>
                <a:latin typeface="Arial" panose="020B0604020202020204" pitchFamily="34" charset="0"/>
                <a:cs typeface="Arial" panose="020B0604020202020204" pitchFamily="34" charset="0"/>
              </a:rPr>
              <a:t>Opportunity Fund must be used as approved by the Department Chair for its intended purpose.</a:t>
            </a:r>
          </a:p>
          <a:p>
            <a:pPr marL="158750" indent="-158750">
              <a:lnSpc>
                <a:spcPct val="120000"/>
              </a:lnSpc>
              <a:spcBef>
                <a:spcPts val="600"/>
              </a:spcBef>
            </a:pPr>
            <a:r>
              <a:rPr lang="en-US" sz="6200" dirty="0">
                <a:solidFill>
                  <a:srgbClr val="536895"/>
                </a:solidFill>
                <a:latin typeface="Arial" panose="020B0604020202020204" pitchFamily="34" charset="0"/>
                <a:cs typeface="Arial" panose="020B0604020202020204" pitchFamily="34" charset="0"/>
              </a:rPr>
              <a:t>Sales and Service must be used to support the sales and service activity and expenses must have an approved sub within the budget and application.</a:t>
            </a:r>
          </a:p>
          <a:p>
            <a:pPr marL="158750" indent="-158750">
              <a:lnSpc>
                <a:spcPct val="120000"/>
              </a:lnSpc>
              <a:spcBef>
                <a:spcPts val="600"/>
              </a:spcBef>
            </a:pPr>
            <a:r>
              <a:rPr lang="en-US" sz="6200" dirty="0">
                <a:solidFill>
                  <a:srgbClr val="536895"/>
                </a:solidFill>
                <a:latin typeface="Arial" panose="020B0604020202020204" pitchFamily="34" charset="0"/>
                <a:cs typeface="Arial" panose="020B0604020202020204" pitchFamily="34" charset="0"/>
              </a:rPr>
              <a:t>Academic enrichment cannot be used for payroll expenses.</a:t>
            </a:r>
          </a:p>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pPr marL="0" indent="0">
              <a:buNone/>
            </a:pPr>
            <a:endParaRPr lang="en-US" sz="2100" dirty="0"/>
          </a:p>
          <a:p>
            <a:endParaRPr lang="en-US" sz="2100" dirty="0"/>
          </a:p>
          <a:p>
            <a:endParaRPr lang="en-US" sz="2100" dirty="0"/>
          </a:p>
        </p:txBody>
      </p:sp>
      <p:sp>
        <p:nvSpPr>
          <p:cNvPr id="6" name="Slide Number Placeholder 5">
            <a:extLst>
              <a:ext uri="{FF2B5EF4-FFF2-40B4-BE49-F238E27FC236}">
                <a16:creationId xmlns:a16="http://schemas.microsoft.com/office/drawing/2014/main" id="{7FA8EFF0-283D-5340-268D-EFA320D6BE74}"/>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41</a:t>
            </a:fld>
            <a:endParaRPr lang="en-US" sz="1350">
              <a:solidFill>
                <a:prstClr val="black"/>
              </a:solidFill>
            </a:endParaRPr>
          </a:p>
        </p:txBody>
      </p:sp>
    </p:spTree>
    <p:extLst>
      <p:ext uri="{BB962C8B-B14F-4D97-AF65-F5344CB8AC3E}">
        <p14:creationId xmlns:p14="http://schemas.microsoft.com/office/powerpoint/2010/main" val="1578010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43527"/>
            <a:ext cx="7886700" cy="1325563"/>
          </a:xfrm>
        </p:spPr>
        <p:txBody>
          <a:bodyPr/>
          <a:lstStyle/>
          <a:p>
            <a:pPr algn="ctr"/>
            <a:r>
              <a:rPr lang="en-US" sz="3600" dirty="0">
                <a:latin typeface="Times New Roman" panose="02020603050405020304" pitchFamily="18" charset="0"/>
                <a:cs typeface="Times New Roman" panose="02020603050405020304" pitchFamily="18" charset="0"/>
              </a:rPr>
              <a:t>Financial Reports</a:t>
            </a:r>
          </a:p>
        </p:txBody>
      </p:sp>
      <p:sp>
        <p:nvSpPr>
          <p:cNvPr id="4" name="Content Placeholder 3"/>
          <p:cNvSpPr>
            <a:spLocks noGrp="1"/>
          </p:cNvSpPr>
          <p:nvPr>
            <p:ph idx="1"/>
          </p:nvPr>
        </p:nvSpPr>
        <p:spPr>
          <a:xfrm>
            <a:off x="2152650" y="1479885"/>
            <a:ext cx="7886700" cy="3263504"/>
          </a:xfrm>
        </p:spPr>
        <p:txBody>
          <a:bodyPr>
            <a:normAutofit fontScale="92500" lnSpcReduction="10000"/>
          </a:bodyPr>
          <a:lstStyle/>
          <a:p>
            <a:pPr marL="548640" indent="-457200">
              <a:spcBef>
                <a:spcPts val="600"/>
              </a:spcBef>
              <a:buFont typeface="Arial" panose="020B0604020202020204" pitchFamily="34" charset="0"/>
              <a:buChar char="•"/>
            </a:pPr>
            <a:r>
              <a:rPr lang="en-US" sz="2600" dirty="0">
                <a:solidFill>
                  <a:srgbClr val="536895"/>
                </a:solidFill>
                <a:latin typeface="Arial" panose="020B0604020202020204" pitchFamily="34" charset="0"/>
                <a:cs typeface="Arial" panose="020B0604020202020204" pitchFamily="34" charset="0"/>
              </a:rPr>
              <a:t>Due to the nature of the funds, monthly reports are provided by the Finance Office and should not be run by the administrator.</a:t>
            </a:r>
          </a:p>
          <a:p>
            <a:pPr marL="548640" indent="-457200">
              <a:spcBef>
                <a:spcPts val="600"/>
              </a:spcBef>
              <a:buFont typeface="Arial" panose="020B0604020202020204" pitchFamily="34" charset="0"/>
              <a:buChar char="•"/>
            </a:pPr>
            <a:endParaRPr lang="en-US" sz="2600" dirty="0">
              <a:solidFill>
                <a:srgbClr val="536895"/>
              </a:solidFill>
              <a:latin typeface="Arial" panose="020B0604020202020204" pitchFamily="34" charset="0"/>
              <a:cs typeface="Arial" panose="020B0604020202020204" pitchFamily="34" charset="0"/>
            </a:endParaRPr>
          </a:p>
          <a:p>
            <a:pPr marL="548640" indent="-457200">
              <a:spcBef>
                <a:spcPts val="600"/>
              </a:spcBef>
              <a:buFont typeface="Arial" panose="020B0604020202020204" pitchFamily="34" charset="0"/>
              <a:buChar char="•"/>
            </a:pPr>
            <a:r>
              <a:rPr lang="en-US" sz="2600" dirty="0">
                <a:solidFill>
                  <a:srgbClr val="536895"/>
                </a:solidFill>
                <a:latin typeface="Arial" panose="020B0604020202020204" pitchFamily="34" charset="0"/>
                <a:cs typeface="Arial" panose="020B0604020202020204" pitchFamily="34" charset="0"/>
              </a:rPr>
              <a:t>Reports can be found online at </a:t>
            </a:r>
            <a:r>
              <a:rPr lang="en-US" sz="2600" dirty="0">
                <a:solidFill>
                  <a:srgbClr val="53689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http://finance.semel.ucla.edu/</a:t>
            </a:r>
            <a:endParaRPr lang="en-US" sz="2600" dirty="0">
              <a:solidFill>
                <a:srgbClr val="536895"/>
              </a:solidFill>
              <a:latin typeface="Arial" panose="020B0604020202020204" pitchFamily="34" charset="0"/>
              <a:cs typeface="Arial" panose="020B0604020202020204" pitchFamily="34" charset="0"/>
            </a:endParaRPr>
          </a:p>
          <a:p>
            <a:pPr marL="548640" indent="-457200">
              <a:spcBef>
                <a:spcPts val="600"/>
              </a:spcBef>
              <a:buFont typeface="Arial" panose="020B0604020202020204" pitchFamily="34" charset="0"/>
              <a:buChar char="•"/>
            </a:pPr>
            <a:endParaRPr lang="en-US" sz="2600" dirty="0">
              <a:solidFill>
                <a:srgbClr val="536895"/>
              </a:solidFill>
              <a:latin typeface="Arial" panose="020B0604020202020204" pitchFamily="34" charset="0"/>
              <a:cs typeface="Arial" panose="020B0604020202020204" pitchFamily="34" charset="0"/>
            </a:endParaRPr>
          </a:p>
          <a:p>
            <a:pPr marL="548640" indent="-457200">
              <a:spcBef>
                <a:spcPts val="600"/>
              </a:spcBef>
              <a:buFont typeface="Arial" panose="020B0604020202020204" pitchFamily="34" charset="0"/>
              <a:buChar char="•"/>
            </a:pPr>
            <a:r>
              <a:rPr lang="en-US" sz="2600" dirty="0">
                <a:solidFill>
                  <a:srgbClr val="536895"/>
                </a:solidFill>
                <a:latin typeface="Arial" panose="020B0604020202020204" pitchFamily="34" charset="0"/>
                <a:cs typeface="Arial" panose="020B0604020202020204" pitchFamily="34" charset="0"/>
              </a:rPr>
              <a:t>Check with PI for login/password.  New faculty should contact Boston Chiou for access.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8E5B0B3-A4AE-8468-250B-F4822DA18DE4}"/>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42</a:t>
            </a:fld>
            <a:endParaRPr lang="en-US" sz="1350">
              <a:solidFill>
                <a:prstClr val="black"/>
              </a:solidFill>
            </a:endParaRPr>
          </a:p>
        </p:txBody>
      </p:sp>
    </p:spTree>
    <p:extLst>
      <p:ext uri="{BB962C8B-B14F-4D97-AF65-F5344CB8AC3E}">
        <p14:creationId xmlns:p14="http://schemas.microsoft.com/office/powerpoint/2010/main" val="2659826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C9341-3705-5C3F-7949-28505ADA74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7C121C-B037-44C0-A864-191A2FDD6629}"/>
              </a:ext>
            </a:extLst>
          </p:cNvPr>
          <p:cNvSpPr>
            <a:spLocks noGrp="1"/>
          </p:cNvSpPr>
          <p:nvPr>
            <p:ph type="title"/>
          </p:nvPr>
        </p:nvSpPr>
        <p:spPr>
          <a:xfrm>
            <a:off x="1503122" y="-122051"/>
            <a:ext cx="8786835" cy="952145"/>
          </a:xfrm>
        </p:spPr>
        <p:txBody>
          <a:bodyPr/>
          <a:lstStyle/>
          <a:p>
            <a:pPr algn="ctr"/>
            <a:r>
              <a:rPr lang="en-US" sz="3600" dirty="0">
                <a:latin typeface="Times New Roman" panose="02020603050405020304" pitchFamily="18" charset="0"/>
                <a:cs typeface="Times New Roman" panose="02020603050405020304" pitchFamily="18" charset="0"/>
              </a:rPr>
              <a:t>Finance Organizational Chart</a:t>
            </a:r>
          </a:p>
        </p:txBody>
      </p:sp>
      <p:sp>
        <p:nvSpPr>
          <p:cNvPr id="74" name="Slide Number Placeholder 73">
            <a:extLst>
              <a:ext uri="{FF2B5EF4-FFF2-40B4-BE49-F238E27FC236}">
                <a16:creationId xmlns:a16="http://schemas.microsoft.com/office/drawing/2014/main" id="{DA146FD5-1473-98C7-4DA5-48AFD63A3E3F}"/>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43</a:t>
            </a:fld>
            <a:endParaRPr lang="en-US" sz="1350">
              <a:solidFill>
                <a:prstClr val="black"/>
              </a:solidFill>
            </a:endParaRPr>
          </a:p>
        </p:txBody>
      </p:sp>
      <p:grpSp>
        <p:nvGrpSpPr>
          <p:cNvPr id="6" name="Group 5">
            <a:extLst>
              <a:ext uri="{FF2B5EF4-FFF2-40B4-BE49-F238E27FC236}">
                <a16:creationId xmlns:a16="http://schemas.microsoft.com/office/drawing/2014/main" id="{2DA7E267-5ACC-94D1-0BF3-EC4B2972C0B0}"/>
              </a:ext>
            </a:extLst>
          </p:cNvPr>
          <p:cNvGrpSpPr/>
          <p:nvPr/>
        </p:nvGrpSpPr>
        <p:grpSpPr>
          <a:xfrm>
            <a:off x="443228" y="848491"/>
            <a:ext cx="11285795" cy="4811706"/>
            <a:chOff x="443228" y="848491"/>
            <a:chExt cx="11285795" cy="4811706"/>
          </a:xfrm>
        </p:grpSpPr>
        <p:sp>
          <p:nvSpPr>
            <p:cNvPr id="11" name="TextBox 10">
              <a:extLst>
                <a:ext uri="{FF2B5EF4-FFF2-40B4-BE49-F238E27FC236}">
                  <a16:creationId xmlns:a16="http://schemas.microsoft.com/office/drawing/2014/main" id="{283CB888-90A2-DFD7-CC95-D025D15EE04F}"/>
                </a:ext>
              </a:extLst>
            </p:cNvPr>
            <p:cNvSpPr txBox="1"/>
            <p:nvPr/>
          </p:nvSpPr>
          <p:spPr>
            <a:xfrm>
              <a:off x="5087660" y="848491"/>
              <a:ext cx="1617758" cy="528190"/>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CAO</a:t>
              </a:r>
              <a:br>
                <a:rPr lang="en-US" sz="1100" b="1" dirty="0">
                  <a:solidFill>
                    <a:schemeClr val="tx1"/>
                  </a:solidFill>
                </a:rPr>
              </a:br>
              <a:r>
                <a:rPr lang="en-US" sz="1100" i="1" dirty="0">
                  <a:solidFill>
                    <a:schemeClr val="tx1"/>
                  </a:solidFill>
                </a:rPr>
                <a:t>Amy Ragsdale</a:t>
              </a:r>
            </a:p>
            <a:p>
              <a:pPr algn="ctr" defTabSz="800100">
                <a:lnSpc>
                  <a:spcPct val="90000"/>
                </a:lnSpc>
                <a:spcBef>
                  <a:spcPct val="0"/>
                </a:spcBef>
                <a:spcAft>
                  <a:spcPct val="35000"/>
                </a:spcAft>
              </a:pPr>
              <a:endParaRPr lang="en-US" sz="1000" i="1" dirty="0">
                <a:solidFill>
                  <a:schemeClr val="tx1"/>
                </a:solidFill>
              </a:endParaRPr>
            </a:p>
          </p:txBody>
        </p:sp>
        <p:grpSp>
          <p:nvGrpSpPr>
            <p:cNvPr id="12" name="Group 11">
              <a:extLst>
                <a:ext uri="{FF2B5EF4-FFF2-40B4-BE49-F238E27FC236}">
                  <a16:creationId xmlns:a16="http://schemas.microsoft.com/office/drawing/2014/main" id="{5B2E2447-0631-9DB1-1171-D76D1DD9E9A7}"/>
                </a:ext>
              </a:extLst>
            </p:cNvPr>
            <p:cNvGrpSpPr/>
            <p:nvPr/>
          </p:nvGrpSpPr>
          <p:grpSpPr>
            <a:xfrm>
              <a:off x="443228" y="1395038"/>
              <a:ext cx="11285795" cy="4265159"/>
              <a:chOff x="443228" y="1376681"/>
              <a:chExt cx="11285795" cy="4265159"/>
            </a:xfrm>
          </p:grpSpPr>
          <p:cxnSp>
            <p:nvCxnSpPr>
              <p:cNvPr id="13" name="Straight Connector 12">
                <a:extLst>
                  <a:ext uri="{FF2B5EF4-FFF2-40B4-BE49-F238E27FC236}">
                    <a16:creationId xmlns:a16="http://schemas.microsoft.com/office/drawing/2014/main" id="{16F2C7E3-5C9C-A331-0B43-0119FE75D266}"/>
                  </a:ext>
                </a:extLst>
              </p:cNvPr>
              <p:cNvCxnSpPr/>
              <p:nvPr/>
            </p:nvCxnSpPr>
            <p:spPr>
              <a:xfrm flipV="1">
                <a:off x="7808545" y="2505648"/>
                <a:ext cx="0" cy="44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5CE6F1-8099-36FC-3E26-533A93CBA56D}"/>
                  </a:ext>
                </a:extLst>
              </p:cNvPr>
              <p:cNvCxnSpPr>
                <a:cxnSpLocks/>
              </p:cNvCxnSpPr>
              <p:nvPr/>
            </p:nvCxnSpPr>
            <p:spPr>
              <a:xfrm>
                <a:off x="3079405" y="1975470"/>
                <a:ext cx="7405556" cy="27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F0C1E5-D966-0DCC-A7BE-6B3BBE8564F4}"/>
                  </a:ext>
                </a:extLst>
              </p:cNvPr>
              <p:cNvCxnSpPr>
                <a:cxnSpLocks/>
              </p:cNvCxnSpPr>
              <p:nvPr/>
            </p:nvCxnSpPr>
            <p:spPr>
              <a:xfrm>
                <a:off x="8577858" y="5083897"/>
                <a:ext cx="350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DE3570-3551-8FFF-DEBF-8815B6B669A5}"/>
                  </a:ext>
                </a:extLst>
              </p:cNvPr>
              <p:cNvCxnSpPr>
                <a:cxnSpLocks/>
                <a:stCxn id="23" idx="3"/>
                <a:endCxn id="38" idx="1"/>
              </p:cNvCxnSpPr>
              <p:nvPr/>
            </p:nvCxnSpPr>
            <p:spPr>
              <a:xfrm>
                <a:off x="2931353" y="5132669"/>
                <a:ext cx="2873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B50229-42FC-ACA7-910E-674B824B270F}"/>
                  </a:ext>
                </a:extLst>
              </p:cNvPr>
              <p:cNvCxnSpPr/>
              <p:nvPr/>
            </p:nvCxnSpPr>
            <p:spPr>
              <a:xfrm rot="10800000" flipH="1">
                <a:off x="1954790" y="3948187"/>
                <a:ext cx="1659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D7B6CA-D85C-924D-A1D8-3E85C5535738}"/>
                  </a:ext>
                </a:extLst>
              </p:cNvPr>
              <p:cNvSpPr txBox="1"/>
              <p:nvPr/>
            </p:nvSpPr>
            <p:spPr>
              <a:xfrm>
                <a:off x="463506" y="3385442"/>
                <a:ext cx="2447570" cy="1108102"/>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t" anchorCtr="0">
                <a:noAutofit/>
              </a:bodyPr>
              <a:lstStyle/>
              <a:p>
                <a:pPr algn="ctr" defTabSz="800100">
                  <a:lnSpc>
                    <a:spcPct val="90000"/>
                  </a:lnSpc>
                  <a:spcBef>
                    <a:spcPct val="0"/>
                  </a:spcBef>
                  <a:spcAft>
                    <a:spcPct val="35000"/>
                  </a:spcAft>
                </a:pPr>
                <a:br>
                  <a:rPr lang="en-US" sz="1100" b="1" dirty="0">
                    <a:solidFill>
                      <a:schemeClr val="tx1"/>
                    </a:solidFill>
                  </a:rPr>
                </a:br>
                <a:r>
                  <a:rPr lang="en-US" sz="1100" b="1" dirty="0">
                    <a:solidFill>
                      <a:schemeClr val="tx1"/>
                    </a:solidFill>
                  </a:rPr>
                  <a:t>Accountant 3</a:t>
                </a:r>
                <a:br>
                  <a:rPr lang="en-US" sz="1100" b="1" dirty="0">
                    <a:solidFill>
                      <a:schemeClr val="tx1"/>
                    </a:solidFill>
                  </a:rPr>
                </a:br>
                <a:r>
                  <a:rPr lang="en-US" sz="1100" i="1" dirty="0">
                    <a:solidFill>
                      <a:schemeClr val="tx1"/>
                    </a:solidFill>
                  </a:rPr>
                  <a:t>Christine </a:t>
                </a:r>
                <a:r>
                  <a:rPr lang="en-US" sz="1100" i="1" dirty="0" err="1">
                    <a:solidFill>
                      <a:schemeClr val="tx1"/>
                    </a:solidFill>
                  </a:rPr>
                  <a:t>Wiguna</a:t>
                </a:r>
                <a:endParaRPr lang="en-US" sz="1100" i="1" dirty="0">
                  <a:solidFill>
                    <a:schemeClr val="tx1"/>
                  </a:solidFill>
                </a:endParaRPr>
              </a:p>
              <a:p>
                <a:pPr algn="ctr" defTabSz="800100">
                  <a:lnSpc>
                    <a:spcPct val="90000"/>
                  </a:lnSpc>
                  <a:spcBef>
                    <a:spcPct val="0"/>
                  </a:spcBef>
                  <a:spcAft>
                    <a:spcPct val="35000"/>
                  </a:spcAft>
                </a:pPr>
                <a:r>
                  <a:rPr lang="en-US" sz="1000" dirty="0">
                    <a:solidFill>
                      <a:schemeClr val="tx1"/>
                    </a:solidFill>
                  </a:rPr>
                  <a:t>Various Donors/Foundation &amp; Endow(Lead), Equipment </a:t>
                </a:r>
                <a:r>
                  <a:rPr lang="en-US" sz="1000" dirty="0" err="1">
                    <a:solidFill>
                      <a:schemeClr val="tx1"/>
                    </a:solidFill>
                  </a:rPr>
                  <a:t>Mgmt</a:t>
                </a:r>
                <a:r>
                  <a:rPr lang="en-US" sz="1000" dirty="0">
                    <a:solidFill>
                      <a:schemeClr val="tx1"/>
                    </a:solidFill>
                  </a:rPr>
                  <a:t> (Back-Up), Policy &amp; Procedures Support, SOM 19900 Management / Reporting / Grunter Report</a:t>
                </a:r>
              </a:p>
            </p:txBody>
          </p:sp>
          <p:sp>
            <p:nvSpPr>
              <p:cNvPr id="19" name="TextBox 18">
                <a:extLst>
                  <a:ext uri="{FF2B5EF4-FFF2-40B4-BE49-F238E27FC236}">
                    <a16:creationId xmlns:a16="http://schemas.microsoft.com/office/drawing/2014/main" id="{228F238D-758C-B676-A0AE-71FC3EB82EA1}"/>
                  </a:ext>
                </a:extLst>
              </p:cNvPr>
              <p:cNvSpPr txBox="1"/>
              <p:nvPr/>
            </p:nvSpPr>
            <p:spPr>
              <a:xfrm>
                <a:off x="3233954" y="3385442"/>
                <a:ext cx="2465627" cy="1106813"/>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t" anchorCtr="0">
                <a:noAutofit/>
              </a:bodyPr>
              <a:lstStyle/>
              <a:p>
                <a:pPr algn="ctr" defTabSz="800100">
                  <a:lnSpc>
                    <a:spcPct val="90000"/>
                  </a:lnSpc>
                  <a:spcBef>
                    <a:spcPct val="0"/>
                  </a:spcBef>
                  <a:spcAft>
                    <a:spcPct val="35000"/>
                  </a:spcAft>
                </a:pPr>
                <a:br>
                  <a:rPr lang="en-US" sz="1000" b="1" dirty="0">
                    <a:solidFill>
                      <a:schemeClr val="tx1"/>
                    </a:solidFill>
                  </a:rPr>
                </a:br>
                <a:r>
                  <a:rPr lang="en-US" sz="1100" b="1" dirty="0">
                    <a:solidFill>
                      <a:schemeClr val="tx1"/>
                    </a:solidFill>
                  </a:rPr>
                  <a:t>Accountant 2</a:t>
                </a:r>
                <a:br>
                  <a:rPr lang="en-US" sz="1100" b="1" dirty="0">
                    <a:solidFill>
                      <a:schemeClr val="tx1"/>
                    </a:solidFill>
                  </a:rPr>
                </a:br>
                <a:r>
                  <a:rPr lang="en-US" sz="1100" i="1" dirty="0">
                    <a:solidFill>
                      <a:schemeClr val="tx1"/>
                    </a:solidFill>
                  </a:rPr>
                  <a:t>LaTasha Atkins</a:t>
                </a:r>
              </a:p>
              <a:p>
                <a:pPr algn="ctr" defTabSz="800100">
                  <a:lnSpc>
                    <a:spcPct val="90000"/>
                  </a:lnSpc>
                  <a:spcBef>
                    <a:spcPct val="0"/>
                  </a:spcBef>
                  <a:spcAft>
                    <a:spcPct val="35000"/>
                  </a:spcAft>
                </a:pPr>
                <a:r>
                  <a:rPr lang="en-US" sz="1000" dirty="0">
                    <a:solidFill>
                      <a:schemeClr val="tx1"/>
                    </a:solidFill>
                  </a:rPr>
                  <a:t>Various Donors/Foundation &amp; Endowment, Policy 913 Fund, Center Rep Support, Misc. Funds Management when required, Travel Approvals(First Level): 88-OPP</a:t>
                </a:r>
              </a:p>
              <a:p>
                <a:pPr algn="ctr" defTabSz="800100">
                  <a:lnSpc>
                    <a:spcPct val="90000"/>
                  </a:lnSpc>
                  <a:spcBef>
                    <a:spcPct val="0"/>
                  </a:spcBef>
                  <a:spcAft>
                    <a:spcPct val="35000"/>
                  </a:spcAft>
                </a:pPr>
                <a:endParaRPr lang="en-US" sz="1000" i="1" dirty="0">
                  <a:solidFill>
                    <a:schemeClr val="tx1"/>
                  </a:solidFill>
                </a:endParaRPr>
              </a:p>
            </p:txBody>
          </p:sp>
          <p:sp>
            <p:nvSpPr>
              <p:cNvPr id="20" name="TextBox 19">
                <a:extLst>
                  <a:ext uri="{FF2B5EF4-FFF2-40B4-BE49-F238E27FC236}">
                    <a16:creationId xmlns:a16="http://schemas.microsoft.com/office/drawing/2014/main" id="{E90B8786-698F-31A5-33EF-8E0D80681EC0}"/>
                  </a:ext>
                </a:extLst>
              </p:cNvPr>
              <p:cNvSpPr txBox="1"/>
              <p:nvPr/>
            </p:nvSpPr>
            <p:spPr>
              <a:xfrm>
                <a:off x="9235835" y="2263388"/>
                <a:ext cx="2475414" cy="1122053"/>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t" anchorCtr="0">
                <a:noAutofit/>
              </a:bodyPr>
              <a:lstStyle/>
              <a:p>
                <a:pPr algn="ctr" defTabSz="800100">
                  <a:lnSpc>
                    <a:spcPct val="90000"/>
                  </a:lnSpc>
                  <a:spcBef>
                    <a:spcPct val="0"/>
                  </a:spcBef>
                  <a:spcAft>
                    <a:spcPct val="35000"/>
                  </a:spcAft>
                </a:pPr>
                <a:br>
                  <a:rPr lang="en-US" sz="1100" b="1" dirty="0">
                    <a:solidFill>
                      <a:schemeClr val="tx1"/>
                    </a:solidFill>
                  </a:rPr>
                </a:br>
                <a:r>
                  <a:rPr lang="en-US" sz="1100" b="1" dirty="0">
                    <a:solidFill>
                      <a:schemeClr val="tx1"/>
                    </a:solidFill>
                  </a:rPr>
                  <a:t>Accountant 4</a:t>
                </a:r>
                <a:br>
                  <a:rPr lang="en-US" sz="1100" b="1" dirty="0">
                    <a:solidFill>
                      <a:schemeClr val="tx1"/>
                    </a:solidFill>
                  </a:rPr>
                </a:br>
                <a:r>
                  <a:rPr lang="en-US" sz="1100" i="1" dirty="0">
                    <a:solidFill>
                      <a:schemeClr val="tx1"/>
                    </a:solidFill>
                  </a:rPr>
                  <a:t>Nick </a:t>
                </a:r>
                <a:r>
                  <a:rPr lang="en-US" sz="1100" i="1" dirty="0" err="1">
                    <a:solidFill>
                      <a:schemeClr val="tx1"/>
                    </a:solidFill>
                  </a:rPr>
                  <a:t>Rainsberry</a:t>
                </a:r>
                <a:r>
                  <a:rPr lang="en-US" sz="1100" i="1" dirty="0">
                    <a:solidFill>
                      <a:schemeClr val="tx1"/>
                    </a:solidFill>
                  </a:rPr>
                  <a:t>, MBA</a:t>
                </a:r>
              </a:p>
              <a:p>
                <a:pPr algn="ctr" defTabSz="800100">
                  <a:lnSpc>
                    <a:spcPct val="90000"/>
                  </a:lnSpc>
                  <a:spcBef>
                    <a:spcPct val="0"/>
                  </a:spcBef>
                  <a:spcAft>
                    <a:spcPct val="35000"/>
                  </a:spcAft>
                </a:pPr>
                <a:r>
                  <a:rPr lang="en-US" sz="1000" dirty="0">
                    <a:solidFill>
                      <a:schemeClr val="tx1"/>
                    </a:solidFill>
                  </a:rPr>
                  <a:t>Practice Plan/NPBHS, Outside Income, MCP Fund Budget and Financial Analysis, Gift Fund Administration, Lead Support</a:t>
                </a:r>
              </a:p>
            </p:txBody>
          </p:sp>
          <p:sp>
            <p:nvSpPr>
              <p:cNvPr id="21" name="TextBox 20">
                <a:extLst>
                  <a:ext uri="{FF2B5EF4-FFF2-40B4-BE49-F238E27FC236}">
                    <a16:creationId xmlns:a16="http://schemas.microsoft.com/office/drawing/2014/main" id="{7802ED3B-5AFE-A021-D0B7-1844C6C8DF06}"/>
                  </a:ext>
                </a:extLst>
              </p:cNvPr>
              <p:cNvSpPr txBox="1"/>
              <p:nvPr/>
            </p:nvSpPr>
            <p:spPr>
              <a:xfrm>
                <a:off x="6114956" y="3385442"/>
                <a:ext cx="2473228" cy="1108102"/>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t" anchorCtr="0">
                <a:noAutofit/>
              </a:bodyPr>
              <a:lstStyle/>
              <a:p>
                <a:pPr algn="ctr" defTabSz="800100">
                  <a:lnSpc>
                    <a:spcPct val="90000"/>
                  </a:lnSpc>
                  <a:spcBef>
                    <a:spcPct val="0"/>
                  </a:spcBef>
                  <a:spcAft>
                    <a:spcPct val="35000"/>
                  </a:spcAft>
                </a:pPr>
                <a:br>
                  <a:rPr lang="en-US" sz="1100" b="1" dirty="0">
                    <a:solidFill>
                      <a:schemeClr val="tx1"/>
                    </a:solidFill>
                  </a:rPr>
                </a:br>
                <a:r>
                  <a:rPr lang="en-US" sz="1100" b="1" dirty="0">
                    <a:solidFill>
                      <a:schemeClr val="tx1"/>
                    </a:solidFill>
                  </a:rPr>
                  <a:t>Accountant 2</a:t>
                </a:r>
                <a:br>
                  <a:rPr lang="en-US" sz="1100" b="1" dirty="0">
                    <a:solidFill>
                      <a:schemeClr val="tx1"/>
                    </a:solidFill>
                  </a:rPr>
                </a:br>
                <a:r>
                  <a:rPr lang="en-US" sz="1100" i="1" dirty="0">
                    <a:solidFill>
                      <a:schemeClr val="tx1"/>
                    </a:solidFill>
                  </a:rPr>
                  <a:t>Lance Wakasa</a:t>
                </a:r>
              </a:p>
              <a:p>
                <a:pPr algn="ctr" defTabSz="800100">
                  <a:lnSpc>
                    <a:spcPct val="90000"/>
                  </a:lnSpc>
                  <a:spcBef>
                    <a:spcPct val="0"/>
                  </a:spcBef>
                  <a:spcAft>
                    <a:spcPct val="35000"/>
                  </a:spcAft>
                </a:pPr>
                <a:r>
                  <a:rPr lang="en-US" sz="1000" dirty="0">
                    <a:solidFill>
                      <a:schemeClr val="tx1"/>
                    </a:solidFill>
                  </a:rPr>
                  <a:t>MCP R&amp;E, BSP, DMH Support, Budget process/fiscal closing, Accounts payable, H&amp;I, </a:t>
                </a:r>
                <a:r>
                  <a:rPr lang="en-US" sz="1000" dirty="0" err="1">
                    <a:solidFill>
                      <a:schemeClr val="tx1"/>
                    </a:solidFill>
                  </a:rPr>
                  <a:t>UCPath</a:t>
                </a:r>
                <a:r>
                  <a:rPr lang="en-US" sz="1000" dirty="0">
                    <a:solidFill>
                      <a:schemeClr val="tx1"/>
                    </a:solidFill>
                  </a:rPr>
                  <a:t> suspense cleanup</a:t>
                </a:r>
                <a:endParaRPr lang="en-US" sz="1000" i="1" dirty="0">
                  <a:solidFill>
                    <a:schemeClr val="tx1"/>
                  </a:solidFill>
                </a:endParaRPr>
              </a:p>
            </p:txBody>
          </p:sp>
          <p:sp>
            <p:nvSpPr>
              <p:cNvPr id="22" name="TextBox 21">
                <a:extLst>
                  <a:ext uri="{FF2B5EF4-FFF2-40B4-BE49-F238E27FC236}">
                    <a16:creationId xmlns:a16="http://schemas.microsoft.com/office/drawing/2014/main" id="{893547E3-1511-22BB-59C5-CFEBB867D557}"/>
                  </a:ext>
                </a:extLst>
              </p:cNvPr>
              <p:cNvSpPr txBox="1"/>
              <p:nvPr/>
            </p:nvSpPr>
            <p:spPr>
              <a:xfrm>
                <a:off x="6124059" y="4619408"/>
                <a:ext cx="2473228" cy="1022431"/>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t" anchorCtr="0">
                <a:noAutofit/>
              </a:bodyPr>
              <a:lstStyle/>
              <a:p>
                <a:pPr algn="ctr" defTabSz="800100">
                  <a:lnSpc>
                    <a:spcPct val="90000"/>
                  </a:lnSpc>
                  <a:spcBef>
                    <a:spcPct val="0"/>
                  </a:spcBef>
                  <a:spcAft>
                    <a:spcPct val="35000"/>
                  </a:spcAft>
                </a:pPr>
                <a:r>
                  <a:rPr lang="en-US" sz="1100" b="1" dirty="0">
                    <a:solidFill>
                      <a:schemeClr val="tx1"/>
                    </a:solidFill>
                  </a:rPr>
                  <a:t>Accountant 2</a:t>
                </a:r>
                <a:br>
                  <a:rPr lang="en-US" sz="1100" b="1" dirty="0">
                    <a:solidFill>
                      <a:schemeClr val="tx1"/>
                    </a:solidFill>
                  </a:rPr>
                </a:br>
                <a:r>
                  <a:rPr lang="en-US" sz="1100" i="1" dirty="0">
                    <a:solidFill>
                      <a:schemeClr val="tx1"/>
                    </a:solidFill>
                  </a:rPr>
                  <a:t>Lily Reyes</a:t>
                </a:r>
              </a:p>
              <a:p>
                <a:pPr algn="ctr" defTabSz="800100">
                  <a:lnSpc>
                    <a:spcPct val="90000"/>
                  </a:lnSpc>
                  <a:spcBef>
                    <a:spcPct val="0"/>
                  </a:spcBef>
                  <a:spcAft>
                    <a:spcPct val="35000"/>
                  </a:spcAft>
                </a:pPr>
                <a:r>
                  <a:rPr lang="en-US" sz="1000" dirty="0">
                    <a:solidFill>
                      <a:schemeClr val="tx1"/>
                    </a:solidFill>
                  </a:rPr>
                  <a:t>Sales &amp; Service, Business Contract fund management, Budget process and fiscal closing, H&amp;I, PAR log, Support to Associate Director of Finance</a:t>
                </a:r>
              </a:p>
            </p:txBody>
          </p:sp>
          <p:sp>
            <p:nvSpPr>
              <p:cNvPr id="23" name="TextBox 22">
                <a:extLst>
                  <a:ext uri="{FF2B5EF4-FFF2-40B4-BE49-F238E27FC236}">
                    <a16:creationId xmlns:a16="http://schemas.microsoft.com/office/drawing/2014/main" id="{43BAB000-E037-A7AF-319A-F883C4427489}"/>
                  </a:ext>
                </a:extLst>
              </p:cNvPr>
              <p:cNvSpPr txBox="1"/>
              <p:nvPr/>
            </p:nvSpPr>
            <p:spPr>
              <a:xfrm>
                <a:off x="443228" y="4623498"/>
                <a:ext cx="2488125" cy="1018342"/>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t" anchorCtr="0">
                <a:noAutofit/>
              </a:bodyPr>
              <a:lstStyle/>
              <a:p>
                <a:pPr algn="ctr" defTabSz="800100">
                  <a:lnSpc>
                    <a:spcPct val="90000"/>
                  </a:lnSpc>
                  <a:spcBef>
                    <a:spcPct val="0"/>
                  </a:spcBef>
                  <a:spcAft>
                    <a:spcPct val="35000"/>
                  </a:spcAft>
                </a:pPr>
                <a:br>
                  <a:rPr lang="en-US" sz="1100" b="1" dirty="0">
                    <a:solidFill>
                      <a:schemeClr val="tx1"/>
                    </a:solidFill>
                  </a:rPr>
                </a:br>
                <a:r>
                  <a:rPr lang="en-US" sz="1100" b="1" dirty="0">
                    <a:solidFill>
                      <a:schemeClr val="tx1"/>
                    </a:solidFill>
                  </a:rPr>
                  <a:t>Accountant 2</a:t>
                </a:r>
                <a:br>
                  <a:rPr lang="en-US" sz="1100" b="1" dirty="0">
                    <a:solidFill>
                      <a:schemeClr val="tx1"/>
                    </a:solidFill>
                  </a:rPr>
                </a:br>
                <a:r>
                  <a:rPr lang="en-US" sz="1100" i="1" dirty="0">
                    <a:solidFill>
                      <a:schemeClr val="tx1"/>
                    </a:solidFill>
                  </a:rPr>
                  <a:t>Henny Huang</a:t>
                </a:r>
              </a:p>
              <a:p>
                <a:pPr algn="ctr" defTabSz="800100">
                  <a:lnSpc>
                    <a:spcPct val="90000"/>
                  </a:lnSpc>
                  <a:spcBef>
                    <a:spcPct val="0"/>
                  </a:spcBef>
                  <a:spcAft>
                    <a:spcPct val="35000"/>
                  </a:spcAft>
                </a:pPr>
                <a:r>
                  <a:rPr lang="en-US" sz="1000" dirty="0">
                    <a:solidFill>
                      <a:schemeClr val="tx1"/>
                    </a:solidFill>
                  </a:rPr>
                  <a:t>Various Donors/Foundation &amp; Endowment, PI-based 19900, Center Rep Support, Misc. Funds Management when required.</a:t>
                </a:r>
              </a:p>
            </p:txBody>
          </p:sp>
          <p:sp>
            <p:nvSpPr>
              <p:cNvPr id="24" name="TextBox 23">
                <a:extLst>
                  <a:ext uri="{FF2B5EF4-FFF2-40B4-BE49-F238E27FC236}">
                    <a16:creationId xmlns:a16="http://schemas.microsoft.com/office/drawing/2014/main" id="{58D2091A-0F67-CFB1-6368-1AD6ED7BB2B0}"/>
                  </a:ext>
                </a:extLst>
              </p:cNvPr>
              <p:cNvSpPr txBox="1"/>
              <p:nvPr/>
            </p:nvSpPr>
            <p:spPr>
              <a:xfrm>
                <a:off x="9240898" y="3527618"/>
                <a:ext cx="2488125" cy="105299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Accounting Asst 3</a:t>
                </a:r>
                <a:br>
                  <a:rPr lang="en-US" sz="1100" b="1" dirty="0">
                    <a:solidFill>
                      <a:schemeClr val="tx1"/>
                    </a:solidFill>
                  </a:rPr>
                </a:br>
                <a:r>
                  <a:rPr lang="en-US" sz="1100" i="1" dirty="0">
                    <a:solidFill>
                      <a:schemeClr val="tx1"/>
                    </a:solidFill>
                  </a:rPr>
                  <a:t>Tannia Blanco</a:t>
                </a:r>
              </a:p>
              <a:p>
                <a:pPr algn="ctr" defTabSz="800100">
                  <a:lnSpc>
                    <a:spcPct val="90000"/>
                  </a:lnSpc>
                  <a:spcBef>
                    <a:spcPct val="0"/>
                  </a:spcBef>
                  <a:spcAft>
                    <a:spcPct val="35000"/>
                  </a:spcAft>
                </a:pPr>
                <a:r>
                  <a:rPr lang="en-US" sz="1000" dirty="0">
                    <a:solidFill>
                      <a:schemeClr val="tx1"/>
                    </a:solidFill>
                  </a:rPr>
                  <a:t>Department Central Purchaser</a:t>
                </a:r>
              </a:p>
            </p:txBody>
          </p:sp>
          <p:cxnSp>
            <p:nvCxnSpPr>
              <p:cNvPr id="28" name="Straight Connector 27">
                <a:extLst>
                  <a:ext uri="{FF2B5EF4-FFF2-40B4-BE49-F238E27FC236}">
                    <a16:creationId xmlns:a16="http://schemas.microsoft.com/office/drawing/2014/main" id="{CAFC0ECB-C3DA-E78C-9B69-58325B6AEDE3}"/>
                  </a:ext>
                </a:extLst>
              </p:cNvPr>
              <p:cNvCxnSpPr>
                <a:cxnSpLocks/>
              </p:cNvCxnSpPr>
              <p:nvPr/>
            </p:nvCxnSpPr>
            <p:spPr>
              <a:xfrm>
                <a:off x="8577858" y="4018689"/>
                <a:ext cx="3503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033176-DF74-69EE-54A0-9A22C2653BA3}"/>
                  </a:ext>
                </a:extLst>
              </p:cNvPr>
              <p:cNvCxnSpPr>
                <a:cxnSpLocks/>
              </p:cNvCxnSpPr>
              <p:nvPr/>
            </p:nvCxnSpPr>
            <p:spPr>
              <a:xfrm flipV="1">
                <a:off x="3083986" y="3234197"/>
                <a:ext cx="0" cy="1898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C3FFC45-B1D5-3549-FC61-1EB7CB42A425}"/>
                  </a:ext>
                </a:extLst>
              </p:cNvPr>
              <p:cNvCxnSpPr>
                <a:cxnSpLocks/>
              </p:cNvCxnSpPr>
              <p:nvPr/>
            </p:nvCxnSpPr>
            <p:spPr>
              <a:xfrm flipV="1">
                <a:off x="8928250" y="2824021"/>
                <a:ext cx="1" cy="2259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CF26AB-AC0A-3163-AB7A-073D6DB5E656}"/>
                  </a:ext>
                </a:extLst>
              </p:cNvPr>
              <p:cNvCxnSpPr>
                <a:cxnSpLocks/>
              </p:cNvCxnSpPr>
              <p:nvPr/>
            </p:nvCxnSpPr>
            <p:spPr>
              <a:xfrm flipV="1">
                <a:off x="8597287" y="2824021"/>
                <a:ext cx="643611" cy="3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90B93D0-E0A7-A2E6-9E26-D53E7C23E1BC}"/>
                  </a:ext>
                </a:extLst>
              </p:cNvPr>
              <p:cNvSpPr txBox="1"/>
              <p:nvPr/>
            </p:nvSpPr>
            <p:spPr>
              <a:xfrm>
                <a:off x="5087660" y="1482027"/>
                <a:ext cx="1617758" cy="365995"/>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Director of Finance</a:t>
                </a:r>
                <a:br>
                  <a:rPr lang="en-US" sz="1100" b="1" dirty="0">
                    <a:solidFill>
                      <a:schemeClr val="tx1"/>
                    </a:solidFill>
                  </a:rPr>
                </a:br>
                <a:r>
                  <a:rPr lang="en-US" sz="1100" i="1" dirty="0">
                    <a:solidFill>
                      <a:schemeClr val="tx1"/>
                    </a:solidFill>
                  </a:rPr>
                  <a:t>TBA</a:t>
                </a:r>
                <a:endParaRPr lang="en-US" sz="1000" dirty="0">
                  <a:solidFill>
                    <a:schemeClr val="tx1"/>
                  </a:solidFill>
                </a:endParaRPr>
              </a:p>
            </p:txBody>
          </p:sp>
          <p:sp>
            <p:nvSpPr>
              <p:cNvPr id="38" name="TextBox 37">
                <a:extLst>
                  <a:ext uri="{FF2B5EF4-FFF2-40B4-BE49-F238E27FC236}">
                    <a16:creationId xmlns:a16="http://schemas.microsoft.com/office/drawing/2014/main" id="{7FB9A2D1-2EC1-C3A4-C5E0-09A5D6D97C3D}"/>
                  </a:ext>
                </a:extLst>
              </p:cNvPr>
              <p:cNvSpPr txBox="1"/>
              <p:nvPr/>
            </p:nvSpPr>
            <p:spPr>
              <a:xfrm>
                <a:off x="3218661" y="4623498"/>
                <a:ext cx="2465626" cy="1018342"/>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Accountant 2</a:t>
                </a:r>
                <a:br>
                  <a:rPr lang="en-US" sz="1100" b="1" dirty="0">
                    <a:solidFill>
                      <a:schemeClr val="tx1"/>
                    </a:solidFill>
                  </a:rPr>
                </a:br>
                <a:r>
                  <a:rPr lang="en-US" sz="1100" i="1" dirty="0">
                    <a:solidFill>
                      <a:schemeClr val="tx1"/>
                    </a:solidFill>
                  </a:rPr>
                  <a:t>TBA</a:t>
                </a:r>
              </a:p>
              <a:p>
                <a:pPr algn="ctr" defTabSz="800100">
                  <a:lnSpc>
                    <a:spcPct val="90000"/>
                  </a:lnSpc>
                  <a:spcBef>
                    <a:spcPct val="0"/>
                  </a:spcBef>
                  <a:spcAft>
                    <a:spcPct val="35000"/>
                  </a:spcAft>
                </a:pPr>
                <a:r>
                  <a:rPr lang="en-US" sz="1000" dirty="0">
                    <a:solidFill>
                      <a:schemeClr val="tx1"/>
                    </a:solidFill>
                  </a:rPr>
                  <a:t>Gift funds, Misc. Funds, House Staff, MHTF, Other funds as assigned, Asset Management, AP/Ledger for 88- OPP, UCPATH FAU Updates (Staff), Asst. to Assoc. Director</a:t>
                </a:r>
              </a:p>
            </p:txBody>
          </p:sp>
          <p:cxnSp>
            <p:nvCxnSpPr>
              <p:cNvPr id="41" name="Straight Connector 40">
                <a:extLst>
                  <a:ext uri="{FF2B5EF4-FFF2-40B4-BE49-F238E27FC236}">
                    <a16:creationId xmlns:a16="http://schemas.microsoft.com/office/drawing/2014/main" id="{79DC8A9D-0D5F-AD74-B50D-ABF0C584D783}"/>
                  </a:ext>
                </a:extLst>
              </p:cNvPr>
              <p:cNvCxnSpPr>
                <a:cxnSpLocks/>
                <a:stCxn id="20" idx="0"/>
              </p:cNvCxnSpPr>
              <p:nvPr/>
            </p:nvCxnSpPr>
            <p:spPr>
              <a:xfrm flipV="1">
                <a:off x="10473542" y="1989214"/>
                <a:ext cx="0" cy="27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043FED-29B3-5D8C-F0FD-425048CEA389}"/>
                  </a:ext>
                </a:extLst>
              </p:cNvPr>
              <p:cNvCxnSpPr>
                <a:cxnSpLocks/>
              </p:cNvCxnSpPr>
              <p:nvPr/>
            </p:nvCxnSpPr>
            <p:spPr>
              <a:xfrm flipV="1">
                <a:off x="7281492" y="1989214"/>
                <a:ext cx="0" cy="336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BF4FBD7-8FA4-DE85-F411-0CD5DCC4454E}"/>
                  </a:ext>
                </a:extLst>
              </p:cNvPr>
              <p:cNvSpPr txBox="1"/>
              <p:nvPr/>
            </p:nvSpPr>
            <p:spPr>
              <a:xfrm>
                <a:off x="6112296" y="2121081"/>
                <a:ext cx="2481858" cy="1195306"/>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t" anchorCtr="0">
                <a:noAutofit/>
              </a:bodyPr>
              <a:lstStyle/>
              <a:p>
                <a:pPr algn="ctr" defTabSz="800100">
                  <a:lnSpc>
                    <a:spcPct val="90000"/>
                  </a:lnSpc>
                  <a:spcBef>
                    <a:spcPct val="0"/>
                  </a:spcBef>
                  <a:spcAft>
                    <a:spcPct val="35000"/>
                  </a:spcAft>
                </a:pPr>
                <a:br>
                  <a:rPr lang="en-US" sz="1100" b="1" dirty="0">
                    <a:solidFill>
                      <a:schemeClr val="tx1"/>
                    </a:solidFill>
                  </a:rPr>
                </a:br>
                <a:r>
                  <a:rPr lang="en-US" sz="1100" b="1" dirty="0">
                    <a:solidFill>
                      <a:schemeClr val="tx1"/>
                    </a:solidFill>
                  </a:rPr>
                  <a:t>Associate Dir. of Finance</a:t>
                </a:r>
                <a:br>
                  <a:rPr lang="en-US" sz="1100" b="1" dirty="0">
                    <a:solidFill>
                      <a:schemeClr val="tx1"/>
                    </a:solidFill>
                  </a:rPr>
                </a:br>
                <a:r>
                  <a:rPr lang="en-US" sz="1100" i="1" dirty="0">
                    <a:solidFill>
                      <a:schemeClr val="tx1"/>
                    </a:solidFill>
                  </a:rPr>
                  <a:t>Julie </a:t>
                </a:r>
                <a:r>
                  <a:rPr lang="en-US" sz="1100" i="1" dirty="0" err="1">
                    <a:solidFill>
                      <a:schemeClr val="tx1"/>
                    </a:solidFill>
                  </a:rPr>
                  <a:t>Sinlao</a:t>
                </a:r>
                <a:r>
                  <a:rPr lang="en-US" sz="1100" i="1" dirty="0">
                    <a:solidFill>
                      <a:schemeClr val="tx1"/>
                    </a:solidFill>
                  </a:rPr>
                  <a:t> Schaefer</a:t>
                </a:r>
              </a:p>
              <a:p>
                <a:pPr algn="ctr" defTabSz="800100">
                  <a:lnSpc>
                    <a:spcPct val="90000"/>
                  </a:lnSpc>
                  <a:spcBef>
                    <a:spcPct val="0"/>
                  </a:spcBef>
                  <a:spcAft>
                    <a:spcPct val="35000"/>
                  </a:spcAft>
                </a:pPr>
                <a:r>
                  <a:rPr lang="en-US" sz="1000" dirty="0">
                    <a:solidFill>
                      <a:schemeClr val="tx1"/>
                    </a:solidFill>
                  </a:rPr>
                  <a:t>Opportunity Funds, DMH fund, Center of Excellence fund, DSA, training support, &amp; other funds under supervision</a:t>
                </a:r>
                <a:br>
                  <a:rPr lang="en-US" sz="1000" dirty="0">
                    <a:solidFill>
                      <a:schemeClr val="tx1"/>
                    </a:solidFill>
                  </a:rPr>
                </a:br>
                <a:endParaRPr lang="en-US" sz="1000" dirty="0">
                  <a:solidFill>
                    <a:schemeClr val="tx1"/>
                  </a:solidFill>
                </a:endParaRPr>
              </a:p>
            </p:txBody>
          </p:sp>
          <p:sp>
            <p:nvSpPr>
              <p:cNvPr id="47" name="TextBox 46">
                <a:extLst>
                  <a:ext uri="{FF2B5EF4-FFF2-40B4-BE49-F238E27FC236}">
                    <a16:creationId xmlns:a16="http://schemas.microsoft.com/office/drawing/2014/main" id="{E5883842-267F-7B16-ED26-65AFA34BB328}"/>
                  </a:ext>
                </a:extLst>
              </p:cNvPr>
              <p:cNvSpPr txBox="1"/>
              <p:nvPr/>
            </p:nvSpPr>
            <p:spPr>
              <a:xfrm>
                <a:off x="1765707" y="2103485"/>
                <a:ext cx="2627397" cy="1195313"/>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Associate Dir. of Finance</a:t>
                </a:r>
                <a:br>
                  <a:rPr lang="en-US" sz="1100" b="1" dirty="0">
                    <a:solidFill>
                      <a:schemeClr val="tx1"/>
                    </a:solidFill>
                  </a:rPr>
                </a:br>
                <a:r>
                  <a:rPr lang="en-US" sz="1100" i="1" dirty="0">
                    <a:solidFill>
                      <a:schemeClr val="tx1"/>
                    </a:solidFill>
                  </a:rPr>
                  <a:t>Unita Q. Morris</a:t>
                </a:r>
              </a:p>
              <a:p>
                <a:pPr algn="ctr" defTabSz="800100">
                  <a:lnSpc>
                    <a:spcPct val="90000"/>
                  </a:lnSpc>
                  <a:spcBef>
                    <a:spcPct val="0"/>
                  </a:spcBef>
                  <a:spcAft>
                    <a:spcPct val="35000"/>
                  </a:spcAft>
                </a:pPr>
                <a:r>
                  <a:rPr lang="en-US" sz="1000" dirty="0">
                    <a:solidFill>
                      <a:schemeClr val="tx1"/>
                    </a:solidFill>
                  </a:rPr>
                  <a:t>NPI/SOM19900 Fund Management, Gift Funds Administrator/supervision, Sub-0/1 staffing, 88-opp funds, DCR, and other funds under supervision</a:t>
                </a:r>
              </a:p>
            </p:txBody>
          </p:sp>
          <p:cxnSp>
            <p:nvCxnSpPr>
              <p:cNvPr id="48" name="Straight Connector 47">
                <a:extLst>
                  <a:ext uri="{FF2B5EF4-FFF2-40B4-BE49-F238E27FC236}">
                    <a16:creationId xmlns:a16="http://schemas.microsoft.com/office/drawing/2014/main" id="{C5915676-81EF-C8E6-4CB4-F36031BABB2B}"/>
                  </a:ext>
                </a:extLst>
              </p:cNvPr>
              <p:cNvCxnSpPr>
                <a:cxnSpLocks/>
                <a:stCxn id="24" idx="0"/>
              </p:cNvCxnSpPr>
              <p:nvPr/>
            </p:nvCxnSpPr>
            <p:spPr>
              <a:xfrm flipV="1">
                <a:off x="10484961" y="3385441"/>
                <a:ext cx="0" cy="14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CEF93D-F889-F097-59BD-81A0335C0730}"/>
                  </a:ext>
                </a:extLst>
              </p:cNvPr>
              <p:cNvCxnSpPr>
                <a:cxnSpLocks/>
                <a:endCxn id="47" idx="0"/>
              </p:cNvCxnSpPr>
              <p:nvPr/>
            </p:nvCxnSpPr>
            <p:spPr>
              <a:xfrm>
                <a:off x="3079406" y="1973485"/>
                <a:ext cx="0" cy="13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4045816-00FF-CCEB-935A-5925BC6CF7F9}"/>
                  </a:ext>
                </a:extLst>
              </p:cNvPr>
              <p:cNvCxnSpPr>
                <a:cxnSpLocks/>
                <a:stCxn id="37" idx="0"/>
                <a:endCxn id="11" idx="2"/>
              </p:cNvCxnSpPr>
              <p:nvPr/>
            </p:nvCxnSpPr>
            <p:spPr>
              <a:xfrm flipV="1">
                <a:off x="5896539" y="1376681"/>
                <a:ext cx="0" cy="105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2510B6-C709-CA5E-4EA3-EA2D902D5704}"/>
                  </a:ext>
                </a:extLst>
              </p:cNvPr>
              <p:cNvCxnSpPr>
                <a:cxnSpLocks/>
              </p:cNvCxnSpPr>
              <p:nvPr/>
            </p:nvCxnSpPr>
            <p:spPr>
              <a:xfrm flipV="1">
                <a:off x="5896539" y="1870124"/>
                <a:ext cx="0" cy="119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91662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49184-F9D8-AD80-33D5-4C42560B3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A4D24-8FE0-377B-4D87-7F03BDA6FF65}"/>
              </a:ext>
            </a:extLst>
          </p:cNvPr>
          <p:cNvSpPr>
            <a:spLocks noGrp="1"/>
          </p:cNvSpPr>
          <p:nvPr>
            <p:ph type="title"/>
          </p:nvPr>
        </p:nvSpPr>
        <p:spPr>
          <a:xfrm>
            <a:off x="2526217" y="72301"/>
            <a:ext cx="7139564" cy="539066"/>
          </a:xfrm>
        </p:spPr>
        <p:txBody>
          <a:bodyPr>
            <a:normAutofit fontScale="90000"/>
          </a:bodyPr>
          <a:lstStyle/>
          <a:p>
            <a:r>
              <a:rPr lang="en-US" dirty="0">
                <a:latin typeface="Times New Roman" panose="02020603050405020304" pitchFamily="18" charset="0"/>
                <a:cs typeface="Times New Roman" panose="02020603050405020304" pitchFamily="18" charset="0"/>
              </a:rPr>
              <a:t>Contact List by Fund Category</a:t>
            </a:r>
          </a:p>
        </p:txBody>
      </p:sp>
      <p:sp>
        <p:nvSpPr>
          <p:cNvPr id="6" name="Slide Number Placeholder 5">
            <a:extLst>
              <a:ext uri="{FF2B5EF4-FFF2-40B4-BE49-F238E27FC236}">
                <a16:creationId xmlns:a16="http://schemas.microsoft.com/office/drawing/2014/main" id="{FEF41EDD-0AB7-13F8-0550-53E7D02A2E79}"/>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44</a:t>
            </a:fld>
            <a:endParaRPr lang="en-US" sz="1350">
              <a:solidFill>
                <a:prstClr val="black"/>
              </a:solidFill>
            </a:endParaRPr>
          </a:p>
        </p:txBody>
      </p:sp>
      <p:graphicFrame>
        <p:nvGraphicFramePr>
          <p:cNvPr id="7" name="Table 6">
            <a:extLst>
              <a:ext uri="{FF2B5EF4-FFF2-40B4-BE49-F238E27FC236}">
                <a16:creationId xmlns:a16="http://schemas.microsoft.com/office/drawing/2014/main" id="{A8F9565D-EB31-D8F5-3F30-480D5655FCD7}"/>
              </a:ext>
            </a:extLst>
          </p:cNvPr>
          <p:cNvGraphicFramePr>
            <a:graphicFrameLocks noGrp="1"/>
          </p:cNvGraphicFramePr>
          <p:nvPr>
            <p:extLst>
              <p:ext uri="{D42A27DB-BD31-4B8C-83A1-F6EECF244321}">
                <p14:modId xmlns:p14="http://schemas.microsoft.com/office/powerpoint/2010/main" val="1112297727"/>
              </p:ext>
            </p:extLst>
          </p:nvPr>
        </p:nvGraphicFramePr>
        <p:xfrm>
          <a:off x="265683" y="721083"/>
          <a:ext cx="11660633" cy="5415834"/>
        </p:xfrm>
        <a:graphic>
          <a:graphicData uri="http://schemas.openxmlformats.org/drawingml/2006/table">
            <a:tbl>
              <a:tblPr firstRow="1" firstCol="1" bandRow="1">
                <a:tableStyleId>{5C22544A-7EE6-4342-B048-85BDC9FD1C3A}</a:tableStyleId>
              </a:tblPr>
              <a:tblGrid>
                <a:gridCol w="3514465">
                  <a:extLst>
                    <a:ext uri="{9D8B030D-6E8A-4147-A177-3AD203B41FA5}">
                      <a16:colId xmlns:a16="http://schemas.microsoft.com/office/drawing/2014/main" val="4239070153"/>
                    </a:ext>
                  </a:extLst>
                </a:gridCol>
                <a:gridCol w="2696066">
                  <a:extLst>
                    <a:ext uri="{9D8B030D-6E8A-4147-A177-3AD203B41FA5}">
                      <a16:colId xmlns:a16="http://schemas.microsoft.com/office/drawing/2014/main" val="2769645704"/>
                    </a:ext>
                  </a:extLst>
                </a:gridCol>
                <a:gridCol w="2343913">
                  <a:extLst>
                    <a:ext uri="{9D8B030D-6E8A-4147-A177-3AD203B41FA5}">
                      <a16:colId xmlns:a16="http://schemas.microsoft.com/office/drawing/2014/main" val="2089965718"/>
                    </a:ext>
                  </a:extLst>
                </a:gridCol>
                <a:gridCol w="1670858">
                  <a:extLst>
                    <a:ext uri="{9D8B030D-6E8A-4147-A177-3AD203B41FA5}">
                      <a16:colId xmlns:a16="http://schemas.microsoft.com/office/drawing/2014/main" val="3427797167"/>
                    </a:ext>
                  </a:extLst>
                </a:gridCol>
                <a:gridCol w="1435331">
                  <a:extLst>
                    <a:ext uri="{9D8B030D-6E8A-4147-A177-3AD203B41FA5}">
                      <a16:colId xmlns:a16="http://schemas.microsoft.com/office/drawing/2014/main" val="2965800419"/>
                    </a:ext>
                  </a:extLst>
                </a:gridCol>
              </a:tblGrid>
              <a:tr h="275040">
                <a:tc>
                  <a:txBody>
                    <a:bodyPr/>
                    <a:lstStyle/>
                    <a:p>
                      <a:pPr marL="0" marR="0" algn="l"/>
                      <a:r>
                        <a:rPr lang="en-US" sz="1200" kern="0" dirty="0">
                          <a:effectLst/>
                          <a:latin typeface="Arial" panose="020B0604020202020204" pitchFamily="34" charset="0"/>
                          <a:cs typeface="Arial" panose="020B0604020202020204" pitchFamily="34" charset="0"/>
                        </a:rPr>
                        <a:t>Funds Category</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dirty="0">
                          <a:effectLst/>
                          <a:latin typeface="Arial" panose="020B0604020202020204" pitchFamily="34" charset="0"/>
                          <a:cs typeface="Arial" panose="020B0604020202020204" pitchFamily="34" charset="0"/>
                        </a:rPr>
                        <a:t> Fund Range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a:effectLst/>
                          <a:latin typeface="Arial" panose="020B0604020202020204" pitchFamily="34" charset="0"/>
                          <a:cs typeface="Arial" panose="020B0604020202020204" pitchFamily="34" charset="0"/>
                        </a:rPr>
                        <a:t> Managing Dept.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a:effectLst/>
                          <a:latin typeface="Arial" panose="020B0604020202020204" pitchFamily="34" charset="0"/>
                          <a:cs typeface="Arial" panose="020B0604020202020204" pitchFamily="34" charset="0"/>
                        </a:rPr>
                        <a:t> Fund Manager</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dirty="0">
                          <a:effectLst/>
                          <a:latin typeface="Arial" panose="020B0604020202020204" pitchFamily="34" charset="0"/>
                          <a:cs typeface="Arial" panose="020B0604020202020204" pitchFamily="34" charset="0"/>
                        </a:rPr>
                        <a:t> Phone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extLst>
                  <a:ext uri="{0D108BD9-81ED-4DB2-BD59-A6C34878D82A}">
                    <a16:rowId xmlns:a16="http://schemas.microsoft.com/office/drawing/2014/main" val="2466577620"/>
                  </a:ext>
                </a:extLst>
              </a:tr>
              <a:tr h="183600">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Agency Fund</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00100-00299</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2"/>
                        </a:rPr>
                        <a:t>Henny Huang</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825-2522</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extLst>
                  <a:ext uri="{0D108BD9-81ED-4DB2-BD59-A6C34878D82A}">
                    <a16:rowId xmlns:a16="http://schemas.microsoft.com/office/drawing/2014/main" val="1299576363"/>
                  </a:ext>
                </a:extLst>
              </a:tr>
              <a:tr h="367199">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Endowments &amp; Similar Funds (principal appropriation)</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05155, 07648</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3"/>
                        </a:rPr>
                        <a:t>Unita Morris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825-2522</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extLst>
                  <a:ext uri="{0D108BD9-81ED-4DB2-BD59-A6C34878D82A}">
                    <a16:rowId xmlns:a16="http://schemas.microsoft.com/office/drawing/2014/main" val="3073173519"/>
                  </a:ext>
                </a:extLst>
              </a:tr>
              <a:tr h="367199">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Opportunity Fund</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lnB w="12700" cmpd="sng">
                      <a:noFill/>
                    </a:lnB>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05399, 07427, 09549</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4"/>
                        </a:rPr>
                        <a:t>Julie Schaefer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794-5537</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953473047"/>
                  </a:ext>
                </a:extLst>
              </a:tr>
              <a:tr h="183600">
                <a:tc rowSpan="6">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Endowment Income</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rowSpan="6">
                  <a:txBody>
                    <a:bodyPr/>
                    <a:lstStyle/>
                    <a:p>
                      <a:pPr marL="0" marR="0" algn="l"/>
                      <a:r>
                        <a:rPr lang="en-US" sz="1200" kern="0" dirty="0">
                          <a:effectLst/>
                          <a:latin typeface="Arial" panose="020B0604020202020204" pitchFamily="34" charset="0"/>
                          <a:cs typeface="Arial" panose="020B0604020202020204" pitchFamily="34" charset="0"/>
                        </a:rPr>
                        <a:t> 04100-17499</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34100-39799</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cs typeface="Arial" panose="020B0604020202020204" pitchFamily="34" charset="0"/>
                      </a:endParaRPr>
                    </a:p>
                  </a:txBody>
                  <a:tcPr marL="28361" marR="28361" marT="0" marB="0" anchor="ctr">
                    <a:lnL w="12700" cap="flat" cmpd="sng" algn="ctr">
                      <a:solidFill>
                        <a:schemeClr val="bg1"/>
                      </a:solidFill>
                      <a:prstDash val="solid"/>
                      <a:round/>
                      <a:headEnd type="none" w="med" len="med"/>
                      <a:tailEnd type="none" w="med" len="med"/>
                    </a:lnL>
                    <a:solidFill>
                      <a:schemeClr val="accent1">
                        <a:lumMod val="40000"/>
                        <a:lumOff val="60000"/>
                      </a:schemeClr>
                    </a:solidFill>
                  </a:tcPr>
                </a:tc>
                <a:tc rowSpan="6">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3"/>
                        </a:rPr>
                        <a:t>Unita Morris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825-252</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extLst>
                  <a:ext uri="{0D108BD9-81ED-4DB2-BD59-A6C34878D82A}">
                    <a16:rowId xmlns:a16="http://schemas.microsoft.com/office/drawing/2014/main" val="1554369172"/>
                  </a:ext>
                </a:extLst>
              </a:tr>
              <a:tr h="183600">
                <a:tc vMerge="1">
                  <a:txBody>
                    <a:bodyPr/>
                    <a:lstStyle/>
                    <a:p>
                      <a:endParaRPr/>
                    </a:p>
                  </a:txBody>
                  <a:tcPr marL="28361" marR="283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a:p>
                  </a:txBody>
                  <a:tcPr marL="28361" marR="28361" marT="0" marB="0">
                    <a:lnL w="12700" cmpd="sng">
                      <a:noFill/>
                    </a:lnL>
                    <a:solidFill>
                      <a:schemeClr val="accent1">
                        <a:lumMod val="40000"/>
                        <a:lumOff val="60000"/>
                      </a:schemeClr>
                    </a:solidFill>
                  </a:tcPr>
                </a:tc>
                <a:tc vMerge="1">
                  <a:txBody>
                    <a:bodyPr/>
                    <a:lstStyle/>
                    <a:p>
                      <a:endParaRPr lang="en-US"/>
                    </a:p>
                  </a:txBody>
                  <a:tcPr/>
                </a:tc>
                <a:tc>
                  <a:txBody>
                    <a:bodyPr/>
                    <a:lstStyle/>
                    <a:p>
                      <a:pPr marL="0" marR="0" algn="l"/>
                      <a:r>
                        <a:rPr lang="en-US" sz="1200" kern="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308974356"/>
                  </a:ext>
                </a:extLst>
              </a:tr>
              <a:tr h="183600">
                <a:tc vMerge="1">
                  <a:txBody>
                    <a:bodyPr/>
                    <a:lstStyle/>
                    <a:p>
                      <a:endParaRPr/>
                    </a:p>
                  </a:txBody>
                  <a:tcPr marL="28361" marR="283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a:p>
                  </a:txBody>
                  <a:tcPr marL="28361" marR="28361" marT="0" marB="0" anchor="ctr">
                    <a:lnL w="12700" cmpd="sng">
                      <a:noFill/>
                    </a:lnL>
                    <a:solidFill>
                      <a:schemeClr val="accent1">
                        <a:lumMod val="40000"/>
                        <a:lumOff val="60000"/>
                      </a:schemeClr>
                    </a:solidFill>
                  </a:tcPr>
                </a:tc>
                <a:tc vMerge="1">
                  <a:txBody>
                    <a:bodyPr/>
                    <a:lstStyle/>
                    <a:p>
                      <a:endParaRPr lang="en-US"/>
                    </a:p>
                  </a:txBody>
                  <a:tcPr/>
                </a:tc>
                <a:tc>
                  <a:txBody>
                    <a:bodyPr/>
                    <a:lstStyle/>
                    <a:p>
                      <a:pPr marL="0" marR="0" algn="l"/>
                      <a:r>
                        <a:rPr lang="en-US" sz="1200" u="sng" kern="0" dirty="0">
                          <a:effectLst/>
                          <a:latin typeface="Arial" panose="020B0604020202020204" pitchFamily="34" charset="0"/>
                          <a:cs typeface="Arial" panose="020B0604020202020204" pitchFamily="34" charset="0"/>
                          <a:hlinkClick r:id="rId5"/>
                        </a:rPr>
                        <a:t>Christine Wiguna</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(310) 825-7916</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extLst>
                  <a:ext uri="{0D108BD9-81ED-4DB2-BD59-A6C34878D82A}">
                    <a16:rowId xmlns:a16="http://schemas.microsoft.com/office/drawing/2014/main" val="3309408758"/>
                  </a:ext>
                </a:extLst>
              </a:tr>
              <a:tr h="183600">
                <a:tc vMerge="1">
                  <a:txBody>
                    <a:bodyPr/>
                    <a:lstStyle/>
                    <a:p>
                      <a:endParaRPr/>
                    </a:p>
                  </a:txBody>
                  <a:tcPr marL="28361" marR="283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a:p>
                  </a:txBody>
                  <a:tcPr marL="28361" marR="28361" marT="0" marB="0">
                    <a:lnL w="12700" cmpd="sng">
                      <a:noFill/>
                    </a:lnL>
                    <a:solidFill>
                      <a:schemeClr val="accent1">
                        <a:lumMod val="40000"/>
                        <a:lumOff val="60000"/>
                      </a:schemeClr>
                    </a:solidFill>
                  </a:tcPr>
                </a:tc>
                <a:tc vMerge="1">
                  <a:txBody>
                    <a:bodyPr/>
                    <a:lstStyle/>
                    <a:p>
                      <a:endParaRPr lang="en-US"/>
                    </a:p>
                  </a:txBody>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1032919434"/>
                  </a:ext>
                </a:extLst>
              </a:tr>
              <a:tr h="183600">
                <a:tc vMerge="1">
                  <a:txBody>
                    <a:bodyPr/>
                    <a:lstStyle/>
                    <a:p>
                      <a:endParaRPr/>
                    </a:p>
                  </a:txBody>
                  <a:tcPr marL="28361" marR="283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a:p>
                  </a:txBody>
                  <a:tcPr marL="28361" marR="28361" marT="0" marB="0">
                    <a:lnL w="12700" cmpd="sng">
                      <a:noFill/>
                    </a:lnL>
                    <a:solidFill>
                      <a:schemeClr val="accent1">
                        <a:lumMod val="40000"/>
                        <a:lumOff val="60000"/>
                      </a:schemeClr>
                    </a:solidFill>
                  </a:tcPr>
                </a:tc>
                <a:tc vMerge="1">
                  <a:txBody>
                    <a:bodyPr/>
                    <a:lstStyle/>
                    <a:p>
                      <a:endParaRPr lang="en-US"/>
                    </a:p>
                  </a:txBody>
                  <a:tcPr/>
                </a:tc>
                <a:tc>
                  <a:txBody>
                    <a:bodyPr/>
                    <a:lstStyle/>
                    <a:p>
                      <a:pPr marL="0" marR="0" algn="l"/>
                      <a:r>
                        <a:rPr lang="en-US" sz="1200" u="sng" kern="0" dirty="0">
                          <a:effectLst/>
                          <a:latin typeface="Arial" panose="020B0604020202020204" pitchFamily="34" charset="0"/>
                          <a:cs typeface="Arial" panose="020B0604020202020204" pitchFamily="34" charset="0"/>
                          <a:hlinkClick r:id="rId6"/>
                        </a:rPr>
                        <a:t>La Tasha Atkins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825-1529</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extLst>
                  <a:ext uri="{0D108BD9-81ED-4DB2-BD59-A6C34878D82A}">
                    <a16:rowId xmlns:a16="http://schemas.microsoft.com/office/drawing/2014/main" val="499569129"/>
                  </a:ext>
                </a:extLst>
              </a:tr>
              <a:tr h="183600">
                <a:tc vMerge="1">
                  <a:txBody>
                    <a:bodyPr/>
                    <a:lstStyle/>
                    <a:p>
                      <a:endParaRPr dirty="0"/>
                    </a:p>
                  </a:txBody>
                  <a:tcPr marL="28361" marR="283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dirty="0"/>
                    </a:p>
                  </a:txBody>
                  <a:tcPr marL="28361" marR="28361" marT="0" marB="0">
                    <a:lnL w="12700" cmpd="sng">
                      <a:noFill/>
                    </a:lnL>
                    <a:solidFill>
                      <a:schemeClr val="accent1">
                        <a:lumMod val="40000"/>
                        <a:lumOff val="60000"/>
                      </a:schemeClr>
                    </a:solidFill>
                  </a:tcPr>
                </a:tc>
                <a:tc vMerge="1">
                  <a:txBody>
                    <a:bodyPr/>
                    <a:lstStyle/>
                    <a:p>
                      <a:endParaRPr lang="en-US"/>
                    </a:p>
                  </a:txBody>
                  <a:tcPr/>
                </a:tc>
                <a:tc>
                  <a:txBody>
                    <a:bodyPr/>
                    <a:lstStyle/>
                    <a:p>
                      <a:pPr marL="0" marR="0" algn="l"/>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extLst>
                  <a:ext uri="{0D108BD9-81ED-4DB2-BD59-A6C34878D82A}">
                    <a16:rowId xmlns:a16="http://schemas.microsoft.com/office/drawing/2014/main" val="3463900978"/>
                  </a:ext>
                </a:extLst>
              </a:tr>
              <a:tr h="367199">
                <a:tc rowSpan="2">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State of California - Agencies</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nchor="ctr">
                    <a:lnT w="12700" cmpd="sng">
                      <a:noFill/>
                    </a:lnT>
                    <a:solidFill>
                      <a:schemeClr val="accent1">
                        <a:lumMod val="20000"/>
                        <a:lumOff val="80000"/>
                      </a:schemeClr>
                    </a:solidFill>
                  </a:tcPr>
                </a:tc>
                <a:tc rowSpan="2">
                  <a:txBody>
                    <a:bodyPr/>
                    <a:lstStyle/>
                    <a:p>
                      <a:pPr marL="0" marR="0" algn="l"/>
                      <a:r>
                        <a:rPr lang="en-US" sz="1200" kern="0" dirty="0">
                          <a:effectLst/>
                          <a:latin typeface="Arial" panose="020B0604020202020204" pitchFamily="34" charset="0"/>
                          <a:cs typeface="Arial" panose="020B0604020202020204" pitchFamily="34" charset="0"/>
                        </a:rPr>
                        <a:t> 20854, 20870,  20883, 20910</a:t>
                      </a:r>
                    </a:p>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rowSpan="2">
                  <a:txBody>
                    <a:bodyPr/>
                    <a:lstStyle/>
                    <a:p>
                      <a:pPr marL="0" marR="0" algn="l"/>
                      <a:r>
                        <a:rPr lang="en-US" sz="1200" kern="0" dirty="0">
                          <a:effectLst/>
                          <a:latin typeface="Arial" panose="020B0604020202020204" pitchFamily="34" charset="0"/>
                          <a:cs typeface="Arial" panose="020B0604020202020204" pitchFamily="34" charset="0"/>
                        </a:rPr>
                        <a:t>Finance Office</a:t>
                      </a:r>
                    </a:p>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4"/>
                        </a:rPr>
                        <a:t>Julie Schaefer</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794-5537</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124541703"/>
                  </a:ext>
                </a:extLst>
              </a:tr>
              <a:tr h="183600">
                <a:tc vMerge="1">
                  <a:txBody>
                    <a:bodyPr/>
                    <a:lstStyle/>
                    <a:p>
                      <a:endParaRPr dirty="0"/>
                    </a:p>
                  </a:txBody>
                  <a:tcPr marL="28361" marR="28361" marT="0" marB="0" anchor="ctr">
                    <a:solidFill>
                      <a:schemeClr val="accent1">
                        <a:lumMod val="20000"/>
                        <a:lumOff val="80000"/>
                      </a:schemeClr>
                    </a:solidFill>
                  </a:tcPr>
                </a:tc>
                <a:tc vMerge="1">
                  <a:txBody>
                    <a:bodyPr/>
                    <a:lstStyle/>
                    <a:p>
                      <a:endParaRPr dirty="0"/>
                    </a:p>
                  </a:txBody>
                  <a:tcPr marL="28361" marR="28361" marT="0" marB="0" anchor="ctr">
                    <a:solidFill>
                      <a:schemeClr val="accent1">
                        <a:lumMod val="20000"/>
                        <a:lumOff val="80000"/>
                      </a:schemeClr>
                    </a:solidFill>
                  </a:tcPr>
                </a:tc>
                <a:tc vMerge="1">
                  <a:txBody>
                    <a:bodyPr/>
                    <a:lstStyle/>
                    <a:p>
                      <a:endParaRPr dirty="0"/>
                    </a:p>
                  </a:txBody>
                  <a:tcPr marL="28361" marR="28361" marT="0" marB="0" anchor="ctr">
                    <a:solidFill>
                      <a:schemeClr val="accent1">
                        <a:lumMod val="20000"/>
                        <a:lumOff val="80000"/>
                      </a:schemeClr>
                    </a:solidFill>
                  </a:tcPr>
                </a:tc>
                <a:tc>
                  <a:txBody>
                    <a:bodyPr/>
                    <a:lstStyle/>
                    <a:p>
                      <a:pPr marL="0" marR="0" algn="l"/>
                      <a:r>
                        <a:rPr lang="en-US" sz="1200" u="sng" kern="0">
                          <a:effectLst/>
                          <a:latin typeface="Arial" panose="020B0604020202020204" pitchFamily="34" charset="0"/>
                          <a:cs typeface="Arial" panose="020B0604020202020204" pitchFamily="34" charset="0"/>
                          <a:hlinkClick r:id="rId7"/>
                        </a:rPr>
                        <a:t>Lance Wakasa</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206-9170</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922390647"/>
                  </a:ext>
                </a:extLst>
              </a:tr>
              <a:tr h="1468798">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State of California – Agencies</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18200-18887</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18889-18999</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20400-20939 (except 20854, 20870,   </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 20883, 20910)</a:t>
                      </a:r>
                      <a:endParaRPr lang="en-US" sz="1200" kern="100" dirty="0">
                        <a:effectLst/>
                        <a:latin typeface="Arial" panose="020B06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Office of Extramural  Support</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2349203763"/>
                  </a:ext>
                </a:extLst>
              </a:tr>
              <a:tr h="183600">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State General Funds</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19900-19999</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3"/>
                        </a:rPr>
                        <a:t>Unita Morris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825-2522</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4203683863"/>
                  </a:ext>
                </a:extLst>
              </a:tr>
              <a:tr h="550800">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Local Government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20940-20999</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77001-77449</a:t>
                      </a:r>
                      <a:endParaRPr lang="en-US" sz="1200" kern="100" dirty="0">
                        <a:effectLst/>
                        <a:latin typeface="Arial" panose="020B06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Office of Extramural Support</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1582835377"/>
                  </a:ext>
                </a:extLst>
              </a:tr>
              <a:tr h="367199">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Federal Government</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21000-33999</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Office of Extramural Support</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4004784540"/>
                  </a:ext>
                </a:extLst>
              </a:tr>
            </a:tbl>
          </a:graphicData>
        </a:graphic>
      </p:graphicFrame>
    </p:spTree>
    <p:extLst>
      <p:ext uri="{BB962C8B-B14F-4D97-AF65-F5344CB8AC3E}">
        <p14:creationId xmlns:p14="http://schemas.microsoft.com/office/powerpoint/2010/main" val="2658150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839" y="82351"/>
            <a:ext cx="10753161" cy="539066"/>
          </a:xfrm>
        </p:spPr>
        <p:txBody>
          <a:bodyPr>
            <a:normAutofit fontScale="90000"/>
          </a:bodyPr>
          <a:lstStyle/>
          <a:p>
            <a:r>
              <a:rPr lang="en-US" dirty="0">
                <a:latin typeface="Times New Roman" panose="02020603050405020304" pitchFamily="18" charset="0"/>
                <a:cs typeface="Times New Roman" panose="02020603050405020304" pitchFamily="18" charset="0"/>
              </a:rPr>
              <a:t>Contact List by Fund Category (continued) </a:t>
            </a:r>
          </a:p>
        </p:txBody>
      </p:sp>
      <p:sp>
        <p:nvSpPr>
          <p:cNvPr id="6" name="Slide Number Placeholder 5">
            <a:extLst>
              <a:ext uri="{FF2B5EF4-FFF2-40B4-BE49-F238E27FC236}">
                <a16:creationId xmlns:a16="http://schemas.microsoft.com/office/drawing/2014/main" id="{84C069E2-7E1C-83CA-7031-F34CA221D286}"/>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45</a:t>
            </a:fld>
            <a:endParaRPr lang="en-US" sz="1350">
              <a:solidFill>
                <a:prstClr val="black"/>
              </a:solidFill>
            </a:endParaRPr>
          </a:p>
        </p:txBody>
      </p:sp>
      <p:graphicFrame>
        <p:nvGraphicFramePr>
          <p:cNvPr id="7" name="Table 6">
            <a:extLst>
              <a:ext uri="{FF2B5EF4-FFF2-40B4-BE49-F238E27FC236}">
                <a16:creationId xmlns:a16="http://schemas.microsoft.com/office/drawing/2014/main" id="{DF98EBEE-D7AF-AC72-DAAB-CF06B6F24F4A}"/>
              </a:ext>
            </a:extLst>
          </p:cNvPr>
          <p:cNvGraphicFramePr>
            <a:graphicFrameLocks noGrp="1"/>
          </p:cNvGraphicFramePr>
          <p:nvPr>
            <p:extLst>
              <p:ext uri="{D42A27DB-BD31-4B8C-83A1-F6EECF244321}">
                <p14:modId xmlns:p14="http://schemas.microsoft.com/office/powerpoint/2010/main" val="399222644"/>
              </p:ext>
            </p:extLst>
          </p:nvPr>
        </p:nvGraphicFramePr>
        <p:xfrm>
          <a:off x="273376" y="741183"/>
          <a:ext cx="11642104" cy="5375634"/>
        </p:xfrm>
        <a:graphic>
          <a:graphicData uri="http://schemas.openxmlformats.org/drawingml/2006/table">
            <a:tbl>
              <a:tblPr firstRow="1" firstCol="1" bandRow="1">
                <a:tableStyleId>{5C22544A-7EE6-4342-B048-85BDC9FD1C3A}</a:tableStyleId>
              </a:tblPr>
              <a:tblGrid>
                <a:gridCol w="4057529">
                  <a:extLst>
                    <a:ext uri="{9D8B030D-6E8A-4147-A177-3AD203B41FA5}">
                      <a16:colId xmlns:a16="http://schemas.microsoft.com/office/drawing/2014/main" val="4239070153"/>
                    </a:ext>
                  </a:extLst>
                </a:gridCol>
                <a:gridCol w="2151475">
                  <a:extLst>
                    <a:ext uri="{9D8B030D-6E8A-4147-A177-3AD203B41FA5}">
                      <a16:colId xmlns:a16="http://schemas.microsoft.com/office/drawing/2014/main" val="2769645704"/>
                    </a:ext>
                  </a:extLst>
                </a:gridCol>
                <a:gridCol w="2228088">
                  <a:extLst>
                    <a:ext uri="{9D8B030D-6E8A-4147-A177-3AD203B41FA5}">
                      <a16:colId xmlns:a16="http://schemas.microsoft.com/office/drawing/2014/main" val="2089965718"/>
                    </a:ext>
                  </a:extLst>
                </a:gridCol>
                <a:gridCol w="1675694">
                  <a:extLst>
                    <a:ext uri="{9D8B030D-6E8A-4147-A177-3AD203B41FA5}">
                      <a16:colId xmlns:a16="http://schemas.microsoft.com/office/drawing/2014/main" val="3427797167"/>
                    </a:ext>
                  </a:extLst>
                </a:gridCol>
                <a:gridCol w="1529318">
                  <a:extLst>
                    <a:ext uri="{9D8B030D-6E8A-4147-A177-3AD203B41FA5}">
                      <a16:colId xmlns:a16="http://schemas.microsoft.com/office/drawing/2014/main" val="2965800419"/>
                    </a:ext>
                  </a:extLst>
                </a:gridCol>
              </a:tblGrid>
              <a:tr h="254994">
                <a:tc>
                  <a:txBody>
                    <a:bodyPr/>
                    <a:lstStyle/>
                    <a:p>
                      <a:pPr marL="0" marR="0" algn="l"/>
                      <a:r>
                        <a:rPr lang="en-US" sz="1200" kern="0" dirty="0">
                          <a:effectLst/>
                          <a:latin typeface="Arial" panose="020B0604020202020204" pitchFamily="34" charset="0"/>
                          <a:cs typeface="Arial" panose="020B0604020202020204" pitchFamily="34" charset="0"/>
                        </a:rPr>
                        <a:t>Funds Category</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a:effectLst/>
                          <a:latin typeface="Arial" panose="020B0604020202020204" pitchFamily="34" charset="0"/>
                          <a:cs typeface="Arial" panose="020B0604020202020204" pitchFamily="34" charset="0"/>
                        </a:rPr>
                        <a:t> Fund Range</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a:effectLst/>
                          <a:latin typeface="Arial" panose="020B0604020202020204" pitchFamily="34" charset="0"/>
                          <a:cs typeface="Arial" panose="020B0604020202020204" pitchFamily="34" charset="0"/>
                        </a:rPr>
                        <a:t> Managing Dept.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a:effectLst/>
                          <a:latin typeface="Arial" panose="020B0604020202020204" pitchFamily="34" charset="0"/>
                          <a:cs typeface="Arial" panose="020B0604020202020204" pitchFamily="34" charset="0"/>
                        </a:rPr>
                        <a:t> Fund Manager</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tc>
                  <a:txBody>
                    <a:bodyPr/>
                    <a:lstStyle/>
                    <a:p>
                      <a:pPr marL="0" marR="0" algn="l"/>
                      <a:r>
                        <a:rPr lang="en-US" sz="1200" kern="0" dirty="0">
                          <a:effectLst/>
                          <a:latin typeface="Arial" panose="020B0604020202020204" pitchFamily="34" charset="0"/>
                          <a:cs typeface="Arial" panose="020B0604020202020204" pitchFamily="34" charset="0"/>
                        </a:rPr>
                        <a:t> Phone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tc>
                <a:extLst>
                  <a:ext uri="{0D108BD9-81ED-4DB2-BD59-A6C34878D82A}">
                    <a16:rowId xmlns:a16="http://schemas.microsoft.com/office/drawing/2014/main" val="2466577620"/>
                  </a:ext>
                </a:extLst>
              </a:tr>
              <a:tr h="78781">
                <a:tc rowSpan="2">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Private Gifts – Regents</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rowSpan="7">
                  <a:txBody>
                    <a:bodyPr/>
                    <a:lstStyle/>
                    <a:p>
                      <a:pPr marL="0" marR="0" algn="l"/>
                      <a:r>
                        <a:rPr lang="en-US" sz="1200" kern="0" dirty="0">
                          <a:effectLst/>
                          <a:latin typeface="Arial" panose="020B0604020202020204" pitchFamily="34" charset="0"/>
                          <a:cs typeface="Arial" panose="020B0604020202020204" pitchFamily="34" charset="0"/>
                        </a:rPr>
                        <a:t> 39800-56999</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rowSpan="7">
                  <a:txBody>
                    <a:bodyPr/>
                    <a:lstStyle/>
                    <a:p>
                      <a:pPr marL="0" marR="0" algn="l"/>
                      <a:r>
                        <a:rPr lang="en-US" sz="1200" kern="0" dirty="0">
                          <a:effectLst/>
                          <a:latin typeface="Arial" panose="020B0604020202020204" pitchFamily="34" charset="0"/>
                          <a:cs typeface="Arial" panose="020B0604020202020204" pitchFamily="34" charset="0"/>
                        </a:rPr>
                        <a:t>Finance Office - see chart below</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2"/>
                        </a:rPr>
                        <a:t>Unita Morris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825-2522</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extLst>
                  <a:ext uri="{0D108BD9-81ED-4DB2-BD59-A6C34878D82A}">
                    <a16:rowId xmlns:a16="http://schemas.microsoft.com/office/drawing/2014/main" val="2192933406"/>
                  </a:ext>
                </a:extLst>
              </a:tr>
              <a:tr h="78781">
                <a:tc vMerge="1">
                  <a:txBody>
                    <a:bodyPr/>
                    <a:lstStyle/>
                    <a:p>
                      <a:endParaRPr dirty="0"/>
                    </a:p>
                  </a:txBody>
                  <a:tcPr marL="28361" marR="28361" marT="0" marB="0"/>
                </a:tc>
                <a:tc vMerge="1">
                  <a:txBody>
                    <a:bodyPr/>
                    <a:lstStyle/>
                    <a:p>
                      <a:endParaRPr lang="en-US"/>
                    </a:p>
                  </a:txBody>
                  <a:tcPr/>
                </a:tc>
                <a:tc vMerge="1">
                  <a:txBody>
                    <a:bodyPr/>
                    <a:lstStyle/>
                    <a:p>
                      <a:endParaRPr lang="en-US"/>
                    </a:p>
                  </a:txBody>
                  <a:tcPr/>
                </a:tc>
                <a:tc>
                  <a:txBody>
                    <a:bodyPr/>
                    <a:lstStyle/>
                    <a:p>
                      <a:pPr marL="0" marR="0" algn="l"/>
                      <a:r>
                        <a:rPr lang="en-US" sz="1200" kern="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4192775184"/>
                  </a:ext>
                </a:extLst>
              </a:tr>
              <a:tr h="78781">
                <a:tc rowSpan="5">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Private Gifts – from Foundation</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gn="l"/>
                      <a:r>
                        <a:rPr lang="en-US" sz="1200" u="sng" kern="0" dirty="0">
                          <a:effectLst/>
                          <a:latin typeface="Arial" panose="020B0604020202020204" pitchFamily="34" charset="0"/>
                          <a:cs typeface="Arial" panose="020B0604020202020204" pitchFamily="34" charset="0"/>
                          <a:hlinkClick r:id="rId3"/>
                        </a:rPr>
                        <a:t>Christine Wiguna</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(310) 825-7916</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extLst>
                  <a:ext uri="{0D108BD9-81ED-4DB2-BD59-A6C34878D82A}">
                    <a16:rowId xmlns:a16="http://schemas.microsoft.com/office/drawing/2014/main" val="1962810544"/>
                  </a:ext>
                </a:extLst>
              </a:tr>
              <a:tr h="78781">
                <a:tc vMerge="1">
                  <a:txBody>
                    <a:bodyPr/>
                    <a:lstStyle/>
                    <a:p>
                      <a:endParaRPr/>
                    </a:p>
                  </a:txBody>
                  <a:tcPr marL="28361" marR="28361" marT="0" marB="0"/>
                </a:tc>
                <a:tc vMerge="1">
                  <a:txBody>
                    <a:bodyPr/>
                    <a:lstStyle/>
                    <a:p>
                      <a:endParaRPr lang="en-US"/>
                    </a:p>
                  </a:txBody>
                  <a:tcPr/>
                </a:tc>
                <a:tc vMerge="1">
                  <a:txBody>
                    <a:bodyPr/>
                    <a:lstStyle/>
                    <a:p>
                      <a:endParaRPr lang="en-US"/>
                    </a:p>
                  </a:txBody>
                  <a:tcPr/>
                </a:tc>
                <a:tc>
                  <a:txBody>
                    <a:bodyPr/>
                    <a:lstStyle/>
                    <a:p>
                      <a:pPr marL="0" marR="0" algn="l"/>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extLst>
                  <a:ext uri="{0D108BD9-81ED-4DB2-BD59-A6C34878D82A}">
                    <a16:rowId xmlns:a16="http://schemas.microsoft.com/office/drawing/2014/main" val="2295538690"/>
                  </a:ext>
                </a:extLst>
              </a:tr>
              <a:tr h="78781">
                <a:tc vMerge="1">
                  <a:txBody>
                    <a:bodyPr/>
                    <a:lstStyle/>
                    <a:p>
                      <a:endParaRPr/>
                    </a:p>
                  </a:txBody>
                  <a:tcPr marL="28361" marR="28361" marT="0" marB="0"/>
                </a:tc>
                <a:tc vMerge="1">
                  <a:txBody>
                    <a:bodyPr/>
                    <a:lstStyle/>
                    <a:p>
                      <a:endParaRPr lang="en-US"/>
                    </a:p>
                  </a:txBody>
                  <a:tcPr/>
                </a:tc>
                <a:tc vMerge="1">
                  <a:txBody>
                    <a:bodyPr/>
                    <a:lstStyle/>
                    <a:p>
                      <a:endParaRPr lang="en-US"/>
                    </a:p>
                  </a:txBody>
                  <a:tcPr/>
                </a:tc>
                <a:tc>
                  <a:txBody>
                    <a:bodyPr/>
                    <a:lstStyle/>
                    <a:p>
                      <a:pPr marL="0" marR="0" algn="l"/>
                      <a:r>
                        <a:rPr lang="en-US" sz="1200" u="sng" kern="0" dirty="0">
                          <a:effectLst/>
                          <a:latin typeface="Arial" panose="020B0604020202020204" pitchFamily="34" charset="0"/>
                          <a:cs typeface="Arial" panose="020B0604020202020204" pitchFamily="34" charset="0"/>
                          <a:hlinkClick r:id="rId4"/>
                        </a:rPr>
                        <a:t>La Tasha Atkins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(310) 825-1529</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extLst>
                  <a:ext uri="{0D108BD9-81ED-4DB2-BD59-A6C34878D82A}">
                    <a16:rowId xmlns:a16="http://schemas.microsoft.com/office/drawing/2014/main" val="4006990704"/>
                  </a:ext>
                </a:extLst>
              </a:tr>
              <a:tr h="78781">
                <a:tc vMerge="1">
                  <a:txBody>
                    <a:bodyPr/>
                    <a:lstStyle/>
                    <a:p>
                      <a:endParaRPr/>
                    </a:p>
                  </a:txBody>
                  <a:tcPr marL="28361" marR="28361" marT="0" marB="0"/>
                </a:tc>
                <a:tc vMerge="1">
                  <a:txBody>
                    <a:bodyPr/>
                    <a:lstStyle/>
                    <a:p>
                      <a:endParaRPr lang="en-US"/>
                    </a:p>
                  </a:txBody>
                  <a:tcPr/>
                </a:tc>
                <a:tc vMerge="1">
                  <a:txBody>
                    <a:bodyPr/>
                    <a:lstStyle/>
                    <a:p>
                      <a:endParaRPr lang="en-US"/>
                    </a:p>
                  </a:txBody>
                  <a:tcPr/>
                </a:tc>
                <a:tc>
                  <a:txBody>
                    <a:bodyPr/>
                    <a:lstStyle/>
                    <a:p>
                      <a:pPr marL="0" marR="0" algn="l"/>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extLst>
                  <a:ext uri="{0D108BD9-81ED-4DB2-BD59-A6C34878D82A}">
                    <a16:rowId xmlns:a16="http://schemas.microsoft.com/office/drawing/2014/main" val="2140023527"/>
                  </a:ext>
                </a:extLst>
              </a:tr>
              <a:tr h="0">
                <a:tc vMerge="1">
                  <a:txBody>
                    <a:bodyPr/>
                    <a:lstStyle/>
                    <a:p>
                      <a:endParaRPr dirty="0"/>
                    </a:p>
                  </a:txBody>
                  <a:tcPr marL="28361" marR="28361" marT="0" marB="0"/>
                </a:tc>
                <a:tc vMerge="1">
                  <a:txBody>
                    <a:bodyPr/>
                    <a:lstStyle/>
                    <a:p>
                      <a:endParaRPr lang="en-US"/>
                    </a:p>
                  </a:txBody>
                  <a:tcPr/>
                </a:tc>
                <a:tc vMerge="1">
                  <a:txBody>
                    <a:bodyPr/>
                    <a:lstStyle/>
                    <a:p>
                      <a:endParaRPr lang="en-US"/>
                    </a:p>
                  </a:txBody>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3034550622"/>
                  </a:ext>
                </a:extLst>
              </a:tr>
              <a:tr h="241595">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Private Grants &amp; Contracts</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57000-59999</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77500-84999</a:t>
                      </a:r>
                      <a:endParaRPr lang="en-US" sz="1200" kern="100" dirty="0">
                        <a:effectLst/>
                        <a:latin typeface="Arial" panose="020B06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Office of Extramural  Support</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2233362971"/>
                  </a:ext>
                </a:extLst>
              </a:tr>
              <a:tr h="189074">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MCP Clinical Operations – Clinical  Earnings, FHS, Contract Service</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62190</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5"/>
                        </a:rPr>
                        <a:t>Nick Rainsberry</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825-4058</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4151414901"/>
                  </a:ext>
                </a:extLst>
              </a:tr>
              <a:tr h="252099">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BSP Research &amp; Education - Academic Enrichment, Salary  Savings, IRB,  Dean’s Support, Operational Unit</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62257</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6"/>
                        </a:rPr>
                        <a:t>Lance Wakasa</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206-9170</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3117639080"/>
                  </a:ext>
                </a:extLst>
              </a:tr>
              <a:tr h="126050">
                <a:tc rowSpan="5">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Sales &amp; Service – Educational Activity</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p>
                    <a:p>
                      <a:pPr marL="0" marR="0" algn="l"/>
                      <a:r>
                        <a:rPr lang="en-US" sz="1200" kern="0" dirty="0">
                          <a:solidFill>
                            <a:schemeClr val="tx1"/>
                          </a:solidFill>
                          <a:effectLst/>
                          <a:latin typeface="Arial" panose="020B0604020202020204" pitchFamily="34" charset="0"/>
                          <a:cs typeface="Arial" panose="020B0604020202020204" pitchFamily="34" charset="0"/>
                        </a:rPr>
                        <a:t> </a:t>
                      </a:r>
                      <a:endParaRPr lang="en-US" sz="1200" kern="100" dirty="0">
                        <a:solidFill>
                          <a:schemeClr val="tx1"/>
                        </a:solidFill>
                        <a:effectLst/>
                        <a:latin typeface="Arial" panose="020B0604020202020204" pitchFamily="34" charset="0"/>
                        <a:cs typeface="Arial" panose="020B0604020202020204" pitchFamily="34" charset="0"/>
                      </a:endParaRPr>
                    </a:p>
                  </a:txBody>
                  <a:tcPr marL="28361" marR="28361" marT="0" marB="0">
                    <a:solidFill>
                      <a:schemeClr val="accent1">
                        <a:lumMod val="20000"/>
                        <a:lumOff val="80000"/>
                      </a:schemeClr>
                    </a:solidFill>
                  </a:tcPr>
                </a:tc>
                <a:tc rowSpan="5">
                  <a:txBody>
                    <a:bodyPr/>
                    <a:lstStyle/>
                    <a:p>
                      <a:pPr marL="0" marR="0" algn="l"/>
                      <a:r>
                        <a:rPr lang="en-US" sz="1200" kern="0" dirty="0">
                          <a:effectLst/>
                          <a:latin typeface="Arial" panose="020B0604020202020204" pitchFamily="34" charset="0"/>
                          <a:cs typeface="Arial" panose="020B0604020202020204" pitchFamily="34" charset="0"/>
                        </a:rPr>
                        <a:t> 60000-62999</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64000-65999</a:t>
                      </a:r>
                    </a:p>
                    <a:p>
                      <a:pPr marL="0" marR="0" algn="l"/>
                      <a:r>
                        <a:rPr lang="en-US" sz="1200" kern="0" dirty="0">
                          <a:effectLst/>
                          <a:latin typeface="Arial" panose="020B0604020202020204" pitchFamily="34" charset="0"/>
                          <a:cs typeface="Arial" panose="020B0604020202020204" pitchFamily="34" charset="0"/>
                        </a:rPr>
                        <a:t> </a:t>
                      </a:r>
                    </a:p>
                    <a:p>
                      <a:pPr marL="0" marR="0" algn="l"/>
                      <a:r>
                        <a:rPr lang="en-US" sz="1200" kern="0" dirty="0">
                          <a:effectLst/>
                          <a:latin typeface="Arial" panose="020B0604020202020204" pitchFamily="34" charset="0"/>
                          <a:cs typeface="Arial" panose="020B0604020202020204" pitchFamily="34" charset="0"/>
                        </a:rPr>
                        <a:t> except 62190,  62257  </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 &amp; 62570</a:t>
                      </a:r>
                      <a:endParaRPr lang="en-US" sz="1200" kern="100" dirty="0">
                        <a:effectLst/>
                        <a:latin typeface="Arial" panose="020B06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rowSpan="5">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(310) 825-0737</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3445310974"/>
                  </a:ext>
                </a:extLst>
              </a:tr>
              <a:tr h="78781">
                <a:tc vMerge="1">
                  <a:txBody>
                    <a:bodyPr/>
                    <a:lstStyle/>
                    <a:p>
                      <a:endParaRPr/>
                    </a:p>
                  </a:txBody>
                  <a:tcPr marL="28361" marR="28361" marT="0" marB="0" anchor="ctr"/>
                </a:tc>
                <a:tc vMerge="1">
                  <a:txBody>
                    <a:bodyPr/>
                    <a:lstStyle/>
                    <a:p>
                      <a:endParaRPr/>
                    </a:p>
                  </a:txBody>
                  <a:tcPr marL="28361" marR="28361" marT="0" marB="0">
                    <a:solidFill>
                      <a:schemeClr val="accent1">
                        <a:lumMod val="20000"/>
                        <a:lumOff val="80000"/>
                      </a:schemeClr>
                    </a:solidFill>
                  </a:tcPr>
                </a:tc>
                <a:tc vMerge="1">
                  <a:txBody>
                    <a:bodyPr/>
                    <a:lstStyle/>
                    <a:p>
                      <a:endParaRPr lang="en-US"/>
                    </a:p>
                  </a:txBody>
                  <a:tcPr/>
                </a:tc>
                <a:tc>
                  <a:txBody>
                    <a:bodyPr/>
                    <a:lstStyle/>
                    <a:p>
                      <a:pPr marL="0" marR="0" algn="l"/>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2931280519"/>
                  </a:ext>
                </a:extLst>
              </a:tr>
              <a:tr h="78781">
                <a:tc vMerge="1">
                  <a:txBody>
                    <a:bodyPr/>
                    <a:lstStyle/>
                    <a:p>
                      <a:endParaRPr/>
                    </a:p>
                  </a:txBody>
                  <a:tcPr marL="28361" marR="28361" marT="0" marB="0" anchor="ctr"/>
                </a:tc>
                <a:tc vMerge="1">
                  <a:txBody>
                    <a:bodyPr/>
                    <a:lstStyle/>
                    <a:p>
                      <a:endParaRPr/>
                    </a:p>
                  </a:txBody>
                  <a:tcPr marL="28361" marR="28361" marT="0" marB="0" anchor="ctr">
                    <a:solidFill>
                      <a:schemeClr val="accent1">
                        <a:lumMod val="20000"/>
                        <a:lumOff val="80000"/>
                      </a:schemeClr>
                    </a:solidFill>
                  </a:tcPr>
                </a:tc>
                <a:tc vMerge="1">
                  <a:txBody>
                    <a:bodyPr/>
                    <a:lstStyle/>
                    <a:p>
                      <a:endParaRPr lang="en-US"/>
                    </a:p>
                  </a:txBody>
                  <a:tcPr/>
                </a:tc>
                <a:tc>
                  <a:txBody>
                    <a:bodyPr/>
                    <a:lstStyle/>
                    <a:p>
                      <a:pPr marL="0" marR="0" algn="l"/>
                      <a:r>
                        <a:rPr lang="en-US" sz="1200" u="sng" kern="0" dirty="0">
                          <a:effectLst/>
                          <a:latin typeface="Arial" panose="020B0604020202020204" pitchFamily="34" charset="0"/>
                          <a:cs typeface="Arial" panose="020B0604020202020204" pitchFamily="34" charset="0"/>
                          <a:hlinkClick r:id="rId7"/>
                        </a:rPr>
                        <a:t>Lily Reyes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(310) 825-1677</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1431445818"/>
                  </a:ext>
                </a:extLst>
              </a:tr>
              <a:tr h="78781">
                <a:tc vMerge="1">
                  <a:txBody>
                    <a:bodyPr/>
                    <a:lstStyle/>
                    <a:p>
                      <a:endParaRPr/>
                    </a:p>
                  </a:txBody>
                  <a:tcPr marL="28361" marR="28361" marT="0" marB="0" anchor="ctr"/>
                </a:tc>
                <a:tc vMerge="1">
                  <a:txBody>
                    <a:bodyPr/>
                    <a:lstStyle/>
                    <a:p>
                      <a:endParaRPr/>
                    </a:p>
                  </a:txBody>
                  <a:tcPr marL="28361" marR="28361" marT="0" marB="0">
                    <a:solidFill>
                      <a:schemeClr val="accent1">
                        <a:lumMod val="20000"/>
                        <a:lumOff val="80000"/>
                      </a:schemeClr>
                    </a:solidFill>
                  </a:tcPr>
                </a:tc>
                <a:tc vMerge="1">
                  <a:txBody>
                    <a:bodyPr/>
                    <a:lstStyle/>
                    <a:p>
                      <a:endParaRPr lang="en-US"/>
                    </a:p>
                  </a:txBody>
                  <a:tcPr/>
                </a:tc>
                <a:tc>
                  <a:txBody>
                    <a:bodyPr/>
                    <a:lstStyle/>
                    <a:p>
                      <a:pPr marL="0" marR="0" algn="l"/>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4055477418"/>
                  </a:ext>
                </a:extLst>
              </a:tr>
              <a:tr h="152310">
                <a:tc vMerge="1">
                  <a:txBody>
                    <a:bodyPr/>
                    <a:lstStyle/>
                    <a:p>
                      <a:endParaRPr dirty="0"/>
                    </a:p>
                  </a:txBody>
                  <a:tcPr marL="28361" marR="28361" marT="0" marB="0" anchor="ctr"/>
                </a:tc>
                <a:tc vMerge="1">
                  <a:txBody>
                    <a:bodyPr/>
                    <a:lstStyle/>
                    <a:p>
                      <a:endParaRPr dirty="0"/>
                    </a:p>
                  </a:txBody>
                  <a:tcPr marL="28361" marR="28361" marT="0" marB="0" anchor="ctr">
                    <a:solidFill>
                      <a:schemeClr val="accent1">
                        <a:lumMod val="20000"/>
                        <a:lumOff val="80000"/>
                      </a:schemeClr>
                    </a:solidFill>
                  </a:tcPr>
                </a:tc>
                <a:tc vMerge="1">
                  <a:txBody>
                    <a:bodyPr/>
                    <a:lstStyle/>
                    <a:p>
                      <a:endParaRPr lang="en-US"/>
                    </a:p>
                  </a:txBody>
                  <a:tcPr/>
                </a:tc>
                <a:tc>
                  <a:txBody>
                    <a:bodyPr/>
                    <a:lstStyle/>
                    <a:p>
                      <a:pPr marL="0" marR="0" algn="l"/>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3741554652"/>
                  </a:ext>
                </a:extLst>
              </a:tr>
              <a:tr h="126050">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Other Sources – Service Enterprises</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66391</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8"/>
                        </a:rPr>
                        <a:t>Henny Huang</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240765009"/>
                  </a:ext>
                </a:extLst>
              </a:tr>
              <a:tr h="152310">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Opportunity Fund</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69750 </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 (account  431288  only)</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2"/>
                        </a:rPr>
                        <a:t>Unita Morris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825-2522</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extLst>
                  <a:ext uri="{0D108BD9-81ED-4DB2-BD59-A6C34878D82A}">
                    <a16:rowId xmlns:a16="http://schemas.microsoft.com/office/drawing/2014/main" val="1762572504"/>
                  </a:ext>
                </a:extLst>
              </a:tr>
              <a:tr h="152310">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Opportunity Fund </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69750 (all accounts </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 except those ending in </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 88), 75014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9"/>
                        </a:rPr>
                        <a:t>Julie Schaefer</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794-5537</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40000"/>
                        <a:lumOff val="60000"/>
                      </a:schemeClr>
                    </a:solidFill>
                  </a:tcPr>
                </a:tc>
                <a:extLst>
                  <a:ext uri="{0D108BD9-81ED-4DB2-BD59-A6C34878D82A}">
                    <a16:rowId xmlns:a16="http://schemas.microsoft.com/office/drawing/2014/main" val="4167168422"/>
                  </a:ext>
                </a:extLst>
              </a:tr>
              <a:tr h="84033">
                <a:tc>
                  <a:txBody>
                    <a:bodyPr/>
                    <a:lstStyle/>
                    <a:p>
                      <a:pPr marL="0" marR="0" algn="l"/>
                      <a:r>
                        <a:rPr lang="en-US" sz="1200" kern="0" dirty="0">
                          <a:solidFill>
                            <a:schemeClr val="tx1"/>
                          </a:solidFill>
                          <a:effectLst/>
                          <a:latin typeface="Arial" panose="020B0604020202020204" pitchFamily="34" charset="0"/>
                          <a:cs typeface="Arial" panose="020B0604020202020204" pitchFamily="34" charset="0"/>
                        </a:rPr>
                        <a:t>Policy 913</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a:effectLst/>
                          <a:latin typeface="Arial" panose="020B0604020202020204" pitchFamily="34" charset="0"/>
                          <a:cs typeface="Arial" panose="020B0604020202020204" pitchFamily="34" charset="0"/>
                        </a:rPr>
                        <a:t> 69970</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Finance Office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solidFill>
                      <a:schemeClr val="accent1">
                        <a:lumMod val="20000"/>
                        <a:lumOff val="80000"/>
                      </a:schemeClr>
                    </a:solidFill>
                  </a:tcPr>
                </a:tc>
                <a:tc>
                  <a:txBody>
                    <a:bodyPr/>
                    <a:lstStyle/>
                    <a:p>
                      <a:pPr marL="0" marR="0" algn="l"/>
                      <a:r>
                        <a:rPr lang="en-US" sz="1200" u="sng" kern="0" dirty="0">
                          <a:effectLst/>
                          <a:latin typeface="Arial" panose="020B0604020202020204" pitchFamily="34" charset="0"/>
                          <a:cs typeface="Arial" panose="020B0604020202020204" pitchFamily="34" charset="0"/>
                          <a:hlinkClick r:id="rId4"/>
                        </a:rPr>
                        <a:t>La Tasha Atkins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tc>
                  <a:txBody>
                    <a:bodyPr/>
                    <a:lstStyle/>
                    <a:p>
                      <a:pPr marL="0" marR="0" algn="l"/>
                      <a:r>
                        <a:rPr lang="en-US" sz="1200" kern="0" dirty="0">
                          <a:effectLst/>
                          <a:latin typeface="Arial" panose="020B0604020202020204" pitchFamily="34" charset="0"/>
                          <a:cs typeface="Arial" panose="020B0604020202020204" pitchFamily="34" charset="0"/>
                        </a:rPr>
                        <a:t> (310) 825-1677</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8361" marR="28361" marT="0" marB="0" anchor="ctr">
                    <a:solidFill>
                      <a:schemeClr val="accent1">
                        <a:lumMod val="20000"/>
                        <a:lumOff val="80000"/>
                      </a:schemeClr>
                    </a:solidFill>
                  </a:tcPr>
                </a:tc>
                <a:extLst>
                  <a:ext uri="{0D108BD9-81ED-4DB2-BD59-A6C34878D82A}">
                    <a16:rowId xmlns:a16="http://schemas.microsoft.com/office/drawing/2014/main" val="2922208239"/>
                  </a:ext>
                </a:extLst>
              </a:tr>
            </a:tbl>
          </a:graphicData>
        </a:graphic>
      </p:graphicFrame>
    </p:spTree>
    <p:extLst>
      <p:ext uri="{BB962C8B-B14F-4D97-AF65-F5344CB8AC3E}">
        <p14:creationId xmlns:p14="http://schemas.microsoft.com/office/powerpoint/2010/main" val="280427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F83A-5BD1-257C-D53B-C8D7A3E13979}"/>
              </a:ext>
            </a:extLst>
          </p:cNvPr>
          <p:cNvSpPr>
            <a:spLocks noGrp="1"/>
          </p:cNvSpPr>
          <p:nvPr>
            <p:ph type="title"/>
          </p:nvPr>
        </p:nvSpPr>
        <p:spPr>
          <a:xfrm>
            <a:off x="2152650" y="-325054"/>
            <a:ext cx="7886700" cy="1325563"/>
          </a:xfrm>
        </p:spPr>
        <p:txBody>
          <a:bodyPr/>
          <a:lstStyle/>
          <a:p>
            <a:pPr algn="ctr"/>
            <a:r>
              <a:rPr lang="en-US" sz="3600" dirty="0">
                <a:latin typeface="Times New Roman" panose="02020603050405020304" pitchFamily="18" charset="0"/>
                <a:cs typeface="Times New Roman" panose="02020603050405020304" pitchFamily="18" charset="0"/>
              </a:rPr>
              <a:t>Contact List by Responsibility</a:t>
            </a:r>
            <a:endParaRPr lang="en-US" sz="3600" dirty="0"/>
          </a:p>
        </p:txBody>
      </p:sp>
      <p:graphicFrame>
        <p:nvGraphicFramePr>
          <p:cNvPr id="5" name="Content Placeholder 4">
            <a:extLst>
              <a:ext uri="{FF2B5EF4-FFF2-40B4-BE49-F238E27FC236}">
                <a16:creationId xmlns:a16="http://schemas.microsoft.com/office/drawing/2014/main" id="{EAFC1CB6-F077-63E7-1561-38F287263924}"/>
              </a:ext>
            </a:extLst>
          </p:cNvPr>
          <p:cNvGraphicFramePr>
            <a:graphicFrameLocks noGrp="1"/>
          </p:cNvGraphicFramePr>
          <p:nvPr>
            <p:ph idx="1"/>
            <p:extLst>
              <p:ext uri="{D42A27DB-BD31-4B8C-83A1-F6EECF244321}">
                <p14:modId xmlns:p14="http://schemas.microsoft.com/office/powerpoint/2010/main" val="3565854287"/>
              </p:ext>
            </p:extLst>
          </p:nvPr>
        </p:nvGraphicFramePr>
        <p:xfrm>
          <a:off x="271020" y="784060"/>
          <a:ext cx="11616180" cy="4865488"/>
        </p:xfrm>
        <a:graphic>
          <a:graphicData uri="http://schemas.openxmlformats.org/drawingml/2006/table">
            <a:tbl>
              <a:tblPr>
                <a:tableStyleId>{5C22544A-7EE6-4342-B048-85BDC9FD1C3A}</a:tableStyleId>
              </a:tblPr>
              <a:tblGrid>
                <a:gridCol w="4936503">
                  <a:extLst>
                    <a:ext uri="{9D8B030D-6E8A-4147-A177-3AD203B41FA5}">
                      <a16:colId xmlns:a16="http://schemas.microsoft.com/office/drawing/2014/main" val="3593538851"/>
                    </a:ext>
                  </a:extLst>
                </a:gridCol>
                <a:gridCol w="2616724">
                  <a:extLst>
                    <a:ext uri="{9D8B030D-6E8A-4147-A177-3AD203B41FA5}">
                      <a16:colId xmlns:a16="http://schemas.microsoft.com/office/drawing/2014/main" val="1267509866"/>
                    </a:ext>
                  </a:extLst>
                </a:gridCol>
                <a:gridCol w="1489435">
                  <a:extLst>
                    <a:ext uri="{9D8B030D-6E8A-4147-A177-3AD203B41FA5}">
                      <a16:colId xmlns:a16="http://schemas.microsoft.com/office/drawing/2014/main" val="4070517313"/>
                    </a:ext>
                  </a:extLst>
                </a:gridCol>
                <a:gridCol w="2573518">
                  <a:extLst>
                    <a:ext uri="{9D8B030D-6E8A-4147-A177-3AD203B41FA5}">
                      <a16:colId xmlns:a16="http://schemas.microsoft.com/office/drawing/2014/main" val="1197621046"/>
                    </a:ext>
                  </a:extLst>
                </a:gridCol>
              </a:tblGrid>
              <a:tr h="117731">
                <a:tc>
                  <a:txBody>
                    <a:bodyPr/>
                    <a:lstStyle/>
                    <a:p>
                      <a:pPr algn="l" fontAlgn="t"/>
                      <a:r>
                        <a:rPr lang="en-US" sz="1200" b="1" u="none" strike="noStrike" dirty="0">
                          <a:solidFill>
                            <a:schemeClr val="bg1"/>
                          </a:solidFill>
                          <a:effectLst/>
                          <a:latin typeface="Arial" panose="020B0604020202020204" pitchFamily="34" charset="0"/>
                          <a:cs typeface="Arial" panose="020B0604020202020204" pitchFamily="34" charset="0"/>
                        </a:rPr>
                        <a:t>Administration</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tc>
                  <a:txBody>
                    <a:bodyPr/>
                    <a:lstStyle/>
                    <a:p>
                      <a:pPr algn="l" fontAlgn="t"/>
                      <a:r>
                        <a:rPr lang="en-US" sz="1200" b="1" u="none" strike="noStrike">
                          <a:solidFill>
                            <a:schemeClr val="bg1"/>
                          </a:solidFill>
                          <a:effectLst/>
                          <a:latin typeface="Arial" panose="020B0604020202020204" pitchFamily="34" charset="0"/>
                          <a:cs typeface="Arial" panose="020B0604020202020204" pitchFamily="34" charset="0"/>
                        </a:rPr>
                        <a:t>Name</a:t>
                      </a:r>
                      <a:endParaRPr lang="en-US" sz="1200" b="1" i="0" u="none" strike="noStrike">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tc>
                  <a:txBody>
                    <a:bodyPr/>
                    <a:lstStyle/>
                    <a:p>
                      <a:pPr algn="l" fontAlgn="t"/>
                      <a:r>
                        <a:rPr lang="en-US" sz="1200" b="1" u="none" strike="noStrike">
                          <a:solidFill>
                            <a:schemeClr val="bg1"/>
                          </a:solidFill>
                          <a:effectLst/>
                          <a:latin typeface="Arial" panose="020B0604020202020204" pitchFamily="34" charset="0"/>
                          <a:cs typeface="Arial" panose="020B0604020202020204" pitchFamily="34" charset="0"/>
                        </a:rPr>
                        <a:t>Phone</a:t>
                      </a:r>
                      <a:endParaRPr lang="en-US" sz="1200" b="1" i="0" u="none" strike="noStrike">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tc>
                  <a:txBody>
                    <a:bodyPr/>
                    <a:lstStyle/>
                    <a:p>
                      <a:pPr algn="l" fontAlgn="t"/>
                      <a:r>
                        <a:rPr lang="en-US" sz="1200" b="1" u="none" strike="noStrike" dirty="0">
                          <a:solidFill>
                            <a:schemeClr val="bg1"/>
                          </a:solidFill>
                          <a:effectLst/>
                          <a:latin typeface="Arial" panose="020B0604020202020204" pitchFamily="34" charset="0"/>
                          <a:cs typeface="Arial" panose="020B0604020202020204" pitchFamily="34" charset="0"/>
                        </a:rPr>
                        <a:t>Email </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extLst>
                  <a:ext uri="{0D108BD9-81ED-4DB2-BD59-A6C34878D82A}">
                    <a16:rowId xmlns:a16="http://schemas.microsoft.com/office/drawing/2014/main" val="2707461439"/>
                  </a:ext>
                </a:extLst>
              </a:tr>
              <a:tr h="113808">
                <a:tc rowSpan="5">
                  <a:txBody>
                    <a:bodyPr/>
                    <a:lstStyle/>
                    <a:p>
                      <a:pPr algn="l" fontAlgn="t"/>
                      <a:r>
                        <a:rPr lang="en-US" sz="1200" u="none" strike="noStrike" dirty="0">
                          <a:effectLst/>
                          <a:latin typeface="Arial" panose="020B0604020202020204" pitchFamily="34" charset="0"/>
                          <a:cs typeface="Arial" panose="020B0604020202020204" pitchFamily="34" charset="0"/>
                        </a:rPr>
                        <a:t>Accepting a donation (to UC Regents or UCLA  Foundation)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ctr"/>
                      <a:r>
                        <a:rPr lang="en-US" sz="1200" u="none" strike="noStrike">
                          <a:effectLst/>
                          <a:latin typeface="Arial" panose="020B0604020202020204" pitchFamily="34" charset="0"/>
                          <a:cs typeface="Arial" panose="020B0604020202020204" pitchFamily="34" charset="0"/>
                        </a:rPr>
                        <a:t>Unita Morris</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none" strike="noStrike">
                          <a:effectLst/>
                          <a:latin typeface="Arial" panose="020B0604020202020204" pitchFamily="34" charset="0"/>
                          <a:cs typeface="Arial" panose="020B0604020202020204" pitchFamily="34" charset="0"/>
                        </a:rPr>
                        <a:t> (310) 825-2522</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sng" strike="noStrike" dirty="0">
                          <a:effectLst/>
                          <a:latin typeface="Arial" panose="020B0604020202020204" pitchFamily="34" charset="0"/>
                          <a:cs typeface="Arial" panose="020B0604020202020204" pitchFamily="34" charset="0"/>
                          <a:hlinkClick r:id="rId2"/>
                        </a:rPr>
                        <a:t>umorris@mednet.ucla.edu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extLst>
                  <a:ext uri="{0D108BD9-81ED-4DB2-BD59-A6C34878D82A}">
                    <a16:rowId xmlns:a16="http://schemas.microsoft.com/office/drawing/2014/main" val="861429298"/>
                  </a:ext>
                </a:extLst>
              </a:tr>
              <a:tr h="113808">
                <a:tc vMerge="1">
                  <a:txBody>
                    <a:bodyPr/>
                    <a:lstStyle/>
                    <a:p>
                      <a:endParaRPr lang="en-US"/>
                    </a:p>
                  </a:txBody>
                  <a:tcPr/>
                </a:tc>
                <a:tc>
                  <a:txBody>
                    <a:bodyPr/>
                    <a:lstStyle/>
                    <a:p>
                      <a:pPr algn="l"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2662005035"/>
                  </a:ext>
                </a:extLst>
              </a:tr>
              <a:tr h="113808">
                <a:tc vMerge="1">
                  <a:txBody>
                    <a:bodyPr/>
                    <a:lstStyle/>
                    <a:p>
                      <a:endParaRPr lang="en-US"/>
                    </a:p>
                  </a:txBody>
                  <a:tcPr/>
                </a:tc>
                <a:tc>
                  <a:txBody>
                    <a:bodyPr/>
                    <a:lstStyle/>
                    <a:p>
                      <a:pPr algn="l" fontAlgn="ctr"/>
                      <a:r>
                        <a:rPr lang="en-US" sz="1200" u="none" strike="noStrike">
                          <a:effectLst/>
                          <a:latin typeface="Arial" panose="020B0604020202020204" pitchFamily="34" charset="0"/>
                          <a:cs typeface="Arial" panose="020B0604020202020204" pitchFamily="34" charset="0"/>
                        </a:rPr>
                        <a:t>Christine Wiguna</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none" strike="noStrike">
                          <a:effectLst/>
                          <a:latin typeface="Arial" panose="020B0604020202020204" pitchFamily="34" charset="0"/>
                          <a:cs typeface="Arial" panose="020B0604020202020204" pitchFamily="34" charset="0"/>
                        </a:rPr>
                        <a:t> (310) 825-7916</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sng" strike="noStrike" dirty="0">
                          <a:effectLst/>
                          <a:latin typeface="Arial" panose="020B0604020202020204" pitchFamily="34" charset="0"/>
                          <a:cs typeface="Arial" panose="020B0604020202020204" pitchFamily="34" charset="0"/>
                          <a:hlinkClick r:id="rId3"/>
                        </a:rPr>
                        <a:t>cwiguna@mednet.ucla.edu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extLst>
                  <a:ext uri="{0D108BD9-81ED-4DB2-BD59-A6C34878D82A}">
                    <a16:rowId xmlns:a16="http://schemas.microsoft.com/office/drawing/2014/main" val="2793948237"/>
                  </a:ext>
                </a:extLst>
              </a:tr>
              <a:tr h="113808">
                <a:tc vMerge="1">
                  <a:txBody>
                    <a:bodyPr/>
                    <a:lstStyle/>
                    <a:p>
                      <a:endParaRPr lang="en-US"/>
                    </a:p>
                  </a:txBody>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1072858439"/>
                  </a:ext>
                </a:extLst>
              </a:tr>
              <a:tr h="117731">
                <a:tc vMerge="1">
                  <a:txBody>
                    <a:bodyPr/>
                    <a:lstStyle/>
                    <a:p>
                      <a:endParaRPr lang="en-US"/>
                    </a:p>
                  </a:txBody>
                  <a:tcPr/>
                </a:tc>
                <a:tc>
                  <a:txBody>
                    <a:bodyPr/>
                    <a:lstStyle/>
                    <a:p>
                      <a:pPr algn="l" fontAlgn="ctr"/>
                      <a:r>
                        <a:rPr lang="en-US" sz="1200" u="none" strike="noStrike">
                          <a:effectLst/>
                          <a:latin typeface="Arial" panose="020B0604020202020204" pitchFamily="34" charset="0"/>
                          <a:cs typeface="Arial" panose="020B0604020202020204" pitchFamily="34" charset="0"/>
                        </a:rPr>
                        <a:t>La Tasha Atkins</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 (310) 825-1529</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sng" strike="noStrike" dirty="0">
                          <a:effectLst/>
                          <a:latin typeface="Arial" panose="020B0604020202020204" pitchFamily="34" charset="0"/>
                          <a:cs typeface="Arial" panose="020B0604020202020204" pitchFamily="34" charset="0"/>
                          <a:hlinkClick r:id="rId4"/>
                        </a:rPr>
                        <a:t>lyatkins@mednet.ucla.edu</a:t>
                      </a:r>
                      <a:r>
                        <a:rPr lang="en-US" sz="1200" u="sng" strike="noStrike" dirty="0">
                          <a:effectLst/>
                          <a:latin typeface="Arial" panose="020B0604020202020204" pitchFamily="34" charset="0"/>
                          <a:cs typeface="Arial" panose="020B0604020202020204" pitchFamily="34" charset="0"/>
                        </a:rPr>
                        <a:t> </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extLst>
                  <a:ext uri="{0D108BD9-81ED-4DB2-BD59-A6C34878D82A}">
                    <a16:rowId xmlns:a16="http://schemas.microsoft.com/office/drawing/2014/main" val="2432028505"/>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Access to Online Financial Report (</a:t>
                      </a:r>
                      <a:r>
                        <a:rPr lang="en-US" sz="1200" u="none" strike="noStrike" dirty="0" err="1">
                          <a:effectLst/>
                          <a:latin typeface="Arial" panose="020B0604020202020204" pitchFamily="34" charset="0"/>
                          <a:cs typeface="Arial" panose="020B0604020202020204" pitchFamily="34" charset="0"/>
                        </a:rPr>
                        <a:t>npiweb</a:t>
                      </a: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Amy Ragsdale</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5"/>
                        </a:rPr>
                        <a:t>aeragsdale@mednet.ucla.edu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2011778292"/>
                  </a:ext>
                </a:extLst>
              </a:tr>
              <a:tr h="113808">
                <a:tc rowSpan="2">
                  <a:txBody>
                    <a:bodyPr/>
                    <a:lstStyle/>
                    <a:p>
                      <a:pPr algn="l" fontAlgn="t"/>
                      <a:r>
                        <a:rPr lang="en-US" sz="1200" u="none" strike="noStrike" dirty="0">
                          <a:effectLst/>
                          <a:latin typeface="Arial" panose="020B0604020202020204" pitchFamily="34" charset="0"/>
                          <a:cs typeface="Arial" panose="020B0604020202020204" pitchFamily="34" charset="0"/>
                        </a:rPr>
                        <a:t>Access to UCLA online systems (</a:t>
                      </a:r>
                      <a:r>
                        <a:rPr lang="en-US" sz="1200" u="none" strike="noStrike" dirty="0" err="1">
                          <a:effectLst/>
                          <a:latin typeface="Arial" panose="020B0604020202020204" pitchFamily="34" charset="0"/>
                          <a:cs typeface="Arial" panose="020B0604020202020204" pitchFamily="34" charset="0"/>
                        </a:rPr>
                        <a:t>Bruinbuy</a:t>
                      </a:r>
                      <a:r>
                        <a:rPr lang="en-US" sz="1200" u="none" strike="noStrike" dirty="0">
                          <a:effectLst/>
                          <a:latin typeface="Arial" panose="020B0604020202020204" pitchFamily="34" charset="0"/>
                          <a:cs typeface="Arial" panose="020B0604020202020204" pitchFamily="34" charset="0"/>
                        </a:rPr>
                        <a:t>, Recharge, QDB, </a:t>
                      </a:r>
                      <a:r>
                        <a:rPr lang="en-US" sz="1200" u="none" strike="noStrike" dirty="0" err="1">
                          <a:effectLst/>
                          <a:latin typeface="Arial" panose="020B0604020202020204" pitchFamily="34" charset="0"/>
                          <a:cs typeface="Arial" panose="020B0604020202020204" pitchFamily="34" charset="0"/>
                        </a:rPr>
                        <a:t>UCPath</a:t>
                      </a: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Julie Schaefer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 (310) 794-5537</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sng" strike="noStrike" dirty="0">
                          <a:effectLst/>
                          <a:latin typeface="Arial" panose="020B0604020202020204" pitchFamily="34" charset="0"/>
                          <a:cs typeface="Arial" panose="020B0604020202020204" pitchFamily="34" charset="0"/>
                          <a:hlinkClick r:id="rId6"/>
                        </a:rPr>
                        <a:t>jschaefer@mednet.ucla.edu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extLst>
                  <a:ext uri="{0D108BD9-81ED-4DB2-BD59-A6C34878D82A}">
                    <a16:rowId xmlns:a16="http://schemas.microsoft.com/office/drawing/2014/main" val="3233377414"/>
                  </a:ext>
                </a:extLst>
              </a:tr>
              <a:tr h="117731">
                <a:tc vMerge="1">
                  <a:txBody>
                    <a:bodyPr/>
                    <a:lstStyle/>
                    <a:p>
                      <a:endParaRPr lang="en-US"/>
                    </a:p>
                  </a:txBody>
                  <a:tcPr/>
                </a:tc>
                <a:tc>
                  <a:txBody>
                    <a:bodyPr/>
                    <a:lstStyle/>
                    <a:p>
                      <a:pPr algn="l"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2405039079"/>
                  </a:ext>
                </a:extLst>
              </a:tr>
              <a:tr h="300939">
                <a:tc>
                  <a:txBody>
                    <a:bodyPr/>
                    <a:lstStyle/>
                    <a:p>
                      <a:pPr algn="l" fontAlgn="ctr"/>
                      <a:r>
                        <a:rPr lang="en-US" sz="1200" u="none" strike="noStrike" dirty="0">
                          <a:effectLst/>
                          <a:latin typeface="Arial" panose="020B0604020202020204" pitchFamily="34" charset="0"/>
                          <a:cs typeface="Arial" panose="020B0604020202020204" pitchFamily="34" charset="0"/>
                        </a:rPr>
                        <a:t>BSP Research &amp; Education incl. Academic  Enrichment, Salary  Savings, IRB, Dean’s Office  and operational accounts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Lance Wakasa</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206-9170</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7"/>
                        </a:rPr>
                        <a:t>lwakasa@mednet.ucla.edu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1759336732"/>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Dean’s Office funding support transfer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Amy Ragsdale</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5"/>
                        </a:rPr>
                        <a:t>aeragsdale@mednet.ucla.edu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1724496756"/>
                  </a:ext>
                </a:extLst>
              </a:tr>
              <a:tr h="201934">
                <a:tc>
                  <a:txBody>
                    <a:bodyPr/>
                    <a:lstStyle/>
                    <a:p>
                      <a:pPr algn="l" fontAlgn="ctr"/>
                      <a:r>
                        <a:rPr lang="en-US" sz="1200" u="none" strike="noStrike" dirty="0">
                          <a:effectLst/>
                          <a:latin typeface="Arial" panose="020B0604020202020204" pitchFamily="34" charset="0"/>
                          <a:cs typeface="Arial" panose="020B0604020202020204" pitchFamily="34" charset="0"/>
                        </a:rPr>
                        <a:t>Deposit a consultation check to your NPBHS  account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Nick </a:t>
                      </a:r>
                      <a:r>
                        <a:rPr lang="en-US" sz="1200" u="none" strike="noStrike" dirty="0" err="1">
                          <a:effectLst/>
                          <a:latin typeface="Arial" panose="020B0604020202020204" pitchFamily="34" charset="0"/>
                          <a:cs typeface="Arial" panose="020B0604020202020204" pitchFamily="34" charset="0"/>
                        </a:rPr>
                        <a:t>Rainsberry</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825-4058</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8"/>
                        </a:rPr>
                        <a:t>nrainsberry@mednet.ucla.edu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1753827024"/>
                  </a:ext>
                </a:extLst>
              </a:tr>
              <a:tr h="201934">
                <a:tc>
                  <a:txBody>
                    <a:bodyPr/>
                    <a:lstStyle/>
                    <a:p>
                      <a:pPr algn="l" fontAlgn="ctr"/>
                      <a:r>
                        <a:rPr lang="en-US" sz="1200" u="none" strike="noStrike" dirty="0">
                          <a:effectLst/>
                          <a:latin typeface="Arial" panose="020B0604020202020204" pitchFamily="34" charset="0"/>
                          <a:cs typeface="Arial" panose="020B0604020202020204" pitchFamily="34" charset="0"/>
                        </a:rPr>
                        <a:t>D.M.H. (LA County Department of Mental Health) Collaborative Agreement</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Julie Schaefer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794-5537</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6"/>
                        </a:rPr>
                        <a:t>jschaefer@mednet.ucla.edu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3885087939"/>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Equipment transfer and management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TBD - interim Unita Morris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825-2522</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2"/>
                        </a:rPr>
                        <a:t>umorris@mednet.ucla.edu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3285581713"/>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Faculty Center Card</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TBD - interim Unita Morris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825-2522</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2"/>
                        </a:rPr>
                        <a:t>umorris@mednet.ucla.edu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1916275309"/>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Faculty recruitment expenses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Unita Morris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825-2522</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9"/>
                        </a:rPr>
                        <a:t>umorris@mednet.ucla.edu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1086290185"/>
                  </a:ext>
                </a:extLst>
              </a:tr>
              <a:tr h="201934">
                <a:tc>
                  <a:txBody>
                    <a:bodyPr/>
                    <a:lstStyle/>
                    <a:p>
                      <a:pPr algn="l" fontAlgn="ctr"/>
                      <a:r>
                        <a:rPr lang="en-US" sz="1200" u="none" strike="noStrike" dirty="0">
                          <a:effectLst/>
                          <a:latin typeface="Arial" panose="020B0604020202020204" pitchFamily="34" charset="0"/>
                          <a:cs typeface="Arial" panose="020B0604020202020204" pitchFamily="34" charset="0"/>
                        </a:rPr>
                        <a:t>Faculty Salary Distribution (i.e. funding sources) Change Request,</a:t>
                      </a:r>
                      <a:br>
                        <a:rPr lang="en-US" sz="1200" u="none" strike="noStrike" dirty="0">
                          <a:effectLst/>
                          <a:latin typeface="Arial" panose="020B0604020202020204" pitchFamily="34" charset="0"/>
                          <a:cs typeface="Arial" panose="020B0604020202020204" pitchFamily="34" charset="0"/>
                        </a:rPr>
                      </a:br>
                      <a:r>
                        <a:rPr lang="en-US" sz="1200" u="none" strike="noStrike" dirty="0">
                          <a:effectLst/>
                          <a:latin typeface="Arial" panose="020B0604020202020204" pitchFamily="34" charset="0"/>
                          <a:cs typeface="Arial" panose="020B0604020202020204" pitchFamily="34" charset="0"/>
                        </a:rPr>
                        <a:t>aka DCR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Academic Payroll Office</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10"/>
                        </a:rPr>
                        <a:t>facultydcr@mednet.ucla.edu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3636440403"/>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Miscellaneous Funds (i.e. 69996, 69086)</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Henny Huang</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11"/>
                        </a:rPr>
                        <a:t>hennyhuang@mednet.ucla.edu</a:t>
                      </a:r>
                      <a:r>
                        <a:rPr lang="en-US" sz="1200" u="sng" strike="noStrike" dirty="0">
                          <a:effectLst/>
                          <a:latin typeface="Arial" panose="020B0604020202020204" pitchFamily="34" charset="0"/>
                          <a:cs typeface="Arial" panose="020B0604020202020204" pitchFamily="34" charset="0"/>
                        </a:rPr>
                        <a:t> </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2642113489"/>
                  </a:ext>
                </a:extLst>
              </a:tr>
              <a:tr h="117731">
                <a:tc rowSpan="2">
                  <a:txBody>
                    <a:bodyPr/>
                    <a:lstStyle/>
                    <a:p>
                      <a:pPr algn="l" fontAlgn="t"/>
                      <a:r>
                        <a:rPr lang="en-US" sz="1200" u="none" strike="noStrike" dirty="0">
                          <a:effectLst/>
                          <a:latin typeface="Arial" panose="020B0604020202020204" pitchFamily="34" charset="0"/>
                          <a:cs typeface="Arial" panose="020B0604020202020204" pitchFamily="34" charset="0"/>
                        </a:rPr>
                        <a:t> Non-C&amp;G fund transfer from other departments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3625"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Unita Morris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825-2522</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2"/>
                        </a:rPr>
                        <a:t>umorris@mednet.ucla.edu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3327424526"/>
                  </a:ext>
                </a:extLst>
              </a:tr>
              <a:tr h="117731">
                <a:tc vMerge="1">
                  <a:txBody>
                    <a:bodyPr/>
                    <a:lstStyle/>
                    <a:p>
                      <a:endParaRPr lang="en-US"/>
                    </a:p>
                  </a:txBody>
                  <a:tcPr/>
                </a:tc>
                <a:tc>
                  <a:txBody>
                    <a:bodyPr/>
                    <a:lstStyle/>
                    <a:p>
                      <a:pPr algn="l" fontAlgn="t"/>
                      <a:r>
                        <a:rPr lang="en-US" sz="1200" u="none" strike="noStrike" dirty="0">
                          <a:effectLst/>
                          <a:latin typeface="Arial" panose="020B0604020202020204" pitchFamily="34" charset="0"/>
                          <a:cs typeface="Arial" panose="020B0604020202020204" pitchFamily="34" charset="0"/>
                        </a:rPr>
                        <a:t>Julie Schaefer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 (310)794-5537</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6"/>
                        </a:rPr>
                        <a:t>jschaefer@mednet.ucla.edu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1203577250"/>
                  </a:ext>
                </a:extLst>
              </a:tr>
              <a:tr h="201934">
                <a:tc>
                  <a:txBody>
                    <a:bodyPr/>
                    <a:lstStyle/>
                    <a:p>
                      <a:pPr algn="l" fontAlgn="ctr"/>
                      <a:r>
                        <a:rPr lang="en-US" sz="1200" u="none" strike="noStrike" dirty="0">
                          <a:effectLst/>
                          <a:latin typeface="Arial" panose="020B0604020202020204" pitchFamily="34" charset="0"/>
                          <a:cs typeface="Arial" panose="020B0604020202020204" pitchFamily="34" charset="0"/>
                        </a:rPr>
                        <a:t>Non-Comp Plan Faculty/Other Academic Salary  Adjustments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Academic Payroll Office</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10"/>
                        </a:rPr>
                        <a:t>facultydcr@mednet.ucla.edu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4093398422"/>
                  </a:ext>
                </a:extLst>
              </a:tr>
              <a:tr h="300939">
                <a:tc>
                  <a:txBody>
                    <a:bodyPr/>
                    <a:lstStyle/>
                    <a:p>
                      <a:pPr algn="l" fontAlgn="ctr"/>
                      <a:r>
                        <a:rPr lang="en-US" sz="1200" u="none" strike="noStrike" dirty="0">
                          <a:effectLst/>
                          <a:latin typeface="Arial" panose="020B0604020202020204" pitchFamily="34" charset="0"/>
                          <a:cs typeface="Arial" panose="020B0604020202020204" pitchFamily="34" charset="0"/>
                        </a:rPr>
                        <a:t>NPBHS Physician Profit &amp; Loss Statement (a.k.a.  P/L, Practice Plan account, Clinical Earning  account, Comp Plan account)</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Nick </a:t>
                      </a:r>
                      <a:r>
                        <a:rPr lang="en-US" sz="1200" u="none" strike="noStrike" dirty="0" err="1">
                          <a:effectLst/>
                          <a:latin typeface="Arial" panose="020B0604020202020204" pitchFamily="34" charset="0"/>
                          <a:cs typeface="Arial" panose="020B0604020202020204" pitchFamily="34" charset="0"/>
                        </a:rPr>
                        <a:t>Rainsberry</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825-4058</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8"/>
                        </a:rPr>
                        <a:t>nrainsberry@mednet.ucla.edu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2787870987"/>
                  </a:ext>
                </a:extLst>
              </a:tr>
            </a:tbl>
          </a:graphicData>
        </a:graphic>
      </p:graphicFrame>
      <p:sp>
        <p:nvSpPr>
          <p:cNvPr id="4" name="Slide Number Placeholder 3">
            <a:extLst>
              <a:ext uri="{FF2B5EF4-FFF2-40B4-BE49-F238E27FC236}">
                <a16:creationId xmlns:a16="http://schemas.microsoft.com/office/drawing/2014/main" id="{BE70EF14-DCD4-F8AB-1FC9-062A5D819C5C}"/>
              </a:ext>
            </a:extLst>
          </p:cNvPr>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46</a:t>
            </a:fld>
            <a:endParaRPr lang="en-US" sz="1350">
              <a:solidFill>
                <a:prstClr val="black"/>
              </a:solidFill>
            </a:endParaRPr>
          </a:p>
        </p:txBody>
      </p:sp>
    </p:spTree>
    <p:extLst>
      <p:ext uri="{BB962C8B-B14F-4D97-AF65-F5344CB8AC3E}">
        <p14:creationId xmlns:p14="http://schemas.microsoft.com/office/powerpoint/2010/main" val="329346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DB68F-2093-5C27-5683-9CBA84BE9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108B1-D893-B859-8D16-B7B104E137E0}"/>
              </a:ext>
            </a:extLst>
          </p:cNvPr>
          <p:cNvSpPr>
            <a:spLocks noGrp="1"/>
          </p:cNvSpPr>
          <p:nvPr>
            <p:ph type="title"/>
          </p:nvPr>
        </p:nvSpPr>
        <p:spPr>
          <a:xfrm>
            <a:off x="1221163" y="-322986"/>
            <a:ext cx="9749673" cy="1325563"/>
          </a:xfrm>
        </p:spPr>
        <p:txBody>
          <a:bodyPr/>
          <a:lstStyle/>
          <a:p>
            <a:pPr algn="ctr"/>
            <a:r>
              <a:rPr lang="en-US" sz="3600" dirty="0">
                <a:latin typeface="Times New Roman" panose="02020603050405020304" pitchFamily="18" charset="0"/>
                <a:cs typeface="Times New Roman" panose="02020603050405020304" pitchFamily="18" charset="0"/>
              </a:rPr>
              <a:t>Contact List by Responsibility (continued)</a:t>
            </a:r>
            <a:endParaRPr lang="en-US" sz="3600" dirty="0"/>
          </a:p>
        </p:txBody>
      </p:sp>
      <p:graphicFrame>
        <p:nvGraphicFramePr>
          <p:cNvPr id="5" name="Content Placeholder 4">
            <a:extLst>
              <a:ext uri="{FF2B5EF4-FFF2-40B4-BE49-F238E27FC236}">
                <a16:creationId xmlns:a16="http://schemas.microsoft.com/office/drawing/2014/main" id="{EA95097C-04BF-2E24-1117-743F1971CE29}"/>
              </a:ext>
            </a:extLst>
          </p:cNvPr>
          <p:cNvGraphicFramePr>
            <a:graphicFrameLocks noGrp="1"/>
          </p:cNvGraphicFramePr>
          <p:nvPr>
            <p:ph idx="1"/>
            <p:extLst>
              <p:ext uri="{D42A27DB-BD31-4B8C-83A1-F6EECF244321}">
                <p14:modId xmlns:p14="http://schemas.microsoft.com/office/powerpoint/2010/main" val="2746844869"/>
              </p:ext>
            </p:extLst>
          </p:nvPr>
        </p:nvGraphicFramePr>
        <p:xfrm>
          <a:off x="287910" y="1151705"/>
          <a:ext cx="11616180" cy="2802129"/>
        </p:xfrm>
        <a:graphic>
          <a:graphicData uri="http://schemas.openxmlformats.org/drawingml/2006/table">
            <a:tbl>
              <a:tblPr>
                <a:tableStyleId>{5C22544A-7EE6-4342-B048-85BDC9FD1C3A}</a:tableStyleId>
              </a:tblPr>
              <a:tblGrid>
                <a:gridCol w="4936503">
                  <a:extLst>
                    <a:ext uri="{9D8B030D-6E8A-4147-A177-3AD203B41FA5}">
                      <a16:colId xmlns:a16="http://schemas.microsoft.com/office/drawing/2014/main" val="3593538851"/>
                    </a:ext>
                  </a:extLst>
                </a:gridCol>
                <a:gridCol w="2616724">
                  <a:extLst>
                    <a:ext uri="{9D8B030D-6E8A-4147-A177-3AD203B41FA5}">
                      <a16:colId xmlns:a16="http://schemas.microsoft.com/office/drawing/2014/main" val="1267509866"/>
                    </a:ext>
                  </a:extLst>
                </a:gridCol>
                <a:gridCol w="1489435">
                  <a:extLst>
                    <a:ext uri="{9D8B030D-6E8A-4147-A177-3AD203B41FA5}">
                      <a16:colId xmlns:a16="http://schemas.microsoft.com/office/drawing/2014/main" val="4070517313"/>
                    </a:ext>
                  </a:extLst>
                </a:gridCol>
                <a:gridCol w="2573518">
                  <a:extLst>
                    <a:ext uri="{9D8B030D-6E8A-4147-A177-3AD203B41FA5}">
                      <a16:colId xmlns:a16="http://schemas.microsoft.com/office/drawing/2014/main" val="1197621046"/>
                    </a:ext>
                  </a:extLst>
                </a:gridCol>
              </a:tblGrid>
              <a:tr h="117731">
                <a:tc>
                  <a:txBody>
                    <a:bodyPr/>
                    <a:lstStyle/>
                    <a:p>
                      <a:pPr algn="l" fontAlgn="t"/>
                      <a:r>
                        <a:rPr lang="en-US" sz="1200" b="1" u="none" strike="noStrike" dirty="0">
                          <a:solidFill>
                            <a:schemeClr val="bg1"/>
                          </a:solidFill>
                          <a:effectLst/>
                          <a:latin typeface="Arial" panose="020B0604020202020204" pitchFamily="34" charset="0"/>
                          <a:cs typeface="Arial" panose="020B0604020202020204" pitchFamily="34" charset="0"/>
                        </a:rPr>
                        <a:t>Administration</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tc>
                  <a:txBody>
                    <a:bodyPr/>
                    <a:lstStyle/>
                    <a:p>
                      <a:pPr algn="l" fontAlgn="t"/>
                      <a:r>
                        <a:rPr lang="en-US" sz="1200" b="1" u="none" strike="noStrike">
                          <a:solidFill>
                            <a:schemeClr val="bg1"/>
                          </a:solidFill>
                          <a:effectLst/>
                          <a:latin typeface="Arial" panose="020B0604020202020204" pitchFamily="34" charset="0"/>
                          <a:cs typeface="Arial" panose="020B0604020202020204" pitchFamily="34" charset="0"/>
                        </a:rPr>
                        <a:t>Name</a:t>
                      </a:r>
                      <a:endParaRPr lang="en-US" sz="1200" b="1" i="0" u="none" strike="noStrike">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tc>
                  <a:txBody>
                    <a:bodyPr/>
                    <a:lstStyle/>
                    <a:p>
                      <a:pPr algn="l" fontAlgn="t"/>
                      <a:r>
                        <a:rPr lang="en-US" sz="1200" b="1" u="none" strike="noStrike">
                          <a:solidFill>
                            <a:schemeClr val="bg1"/>
                          </a:solidFill>
                          <a:effectLst/>
                          <a:latin typeface="Arial" panose="020B0604020202020204" pitchFamily="34" charset="0"/>
                          <a:cs typeface="Arial" panose="020B0604020202020204" pitchFamily="34" charset="0"/>
                        </a:rPr>
                        <a:t>Phone</a:t>
                      </a:r>
                      <a:endParaRPr lang="en-US" sz="1200" b="1" i="0" u="none" strike="noStrike">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tc>
                  <a:txBody>
                    <a:bodyPr/>
                    <a:lstStyle/>
                    <a:p>
                      <a:pPr algn="l" fontAlgn="t"/>
                      <a:r>
                        <a:rPr lang="en-US" sz="1200" b="1" u="none" strike="noStrike" dirty="0">
                          <a:solidFill>
                            <a:schemeClr val="bg1"/>
                          </a:solidFill>
                          <a:effectLst/>
                          <a:latin typeface="Arial" panose="020B0604020202020204" pitchFamily="34" charset="0"/>
                          <a:cs typeface="Arial" panose="020B0604020202020204" pitchFamily="34" charset="0"/>
                        </a:rPr>
                        <a:t>Email </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54368" marR="3625" marT="3625" marB="0">
                    <a:solidFill>
                      <a:schemeClr val="accent1"/>
                    </a:solidFill>
                  </a:tcPr>
                </a:tc>
                <a:extLst>
                  <a:ext uri="{0D108BD9-81ED-4DB2-BD59-A6C34878D82A}">
                    <a16:rowId xmlns:a16="http://schemas.microsoft.com/office/drawing/2014/main" val="2707461439"/>
                  </a:ext>
                </a:extLst>
              </a:tr>
              <a:tr h="117731">
                <a:tc>
                  <a:txBody>
                    <a:bodyPr/>
                    <a:lstStyle/>
                    <a:p>
                      <a:pPr algn="l" fontAlgn="t"/>
                      <a:r>
                        <a:rPr lang="en-US" sz="1200" u="none" strike="noStrike" dirty="0">
                          <a:effectLst/>
                          <a:latin typeface="Arial" panose="020B0604020202020204" pitchFamily="34" charset="0"/>
                          <a:cs typeface="Arial" panose="020B0604020202020204" pitchFamily="34" charset="0"/>
                        </a:rPr>
                        <a:t>Opportunity Fund</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Julie Schaefer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794-5537</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2"/>
                        </a:rPr>
                        <a:t>jschaefer@mednet.ucla.edu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3070445632"/>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Patient accounts (charge, billing and collections)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pt-BR" sz="1200" u="none" strike="noStrike">
                          <a:effectLst/>
                          <a:latin typeface="Arial" panose="020B0604020202020204" pitchFamily="34" charset="0"/>
                          <a:cs typeface="Arial" panose="020B0604020202020204" pitchFamily="34" charset="0"/>
                        </a:rPr>
                        <a:t>Steve Cohen (Sr. Clinical Director)</a:t>
                      </a:r>
                      <a:endParaRPr lang="pt-BR"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 (310) 794-4496</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ctr"/>
                      <a:r>
                        <a:rPr lang="en-US" sz="1200" u="sng" strike="noStrike" dirty="0">
                          <a:effectLst/>
                          <a:latin typeface="Arial" panose="020B0604020202020204" pitchFamily="34" charset="0"/>
                          <a:cs typeface="Arial" panose="020B0604020202020204" pitchFamily="34" charset="0"/>
                          <a:hlinkClick r:id="rId3"/>
                        </a:rPr>
                        <a:t>stevencohen@mednet.ucla.edu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extLst>
                  <a:ext uri="{0D108BD9-81ED-4DB2-BD59-A6C34878D82A}">
                    <a16:rowId xmlns:a16="http://schemas.microsoft.com/office/drawing/2014/main" val="2560206769"/>
                  </a:ext>
                </a:extLst>
              </a:tr>
              <a:tr h="117731">
                <a:tc>
                  <a:txBody>
                    <a:bodyPr/>
                    <a:lstStyle/>
                    <a:p>
                      <a:pPr algn="l" fontAlgn="t"/>
                      <a:r>
                        <a:rPr lang="en-US" sz="1200" u="none" strike="noStrike" dirty="0">
                          <a:effectLst/>
                          <a:latin typeface="Arial" panose="020B0604020202020204" pitchFamily="34" charset="0"/>
                          <a:cs typeface="Arial" panose="020B0604020202020204" pitchFamily="34" charset="0"/>
                        </a:rPr>
                        <a:t>Policy 913 Fund</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La Tasha Atkins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 (310) 825-1529</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ctr"/>
                      <a:r>
                        <a:rPr lang="en-US" sz="1200" u="sng" strike="noStrike" dirty="0">
                          <a:effectLst/>
                          <a:latin typeface="Arial" panose="020B0604020202020204" pitchFamily="34" charset="0"/>
                          <a:cs typeface="Arial" panose="020B0604020202020204" pitchFamily="34" charset="0"/>
                          <a:hlinkClick r:id="rId4"/>
                        </a:rPr>
                        <a:t>lyatkins@mednet.ucla.edu</a:t>
                      </a:r>
                      <a:r>
                        <a:rPr lang="en-US" sz="1200" u="sng" strike="noStrike" dirty="0">
                          <a:effectLst/>
                          <a:latin typeface="Arial" panose="020B0604020202020204" pitchFamily="34" charset="0"/>
                          <a:cs typeface="Arial" panose="020B0604020202020204" pitchFamily="34" charset="0"/>
                        </a:rPr>
                        <a:t> </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extLst>
                  <a:ext uri="{0D108BD9-81ED-4DB2-BD59-A6C34878D82A}">
                    <a16:rowId xmlns:a16="http://schemas.microsoft.com/office/drawing/2014/main" val="3695521341"/>
                  </a:ext>
                </a:extLst>
              </a:tr>
              <a:tr h="201934">
                <a:tc>
                  <a:txBody>
                    <a:bodyPr/>
                    <a:lstStyle/>
                    <a:p>
                      <a:pPr algn="l" fontAlgn="ctr"/>
                      <a:r>
                        <a:rPr lang="en-US" sz="1200" u="none" strike="noStrike" dirty="0">
                          <a:effectLst/>
                          <a:latin typeface="Arial" panose="020B0604020202020204" pitchFamily="34" charset="0"/>
                          <a:cs typeface="Arial" panose="020B0604020202020204" pitchFamily="34" charset="0"/>
                        </a:rPr>
                        <a:t>Policy/procedure questions including purchasing, disbursement &amp; travel</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Contact your fund manager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rPr>
                        <a:t> </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2804066037"/>
                  </a:ext>
                </a:extLst>
              </a:tr>
              <a:tr h="117731">
                <a:tc>
                  <a:txBody>
                    <a:bodyPr/>
                    <a:lstStyle/>
                    <a:p>
                      <a:pPr algn="l" fontAlgn="t"/>
                      <a:r>
                        <a:rPr lang="en-US" sz="1200" u="none" strike="noStrike" dirty="0">
                          <a:effectLst/>
                          <a:latin typeface="Arial" panose="020B0604020202020204" pitchFamily="34" charset="0"/>
                          <a:cs typeface="Arial" panose="020B0604020202020204" pitchFamily="34" charset="0"/>
                        </a:rPr>
                        <a:t>Salary Savings Adjustment Request</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Unita Morris or your division administrator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825-2522</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5"/>
                        </a:rPr>
                        <a:t>umorris@mednet.ucla.edu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1697526950"/>
                  </a:ext>
                </a:extLst>
              </a:tr>
              <a:tr h="201934">
                <a:tc>
                  <a:txBody>
                    <a:bodyPr/>
                    <a:lstStyle/>
                    <a:p>
                      <a:pPr algn="l" fontAlgn="t"/>
                      <a:r>
                        <a:rPr lang="en-US" sz="1200" u="none" strike="noStrike" dirty="0">
                          <a:effectLst/>
                          <a:latin typeface="Arial" panose="020B0604020202020204" pitchFamily="34" charset="0"/>
                          <a:cs typeface="Arial" panose="020B0604020202020204" pitchFamily="34" charset="0"/>
                        </a:rPr>
                        <a:t>Sales &amp; Service Fund (e.g. Establishing a new fund, revising budget and rates)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Julie Schaefer</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794-5537</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2"/>
                        </a:rPr>
                        <a:t> jschaefer@mednet.ucla.edu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1251170279"/>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Sales &amp; Service Fund Management</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Lily Reyes</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825-1677</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6"/>
                        </a:rPr>
                        <a:t>lilyreyes@mednet.ucla.edu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2429230129"/>
                  </a:ext>
                </a:extLst>
              </a:tr>
              <a:tr h="117731">
                <a:tc>
                  <a:txBody>
                    <a:bodyPr/>
                    <a:lstStyle/>
                    <a:p>
                      <a:pPr algn="l" fontAlgn="ctr"/>
                      <a:r>
                        <a:rPr lang="fr-FR" sz="1200" u="none" strike="noStrike" dirty="0">
                          <a:effectLst/>
                          <a:latin typeface="Arial" panose="020B0604020202020204" pitchFamily="34" charset="0"/>
                          <a:cs typeface="Arial" panose="020B0604020202020204" pitchFamily="34" charset="0"/>
                        </a:rPr>
                        <a:t>T&amp;E (</a:t>
                      </a:r>
                      <a:r>
                        <a:rPr lang="fr-FR" sz="1200" u="none" strike="noStrike" dirty="0" err="1">
                          <a:effectLst/>
                          <a:latin typeface="Arial" panose="020B0604020202020204" pitchFamily="34" charset="0"/>
                          <a:cs typeface="Arial" panose="020B0604020202020204" pitchFamily="34" charset="0"/>
                        </a:rPr>
                        <a:t>Travel</a:t>
                      </a:r>
                      <a:r>
                        <a:rPr lang="fr-FR" sz="1200" u="none" strike="noStrike" dirty="0">
                          <a:effectLst/>
                          <a:latin typeface="Arial" panose="020B0604020202020204" pitchFamily="34" charset="0"/>
                          <a:cs typeface="Arial" panose="020B0604020202020204" pitchFamily="34" charset="0"/>
                        </a:rPr>
                        <a:t> &amp; Entertainment) </a:t>
                      </a:r>
                      <a:r>
                        <a:rPr lang="fr-FR" sz="1200" u="none" strike="noStrike" dirty="0" err="1">
                          <a:effectLst/>
                          <a:latin typeface="Arial" panose="020B0604020202020204" pitchFamily="34" charset="0"/>
                          <a:cs typeface="Arial" panose="020B0604020202020204" pitchFamily="34" charset="0"/>
                        </a:rPr>
                        <a:t>Card</a:t>
                      </a:r>
                      <a:r>
                        <a:rPr lang="fr-FR" sz="1200" u="none" strike="noStrike" dirty="0">
                          <a:effectLst/>
                          <a:latin typeface="Arial" panose="020B0604020202020204" pitchFamily="34" charset="0"/>
                          <a:cs typeface="Arial" panose="020B0604020202020204" pitchFamily="34" charset="0"/>
                        </a:rPr>
                        <a:t> Applications</a:t>
                      </a:r>
                      <a:endParaRPr lang="fr-FR"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Amy Ragsdale</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7"/>
                        </a:rPr>
                        <a:t>aeragsdale@mednet.ucla.edu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3427400844"/>
                  </a:ext>
                </a:extLst>
              </a:tr>
              <a:tr h="117731">
                <a:tc>
                  <a:txBody>
                    <a:bodyPr/>
                    <a:lstStyle/>
                    <a:p>
                      <a:pPr algn="l" fontAlgn="ctr"/>
                      <a:r>
                        <a:rPr lang="en-US" sz="1200" u="none" strike="noStrike" dirty="0">
                          <a:effectLst/>
                          <a:latin typeface="Arial" panose="020B0604020202020204" pitchFamily="34" charset="0"/>
                          <a:cs typeface="Arial" panose="020B0604020202020204" pitchFamily="34" charset="0"/>
                        </a:rPr>
                        <a:t>Z Payment Request</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Nick </a:t>
                      </a:r>
                      <a:r>
                        <a:rPr lang="en-US" sz="1200" u="none" strike="noStrike" dirty="0" err="1">
                          <a:effectLst/>
                          <a:latin typeface="Arial" panose="020B0604020202020204" pitchFamily="34" charset="0"/>
                          <a:cs typeface="Arial" panose="020B0604020202020204" pitchFamily="34" charset="0"/>
                        </a:rPr>
                        <a:t>Rainsberry</a:t>
                      </a:r>
                      <a:r>
                        <a:rPr lang="en-US" sz="1200" u="none" strike="noStrike" dirty="0">
                          <a:effectLst/>
                          <a:latin typeface="Arial" panose="020B0604020202020204" pitchFamily="34" charset="0"/>
                          <a:cs typeface="Arial" panose="020B0604020202020204" pitchFamily="34" charset="0"/>
                        </a:rPr>
                        <a:t> or your division administrator</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dirty="0">
                          <a:effectLst/>
                          <a:latin typeface="Arial" panose="020B0604020202020204" pitchFamily="34" charset="0"/>
                          <a:cs typeface="Arial" panose="020B0604020202020204" pitchFamily="34" charset="0"/>
                        </a:rPr>
                        <a:t> (310) 825-4058</a:t>
                      </a:r>
                      <a:endParaRPr lang="en-US" sz="1200" b="0" i="0" u="none" strike="noStrike" dirty="0">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8"/>
                        </a:rPr>
                        <a:t>nrainsberry@mednet.ucla.edu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2023591849"/>
                  </a:ext>
                </a:extLst>
              </a:tr>
              <a:tr h="117731">
                <a:tc>
                  <a:txBody>
                    <a:bodyPr/>
                    <a:lstStyle/>
                    <a:p>
                      <a:pPr algn="l" fontAlgn="ctr"/>
                      <a:r>
                        <a:rPr lang="en-US" sz="1200" u="none" strike="noStrike">
                          <a:effectLst/>
                          <a:latin typeface="Arial" panose="020B0604020202020204" pitchFamily="34" charset="0"/>
                          <a:cs typeface="Arial" panose="020B0604020202020204" pitchFamily="34" charset="0"/>
                        </a:rPr>
                        <a:t>19900 Fund (departmental)</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20000"/>
                        <a:lumOff val="8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Unita Morris</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 (310) 825-2522</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5"/>
                        </a:rPr>
                        <a:t>umorris@mednet.ucla.edu</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20000"/>
                        <a:lumOff val="80000"/>
                      </a:schemeClr>
                    </a:solidFill>
                  </a:tcPr>
                </a:tc>
                <a:extLst>
                  <a:ext uri="{0D108BD9-81ED-4DB2-BD59-A6C34878D82A}">
                    <a16:rowId xmlns:a16="http://schemas.microsoft.com/office/drawing/2014/main" val="1914486775"/>
                  </a:ext>
                </a:extLst>
              </a:tr>
              <a:tr h="117731">
                <a:tc>
                  <a:txBody>
                    <a:bodyPr/>
                    <a:lstStyle/>
                    <a:p>
                      <a:pPr algn="l" fontAlgn="ctr"/>
                      <a:r>
                        <a:rPr lang="en-US" sz="1200" u="none" strike="noStrike">
                          <a:effectLst/>
                          <a:latin typeface="Arial" panose="020B0604020202020204" pitchFamily="34" charset="0"/>
                          <a:cs typeface="Arial" panose="020B0604020202020204" pitchFamily="34" charset="0"/>
                        </a:rPr>
                        <a:t>19900 Fund (PI cost center)</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nchor="ctr">
                    <a:solidFill>
                      <a:schemeClr val="accent1">
                        <a:lumMod val="40000"/>
                        <a:lumOff val="6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Henny Huang</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7A7A7A"/>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tc>
                  <a:txBody>
                    <a:bodyPr/>
                    <a:lstStyle/>
                    <a:p>
                      <a:pPr algn="l" fontAlgn="t"/>
                      <a:r>
                        <a:rPr lang="en-US" sz="1200" u="sng" strike="noStrike" dirty="0">
                          <a:effectLst/>
                          <a:latin typeface="Arial" panose="020B0604020202020204" pitchFamily="34" charset="0"/>
                          <a:cs typeface="Arial" panose="020B0604020202020204" pitchFamily="34" charset="0"/>
                          <a:hlinkClick r:id="rId9"/>
                        </a:rPr>
                        <a:t>hennyhuang@mednet.ucla</a:t>
                      </a:r>
                      <a:r>
                        <a:rPr lang="en-US" sz="1200" u="sng" strike="noStrike">
                          <a:effectLst/>
                          <a:latin typeface="Arial" panose="020B0604020202020204" pitchFamily="34" charset="0"/>
                          <a:cs typeface="Arial" panose="020B0604020202020204" pitchFamily="34" charset="0"/>
                          <a:hlinkClick r:id="rId9"/>
                        </a:rPr>
                        <a:t>.edu</a:t>
                      </a:r>
                      <a:r>
                        <a:rPr lang="en-US" sz="1200" u="sng" strike="noStrike">
                          <a:effectLst/>
                          <a:latin typeface="Arial" panose="020B0604020202020204" pitchFamily="34" charset="0"/>
                          <a:cs typeface="Arial" panose="020B0604020202020204" pitchFamily="34" charset="0"/>
                        </a:rPr>
                        <a:t> </a:t>
                      </a:r>
                      <a:endParaRPr lang="en-US" sz="1200" b="0" i="0" u="sng" strike="noStrike" dirty="0">
                        <a:solidFill>
                          <a:srgbClr val="0563C1"/>
                        </a:solidFill>
                        <a:effectLst/>
                        <a:latin typeface="Arial" panose="020B0604020202020204" pitchFamily="34" charset="0"/>
                        <a:cs typeface="Arial" panose="020B0604020202020204" pitchFamily="34" charset="0"/>
                      </a:endParaRPr>
                    </a:p>
                  </a:txBody>
                  <a:tcPr marL="54368" marR="3625" marT="3625" marB="0">
                    <a:solidFill>
                      <a:schemeClr val="accent1">
                        <a:lumMod val="40000"/>
                        <a:lumOff val="60000"/>
                      </a:schemeClr>
                    </a:solidFill>
                  </a:tcPr>
                </a:tc>
                <a:extLst>
                  <a:ext uri="{0D108BD9-81ED-4DB2-BD59-A6C34878D82A}">
                    <a16:rowId xmlns:a16="http://schemas.microsoft.com/office/drawing/2014/main" val="3255093552"/>
                  </a:ext>
                </a:extLst>
              </a:tr>
            </a:tbl>
          </a:graphicData>
        </a:graphic>
      </p:graphicFrame>
      <p:sp>
        <p:nvSpPr>
          <p:cNvPr id="4" name="Slide Number Placeholder 3">
            <a:extLst>
              <a:ext uri="{FF2B5EF4-FFF2-40B4-BE49-F238E27FC236}">
                <a16:creationId xmlns:a16="http://schemas.microsoft.com/office/drawing/2014/main" id="{AE7946B2-ED79-CBBB-2D07-139CDF3882FA}"/>
              </a:ext>
            </a:extLst>
          </p:cNvPr>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47</a:t>
            </a:fld>
            <a:endParaRPr lang="en-US" sz="1350">
              <a:solidFill>
                <a:prstClr val="black"/>
              </a:solidFill>
            </a:endParaRPr>
          </a:p>
        </p:txBody>
      </p:sp>
    </p:spTree>
    <p:extLst>
      <p:ext uri="{BB962C8B-B14F-4D97-AF65-F5344CB8AC3E}">
        <p14:creationId xmlns:p14="http://schemas.microsoft.com/office/powerpoint/2010/main" val="1742548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84479"/>
            <a:ext cx="6858000" cy="2387600"/>
          </a:xfrm>
        </p:spPr>
        <p:txBody>
          <a:bodyPr>
            <a:normAutofit fontScale="90000"/>
          </a:bodyPr>
          <a:lstStyle/>
          <a:p>
            <a:r>
              <a:rPr lang="en-US" dirty="0">
                <a:latin typeface="Times New Roman" panose="02020603050405020304" pitchFamily="18" charset="0"/>
                <a:cs typeface="Times New Roman" panose="02020603050405020304" pitchFamily="18" charset="0"/>
              </a:rPr>
              <a:t>Human Resources / Payroll</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752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3859" y="1683757"/>
            <a:ext cx="2336449" cy="2396359"/>
          </a:xfrm>
        </p:spPr>
        <p:txBody>
          <a:bodyPr anchor="b">
            <a:normAutofit/>
          </a:bodyPr>
          <a:lstStyle/>
          <a:p>
            <a:pPr algn="r"/>
            <a:r>
              <a:rPr lang="en-US" sz="2200">
                <a:solidFill>
                  <a:srgbClr val="FFFFFF"/>
                </a:solidFill>
                <a:latin typeface="Times New Roman" panose="02020603050405020304" pitchFamily="18" charset="0"/>
                <a:cs typeface="Times New Roman" panose="02020603050405020304" pitchFamily="18" charset="0"/>
              </a:rPr>
              <a:t>Role of the Human Resources/Payroll Office</a:t>
            </a:r>
          </a:p>
        </p:txBody>
      </p:sp>
      <p:sp>
        <p:nvSpPr>
          <p:cNvPr id="4" name="Content Placeholder 3">
            <a:extLst>
              <a:ext uri="{FF2B5EF4-FFF2-40B4-BE49-F238E27FC236}">
                <a16:creationId xmlns:a16="http://schemas.microsoft.com/office/drawing/2014/main" id="{4E1B8C9B-38E9-D0FA-290C-8A7B391DD41E}"/>
              </a:ext>
            </a:extLst>
          </p:cNvPr>
          <p:cNvSpPr>
            <a:spLocks noGrp="1"/>
          </p:cNvSpPr>
          <p:nvPr>
            <p:ph idx="1"/>
          </p:nvPr>
        </p:nvSpPr>
        <p:spPr>
          <a:xfrm>
            <a:off x="1465208" y="926167"/>
            <a:ext cx="9261584" cy="5005665"/>
          </a:xfrm>
        </p:spPr>
        <p:txBody>
          <a:bodyPr>
            <a:normAutofit fontScale="85000" lnSpcReduction="20000"/>
          </a:bodyPr>
          <a:lstStyle/>
          <a:p>
            <a:pPr marL="457200" indent="-457200">
              <a:buFont typeface="Arial" panose="020B0604020202020204" pitchFamily="34" charset="0"/>
              <a:buChar char="•"/>
            </a:pPr>
            <a:r>
              <a:rPr lang="en-US" sz="2800" dirty="0">
                <a:solidFill>
                  <a:srgbClr val="536895"/>
                </a:solidFill>
                <a:latin typeface="Arial" panose="020B0604020202020204" pitchFamily="34" charset="0"/>
                <a:cs typeface="Arial" panose="020B0604020202020204" pitchFamily="34" charset="0"/>
              </a:rPr>
              <a:t>To collaborate with Centers/Divisions and Semel Leadership on staff/student personnel actions, which are requested via a</a:t>
            </a:r>
            <a:r>
              <a:rPr lang="en-US" sz="2800" b="1" dirty="0">
                <a:solidFill>
                  <a:srgbClr val="536895"/>
                </a:solidFill>
                <a:latin typeface="Arial" panose="020B0604020202020204" pitchFamily="34" charset="0"/>
                <a:cs typeface="Arial" panose="020B0604020202020204" pitchFamily="34" charset="0"/>
              </a:rPr>
              <a:t> </a:t>
            </a:r>
            <a:r>
              <a:rPr lang="en-US" sz="2800" b="1" dirty="0">
                <a:solidFill>
                  <a:srgbClr val="53689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PAR</a:t>
            </a:r>
            <a:r>
              <a:rPr lang="en-US" sz="2800" dirty="0">
                <a:solidFill>
                  <a:srgbClr val="536895"/>
                </a:solidFill>
                <a:latin typeface="Arial" panose="020B0604020202020204" pitchFamily="34" charset="0"/>
                <a:cs typeface="Arial" panose="020B0604020202020204" pitchFamily="34" charset="0"/>
              </a:rPr>
              <a:t>, including:</a:t>
            </a:r>
          </a:p>
          <a:p>
            <a:pPr marL="519112" indent="0">
              <a:buNone/>
            </a:pPr>
            <a:r>
              <a:rPr lang="en-US" sz="2600" dirty="0">
                <a:latin typeface="Arial" panose="020B0604020202020204" pitchFamily="34" charset="0"/>
                <a:cs typeface="Arial" panose="020B0604020202020204" pitchFamily="34" charset="0"/>
              </a:rPr>
              <a:t>Hires</a:t>
            </a:r>
            <a:r>
              <a:rPr lang="en-US" dirty="0">
                <a:solidFill>
                  <a:srgbClr val="536895"/>
                </a:solidFill>
                <a:latin typeface="Arial" panose="020B0604020202020204" pitchFamily="34" charset="0"/>
                <a:cs typeface="Arial" panose="020B0604020202020204" pitchFamily="34" charset="0"/>
              </a:rPr>
              <a:t> </a:t>
            </a:r>
          </a:p>
          <a:p>
            <a:pPr marL="857250" lvl="1" indent="-338138"/>
            <a:r>
              <a:rPr lang="en-US" sz="2200" dirty="0">
                <a:solidFill>
                  <a:srgbClr val="536895"/>
                </a:solidFill>
                <a:latin typeface="Arial" panose="020B0604020202020204" pitchFamily="34" charset="0"/>
                <a:cs typeface="Arial" panose="020B0604020202020204" pitchFamily="34" charset="0"/>
              </a:rPr>
              <a:t>New Hire/Rehire (For Students and Associate Physicians)</a:t>
            </a:r>
          </a:p>
          <a:p>
            <a:pPr marL="857250" lvl="1" indent="-338138"/>
            <a:r>
              <a:rPr lang="en-US" sz="2200" dirty="0">
                <a:solidFill>
                  <a:srgbClr val="536895"/>
                </a:solidFill>
                <a:latin typeface="Arial" panose="020B0604020202020204" pitchFamily="34" charset="0"/>
                <a:cs typeface="Arial" panose="020B0604020202020204" pitchFamily="34" charset="0"/>
              </a:rPr>
              <a:t>Retiree Recall Hire Coordination/Extensions</a:t>
            </a:r>
          </a:p>
          <a:p>
            <a:pPr marL="857250" lvl="1" indent="-338138"/>
            <a:r>
              <a:rPr lang="en-US" sz="2200" dirty="0">
                <a:solidFill>
                  <a:srgbClr val="536895"/>
                </a:solidFill>
                <a:latin typeface="Arial" panose="020B0604020202020204" pitchFamily="34" charset="0"/>
                <a:cs typeface="Arial" panose="020B0604020202020204" pitchFamily="34" charset="0"/>
              </a:rPr>
              <a:t>Dual Appointment</a:t>
            </a:r>
          </a:p>
          <a:p>
            <a:pPr marL="857250" lvl="1" indent="-338138"/>
            <a:r>
              <a:rPr lang="en-US" sz="2200" dirty="0">
                <a:solidFill>
                  <a:srgbClr val="536895"/>
                </a:solidFill>
                <a:latin typeface="Arial" panose="020B0604020202020204" pitchFamily="34" charset="0"/>
                <a:cs typeface="Arial" panose="020B0604020202020204" pitchFamily="34" charset="0"/>
              </a:rPr>
              <a:t>Concurrent/Additional Appointment</a:t>
            </a:r>
          </a:p>
          <a:p>
            <a:pPr marL="857250" lvl="1" indent="-338138"/>
            <a:r>
              <a:rPr lang="en-US" sz="2200" dirty="0" err="1">
                <a:solidFill>
                  <a:srgbClr val="536895"/>
                </a:solidFill>
                <a:latin typeface="Arial" panose="020B0604020202020204" pitchFamily="34" charset="0"/>
                <a:cs typeface="Arial" panose="020B0604020202020204" pitchFamily="34" charset="0"/>
              </a:rPr>
              <a:t>Workstudy</a:t>
            </a:r>
            <a:r>
              <a:rPr lang="en-US" sz="2200" dirty="0">
                <a:solidFill>
                  <a:srgbClr val="536895"/>
                </a:solidFill>
                <a:latin typeface="Arial" panose="020B0604020202020204" pitchFamily="34" charset="0"/>
                <a:cs typeface="Arial" panose="020B0604020202020204" pitchFamily="34" charset="0"/>
              </a:rPr>
              <a:t>/Student</a:t>
            </a:r>
          </a:p>
          <a:p>
            <a:pPr marL="519112" indent="0">
              <a:buNone/>
            </a:pPr>
            <a:r>
              <a:rPr lang="en-US" sz="2600" dirty="0">
                <a:latin typeface="Arial" panose="020B0604020202020204" pitchFamily="34" charset="0"/>
                <a:cs typeface="Arial" panose="020B0604020202020204" pitchFamily="34" charset="0"/>
              </a:rPr>
              <a:t>Changes in Position Status</a:t>
            </a:r>
          </a:p>
          <a:p>
            <a:pPr marL="857250" lvl="1" indent="-338138"/>
            <a:r>
              <a:rPr lang="en-US" sz="2200" dirty="0">
                <a:solidFill>
                  <a:srgbClr val="536895"/>
                </a:solidFill>
                <a:latin typeface="Arial" panose="020B0604020202020204" pitchFamily="34" charset="0"/>
                <a:cs typeface="Arial" panose="020B0604020202020204" pitchFamily="34" charset="0"/>
              </a:rPr>
              <a:t>Change in Time Base</a:t>
            </a:r>
          </a:p>
          <a:p>
            <a:pPr marL="857250" lvl="1" indent="-338138"/>
            <a:r>
              <a:rPr lang="en-US" sz="2200" dirty="0">
                <a:solidFill>
                  <a:srgbClr val="536895"/>
                </a:solidFill>
                <a:latin typeface="Arial" panose="020B0604020202020204" pitchFamily="34" charset="0"/>
                <a:cs typeface="Arial" panose="020B0604020202020204" pitchFamily="34" charset="0"/>
              </a:rPr>
              <a:t>Contract Extension</a:t>
            </a:r>
          </a:p>
          <a:p>
            <a:pPr marL="857250" lvl="1" indent="-338138"/>
            <a:r>
              <a:rPr lang="en-US" sz="2200" dirty="0">
                <a:solidFill>
                  <a:srgbClr val="536895"/>
                </a:solidFill>
                <a:latin typeface="Arial" panose="020B0604020202020204" pitchFamily="34" charset="0"/>
                <a:cs typeface="Arial" panose="020B0604020202020204" pitchFamily="34" charset="0"/>
              </a:rPr>
              <a:t>Equity/Exceptional Increase</a:t>
            </a:r>
          </a:p>
          <a:p>
            <a:pPr marL="857250" lvl="1" indent="-338138"/>
            <a:r>
              <a:rPr lang="en-US" sz="2200" dirty="0">
                <a:solidFill>
                  <a:srgbClr val="536895"/>
                </a:solidFill>
                <a:latin typeface="Arial" panose="020B0604020202020204" pitchFamily="34" charset="0"/>
                <a:cs typeface="Arial" panose="020B0604020202020204" pitchFamily="34" charset="0"/>
              </a:rPr>
              <a:t>Limited to Career</a:t>
            </a:r>
          </a:p>
          <a:p>
            <a:pPr marL="857250" lvl="1" indent="-338138"/>
            <a:r>
              <a:rPr lang="en-US" sz="2200" dirty="0">
                <a:solidFill>
                  <a:srgbClr val="536895"/>
                </a:solidFill>
                <a:latin typeface="Arial" panose="020B0604020202020204" pitchFamily="34" charset="0"/>
                <a:cs typeface="Arial" panose="020B0604020202020204" pitchFamily="34" charset="0"/>
              </a:rPr>
              <a:t>Temp Promo/Reclass</a:t>
            </a:r>
          </a:p>
          <a:p>
            <a:pPr marL="857250" lvl="1" indent="-338138"/>
            <a:r>
              <a:rPr lang="en-US" sz="2200" dirty="0">
                <a:solidFill>
                  <a:srgbClr val="536895"/>
                </a:solidFill>
                <a:latin typeface="Arial" panose="020B0604020202020204" pitchFamily="34" charset="0"/>
                <a:cs typeface="Arial" panose="020B0604020202020204" pitchFamily="34" charset="0"/>
              </a:rPr>
              <a:t>Voluntary/Involuntary Termination/Retirement</a:t>
            </a:r>
          </a:p>
          <a:p>
            <a:pPr marL="857250" lvl="1" indent="-338138"/>
            <a:r>
              <a:rPr lang="en-US" sz="2200" dirty="0">
                <a:solidFill>
                  <a:srgbClr val="536895"/>
                </a:solidFill>
                <a:latin typeface="Arial" panose="020B0604020202020204" pitchFamily="34" charset="0"/>
                <a:cs typeface="Arial" panose="020B0604020202020204" pitchFamily="34" charset="0"/>
              </a:rPr>
              <a:t>Transfer Out</a:t>
            </a:r>
          </a:p>
          <a:p>
            <a:endParaRPr 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A52B32C-0DD1-60BD-D9E1-C27BAEF921FD}"/>
              </a:ext>
            </a:extLst>
          </p:cNvPr>
          <p:cNvSpPr txBox="1">
            <a:spLocks/>
          </p:cNvSpPr>
          <p:nvPr/>
        </p:nvSpPr>
        <p:spPr>
          <a:xfrm>
            <a:off x="2152650" y="136525"/>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dirty="0">
                <a:latin typeface="Times New Roman" panose="02020603050405020304" pitchFamily="18" charset="0"/>
                <a:cs typeface="Times New Roman" panose="02020603050405020304" pitchFamily="18" charset="0"/>
              </a:rPr>
              <a:t>Role of the Human Resources / Payroll Office</a:t>
            </a:r>
            <a:endParaRPr lang="en-US" sz="3200" dirty="0"/>
          </a:p>
        </p:txBody>
      </p:sp>
      <p:sp>
        <p:nvSpPr>
          <p:cNvPr id="7" name="Slide Number Placeholder 6">
            <a:extLst>
              <a:ext uri="{FF2B5EF4-FFF2-40B4-BE49-F238E27FC236}">
                <a16:creationId xmlns:a16="http://schemas.microsoft.com/office/drawing/2014/main" id="{599920E3-A3F4-FF7B-7CAA-426B29687884}"/>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49</a:t>
            </a:fld>
            <a:endParaRPr lang="en-US" sz="1350">
              <a:solidFill>
                <a:prstClr val="black"/>
              </a:solidFill>
            </a:endParaRPr>
          </a:p>
        </p:txBody>
      </p:sp>
    </p:spTree>
    <p:extLst>
      <p:ext uri="{BB962C8B-B14F-4D97-AF65-F5344CB8AC3E}">
        <p14:creationId xmlns:p14="http://schemas.microsoft.com/office/powerpoint/2010/main" val="342880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85767" y="-340519"/>
            <a:ext cx="6420465" cy="95408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US" dirty="0"/>
            </a:br>
            <a:r>
              <a:rPr lang="en-US" sz="3600" dirty="0">
                <a:latin typeface="Times New Roman" panose="02020603050405020304" pitchFamily="18" charset="0"/>
                <a:cs typeface="Times New Roman" panose="02020603050405020304" pitchFamily="18" charset="0"/>
              </a:rPr>
              <a:t>Semel History</a:t>
            </a:r>
            <a:br>
              <a:rPr lang="en-US" sz="5300" dirty="0">
                <a:latin typeface="Calibri" panose="020F0502020204030204" pitchFamily="34" charset="0"/>
                <a:cs typeface="Calibri" panose="020F0502020204030204" pitchFamily="34" charset="0"/>
              </a:rPr>
            </a:br>
            <a:endParaRPr lang="en-US" sz="5300" dirty="0">
              <a:latin typeface="Calibri" panose="020F0502020204030204" pitchFamily="34" charset="0"/>
              <a:cs typeface="Calibri" panose="020F0502020204030204" pitchFamily="34" charset="0"/>
            </a:endParaRPr>
          </a:p>
        </p:txBody>
      </p:sp>
      <p:sp>
        <p:nvSpPr>
          <p:cNvPr id="5" name="Content Placeholder 2"/>
          <p:cNvSpPr txBox="1">
            <a:spLocks/>
          </p:cNvSpPr>
          <p:nvPr/>
        </p:nvSpPr>
        <p:spPr>
          <a:xfrm>
            <a:off x="1987328" y="1184193"/>
            <a:ext cx="8277192" cy="433356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27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284BE"/>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284BE"/>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284B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Origins in the Neuropsychiatric Institute (NPI) and the Neuropsychiatric Hospital (NPH), which opened their doors in 1961</a:t>
            </a:r>
          </a:p>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These facilities were dedicated to research, education, and clinical care for those suffering from chronic psychiatric and neurological disease and behavioral disorder</a:t>
            </a:r>
          </a:p>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Initially, support was fully from the California Department of Mental Hygiene</a:t>
            </a:r>
          </a:p>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In 1973, the NPI resources were transferred to UCLA</a:t>
            </a:r>
          </a:p>
          <a:p>
            <a:pPr marL="342900" indent="-342900">
              <a:lnSpc>
                <a:spcPct val="100000"/>
              </a:lnSpc>
              <a:spcBef>
                <a:spcPts val="60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In 2004, with the endowment of the Institute and Hospital, the Jane &amp; Terry Semel Institute for Neuroscience &amp; Human Behavior was established</a:t>
            </a:r>
          </a:p>
        </p:txBody>
      </p:sp>
      <p:sp>
        <p:nvSpPr>
          <p:cNvPr id="7" name="Slide Number Placeholder 6">
            <a:extLst>
              <a:ext uri="{FF2B5EF4-FFF2-40B4-BE49-F238E27FC236}">
                <a16:creationId xmlns:a16="http://schemas.microsoft.com/office/drawing/2014/main" id="{A5FFDFB0-4A5E-FC63-DB86-19F8D4147F06}"/>
              </a:ext>
            </a:extLst>
          </p:cNvPr>
          <p:cNvSpPr>
            <a:spLocks noGrp="1"/>
          </p:cNvSpPr>
          <p:nvPr>
            <p:ph type="sldNum" sz="quarter" idx="12"/>
          </p:nvPr>
        </p:nvSpPr>
        <p:spPr/>
        <p:txBody>
          <a:bodyPr/>
          <a:lstStyle/>
          <a:p>
            <a:fld id="{4F860C78-138D-444C-8186-B5B185D543E1}" type="slidenum">
              <a:rPr lang="en-US" smtClean="0"/>
              <a:pPr/>
              <a:t>5</a:t>
            </a:fld>
            <a:endParaRPr lang="en-US" dirty="0"/>
          </a:p>
        </p:txBody>
      </p:sp>
    </p:spTree>
    <p:extLst>
      <p:ext uri="{BB962C8B-B14F-4D97-AF65-F5344CB8AC3E}">
        <p14:creationId xmlns:p14="http://schemas.microsoft.com/office/powerpoint/2010/main" val="2113384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3859" y="1683757"/>
            <a:ext cx="2336449" cy="2396359"/>
          </a:xfrm>
        </p:spPr>
        <p:txBody>
          <a:bodyPr anchor="b">
            <a:normAutofit/>
          </a:bodyPr>
          <a:lstStyle/>
          <a:p>
            <a:pPr algn="r"/>
            <a:r>
              <a:rPr lang="en-US" sz="2200">
                <a:solidFill>
                  <a:srgbClr val="FFFFFF"/>
                </a:solidFill>
                <a:latin typeface="Times New Roman" panose="02020603050405020304" pitchFamily="18" charset="0"/>
                <a:cs typeface="Times New Roman" panose="02020603050405020304" pitchFamily="18" charset="0"/>
              </a:rPr>
              <a:t>Role of the Human Resources/Payroll Office</a:t>
            </a:r>
          </a:p>
        </p:txBody>
      </p:sp>
      <p:sp>
        <p:nvSpPr>
          <p:cNvPr id="4" name="Content Placeholder 3">
            <a:extLst>
              <a:ext uri="{FF2B5EF4-FFF2-40B4-BE49-F238E27FC236}">
                <a16:creationId xmlns:a16="http://schemas.microsoft.com/office/drawing/2014/main" id="{4E1B8C9B-38E9-D0FA-290C-8A7B391DD41E}"/>
              </a:ext>
            </a:extLst>
          </p:cNvPr>
          <p:cNvSpPr>
            <a:spLocks noGrp="1"/>
          </p:cNvSpPr>
          <p:nvPr>
            <p:ph idx="1"/>
          </p:nvPr>
        </p:nvSpPr>
        <p:spPr>
          <a:xfrm>
            <a:off x="2152650" y="1662703"/>
            <a:ext cx="7886700" cy="2101223"/>
          </a:xfrm>
        </p:spPr>
        <p:txBody>
          <a:bodyPr>
            <a:normAutofit/>
          </a:bodyPr>
          <a:lstStyle/>
          <a:p>
            <a:pPr marL="457200" indent="-457200">
              <a:buFont typeface="Arial" panose="020B0604020202020204" pitchFamily="34" charset="0"/>
              <a:buChar char="•"/>
            </a:pPr>
            <a:r>
              <a:rPr lang="en-US" dirty="0">
                <a:solidFill>
                  <a:srgbClr val="536895"/>
                </a:solidFill>
                <a:latin typeface="Arial" panose="020B0604020202020204" pitchFamily="34" charset="0"/>
                <a:cs typeface="Arial" panose="020B0604020202020204" pitchFamily="34" charset="0"/>
              </a:rPr>
              <a:t>P</a:t>
            </a:r>
            <a:r>
              <a:rPr lang="en-US" sz="2800" dirty="0">
                <a:solidFill>
                  <a:srgbClr val="536895"/>
                </a:solidFill>
                <a:latin typeface="Arial" panose="020B0604020202020204" pitchFamily="34" charset="0"/>
                <a:cs typeface="Arial" panose="020B0604020202020204" pitchFamily="34" charset="0"/>
              </a:rPr>
              <a:t>ayroll Timekeeping for Semel/Psychiatry Staff</a:t>
            </a:r>
          </a:p>
          <a:p>
            <a:pPr marL="457200" indent="-457200">
              <a:buFont typeface="Arial" panose="020B0604020202020204" pitchFamily="34" charset="0"/>
              <a:buChar char="•"/>
            </a:pPr>
            <a:r>
              <a:rPr lang="en-US" sz="2800" dirty="0">
                <a:solidFill>
                  <a:srgbClr val="536895"/>
                </a:solidFill>
                <a:latin typeface="Arial" panose="020B0604020202020204" pitchFamily="34" charset="0"/>
                <a:cs typeface="Arial" panose="020B0604020202020204" pitchFamily="34" charset="0"/>
              </a:rPr>
              <a:t>Parking Coordination for paid Staff/Faculty</a:t>
            </a:r>
          </a:p>
          <a:p>
            <a:pPr marL="457200" indent="-457200">
              <a:buFont typeface="Arial" panose="020B0604020202020204" pitchFamily="34" charset="0"/>
              <a:buChar char="•"/>
            </a:pPr>
            <a:r>
              <a:rPr lang="en-US" sz="2800" dirty="0">
                <a:solidFill>
                  <a:srgbClr val="536895"/>
                </a:solidFill>
                <a:latin typeface="Arial" panose="020B0604020202020204" pitchFamily="34" charset="0"/>
                <a:cs typeface="Arial" panose="020B0604020202020204" pitchFamily="34" charset="0"/>
              </a:rPr>
              <a:t>Primary Liaison to UCLA Health HR</a:t>
            </a:r>
          </a:p>
          <a:p>
            <a:pPr lvl="0"/>
            <a:endParaRPr lang="en-US" sz="2200" dirty="0">
              <a:solidFill>
                <a:srgbClr val="536895"/>
              </a:solidFill>
            </a:endParaRPr>
          </a:p>
        </p:txBody>
      </p:sp>
      <p:sp>
        <p:nvSpPr>
          <p:cNvPr id="6" name="Title 1">
            <a:extLst>
              <a:ext uri="{FF2B5EF4-FFF2-40B4-BE49-F238E27FC236}">
                <a16:creationId xmlns:a16="http://schemas.microsoft.com/office/drawing/2014/main" id="{5A52B32C-0DD1-60BD-D9E1-C27BAEF921FD}"/>
              </a:ext>
            </a:extLst>
          </p:cNvPr>
          <p:cNvSpPr txBox="1">
            <a:spLocks/>
          </p:cNvSpPr>
          <p:nvPr/>
        </p:nvSpPr>
        <p:spPr>
          <a:xfrm>
            <a:off x="697952" y="125837"/>
            <a:ext cx="10796095"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Role of the Human Resources (HR) / Payroll Office Continued</a:t>
            </a:r>
            <a:endParaRPr lang="en-US" sz="3200" dirty="0"/>
          </a:p>
        </p:txBody>
      </p:sp>
      <p:sp>
        <p:nvSpPr>
          <p:cNvPr id="7" name="Slide Number Placeholder 6">
            <a:extLst>
              <a:ext uri="{FF2B5EF4-FFF2-40B4-BE49-F238E27FC236}">
                <a16:creationId xmlns:a16="http://schemas.microsoft.com/office/drawing/2014/main" id="{43594EB0-E09F-3D00-5419-D41D6303CADE}"/>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50</a:t>
            </a:fld>
            <a:endParaRPr lang="en-US" sz="1350">
              <a:solidFill>
                <a:prstClr val="black"/>
              </a:solidFill>
            </a:endParaRPr>
          </a:p>
        </p:txBody>
      </p:sp>
    </p:spTree>
    <p:extLst>
      <p:ext uri="{BB962C8B-B14F-4D97-AF65-F5344CB8AC3E}">
        <p14:creationId xmlns:p14="http://schemas.microsoft.com/office/powerpoint/2010/main" val="1069795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5018" y="-140708"/>
            <a:ext cx="7421963" cy="1033669"/>
          </a:xfrm>
        </p:spPr>
        <p:txBody>
          <a:bodyPr>
            <a:normAutofit/>
          </a:bodyPr>
          <a:lstStyle/>
          <a:p>
            <a:pPr algn="ctr"/>
            <a:r>
              <a:rPr lang="en-US" sz="3600" dirty="0">
                <a:latin typeface="Times New Roman" panose="02020603050405020304" pitchFamily="18" charset="0"/>
                <a:cs typeface="Times New Roman" panose="02020603050405020304" pitchFamily="18" charset="0"/>
              </a:rPr>
              <a:t>Onboarding Process</a:t>
            </a:r>
          </a:p>
        </p:txBody>
      </p:sp>
      <p:sp>
        <p:nvSpPr>
          <p:cNvPr id="2" name="Content Placeholder 1"/>
          <p:cNvSpPr>
            <a:spLocks noGrp="1"/>
          </p:cNvSpPr>
          <p:nvPr>
            <p:ph idx="1"/>
          </p:nvPr>
        </p:nvSpPr>
        <p:spPr>
          <a:xfrm>
            <a:off x="1276349" y="1937624"/>
            <a:ext cx="9639300" cy="3683358"/>
          </a:xfrm>
        </p:spPr>
        <p:txBody>
          <a:bodyPr anchor="ctr">
            <a:normAutofit/>
          </a:bodyPr>
          <a:lstStyle/>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The process for onboarding varies depending on the position</a:t>
            </a:r>
          </a:p>
          <a:p>
            <a:pPr marL="512763"/>
            <a:r>
              <a:rPr lang="en-US" sz="2400" dirty="0">
                <a:solidFill>
                  <a:srgbClr val="536895"/>
                </a:solidFill>
                <a:latin typeface="Arial" panose="020B0604020202020204" pitchFamily="34" charset="0"/>
                <a:cs typeface="Arial" panose="020B0604020202020204" pitchFamily="34" charset="0"/>
              </a:rPr>
              <a:t>Staff</a:t>
            </a:r>
          </a:p>
          <a:p>
            <a:pPr marL="512763"/>
            <a:r>
              <a:rPr lang="en-US" sz="2400" dirty="0">
                <a:solidFill>
                  <a:srgbClr val="536895"/>
                </a:solidFill>
                <a:latin typeface="Arial" panose="020B0604020202020204" pitchFamily="34" charset="0"/>
                <a:cs typeface="Arial" panose="020B0604020202020204" pitchFamily="34" charset="0"/>
              </a:rPr>
              <a:t>Student</a:t>
            </a:r>
          </a:p>
          <a:p>
            <a:pPr marL="512763"/>
            <a:r>
              <a:rPr lang="en-US" sz="2400" dirty="0">
                <a:solidFill>
                  <a:srgbClr val="536895"/>
                </a:solidFill>
                <a:latin typeface="Arial" panose="020B0604020202020204" pitchFamily="34" charset="0"/>
                <a:cs typeface="Arial" panose="020B0604020202020204" pitchFamily="34" charset="0"/>
              </a:rPr>
              <a:t>Associate Physician</a:t>
            </a:r>
          </a:p>
          <a:p>
            <a:pPr marL="457200" indent="-4572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When compiling your DGSOM packets, reference these links for useful salary and title code information:</a:t>
            </a:r>
          </a:p>
          <a:p>
            <a:r>
              <a:rPr lang="en-US" sz="1400" dirty="0">
                <a:latin typeface="Arial" panose="020B0604020202020204" pitchFamily="34" charset="0"/>
                <a:cs typeface="Arial" panose="020B0604020202020204" pitchFamily="34" charset="0"/>
                <a:hlinkClick r:id="rId2"/>
              </a:rPr>
              <a:t>https://mednet.uclahealth.org/hr/careertracks/</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hlinkClick r:id="rId3"/>
              </a:rPr>
              <a:t>https://tcs.ucop.edu/non-academic-titles</a:t>
            </a:r>
            <a:r>
              <a:rPr lang="en-US" sz="14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0949FEE-95C3-74A0-D50F-8542D3B67A53}"/>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51</a:t>
            </a:fld>
            <a:endParaRPr lang="en-US" sz="1350">
              <a:solidFill>
                <a:prstClr val="black"/>
              </a:solidFill>
            </a:endParaRPr>
          </a:p>
        </p:txBody>
      </p:sp>
    </p:spTree>
    <p:extLst>
      <p:ext uri="{BB962C8B-B14F-4D97-AF65-F5344CB8AC3E}">
        <p14:creationId xmlns:p14="http://schemas.microsoft.com/office/powerpoint/2010/main" val="1526933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04" y="-244117"/>
            <a:ext cx="5297791" cy="115920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400" dirty="0">
                <a:latin typeface="Times New Roman" panose="02020603050405020304" pitchFamily="18" charset="0"/>
                <a:ea typeface="+mj-ea"/>
                <a:cs typeface="Times New Roman" panose="02020603050405020304" pitchFamily="18" charset="0"/>
              </a:rPr>
              <a:t>Staff Hiring Process</a:t>
            </a:r>
          </a:p>
        </p:txBody>
      </p:sp>
      <p:graphicFrame>
        <p:nvGraphicFramePr>
          <p:cNvPr id="3" name="Content Placeholder 3">
            <a:extLst>
              <a:ext uri="{FF2B5EF4-FFF2-40B4-BE49-F238E27FC236}">
                <a16:creationId xmlns:a16="http://schemas.microsoft.com/office/drawing/2014/main" id="{09F87A92-8043-9F1A-6FC4-8CB6F0F022A1}"/>
              </a:ext>
            </a:extLst>
          </p:cNvPr>
          <p:cNvGraphicFramePr>
            <a:graphicFrameLocks noGrp="1"/>
          </p:cNvGraphicFramePr>
          <p:nvPr>
            <p:ph idx="1"/>
            <p:extLst>
              <p:ext uri="{D42A27DB-BD31-4B8C-83A1-F6EECF244321}">
                <p14:modId xmlns:p14="http://schemas.microsoft.com/office/powerpoint/2010/main" val="3999364902"/>
              </p:ext>
            </p:extLst>
          </p:nvPr>
        </p:nvGraphicFramePr>
        <p:xfrm>
          <a:off x="1585788" y="807722"/>
          <a:ext cx="9020421" cy="4933467"/>
        </p:xfrm>
        <a:graphic>
          <a:graphicData uri="http://schemas.openxmlformats.org/drawingml/2006/table">
            <a:tbl>
              <a:tblPr firstRow="1" firstCol="1" bandRow="1">
                <a:tableStyleId>{5C22544A-7EE6-4342-B048-85BDC9FD1C3A}</a:tableStyleId>
              </a:tblPr>
              <a:tblGrid>
                <a:gridCol w="1322848">
                  <a:extLst>
                    <a:ext uri="{9D8B030D-6E8A-4147-A177-3AD203B41FA5}">
                      <a16:colId xmlns:a16="http://schemas.microsoft.com/office/drawing/2014/main" val="957443887"/>
                    </a:ext>
                  </a:extLst>
                </a:gridCol>
                <a:gridCol w="7697573">
                  <a:extLst>
                    <a:ext uri="{9D8B030D-6E8A-4147-A177-3AD203B41FA5}">
                      <a16:colId xmlns:a16="http://schemas.microsoft.com/office/drawing/2014/main" val="95937853"/>
                    </a:ext>
                  </a:extLst>
                </a:gridCol>
              </a:tblGrid>
              <a:tr h="252379">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Who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What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2310400195"/>
                  </a:ext>
                </a:extLst>
              </a:tr>
              <a:tr h="292646">
                <a:tc>
                  <a:txBody>
                    <a:bodyPr/>
                    <a:lstStyle/>
                    <a:p>
                      <a:pPr marL="0" marR="0">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Hiring Manager</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Develop your Job Description (JD).</a:t>
                      </a:r>
                      <a:r>
                        <a:rPr lang="en-US" sz="1000" baseline="0" dirty="0">
                          <a:effectLst/>
                          <a:latin typeface="Arial" panose="020B0604020202020204" pitchFamily="34" charset="0"/>
                          <a:cs typeface="Arial" panose="020B0604020202020204" pitchFamily="34" charset="0"/>
                        </a:rPr>
                        <a:t> Submit </a:t>
                      </a:r>
                      <a:r>
                        <a:rPr lang="en-US" sz="1000" dirty="0">
                          <a:effectLst/>
                          <a:latin typeface="Arial" panose="020B0604020202020204" pitchFamily="34" charset="0"/>
                          <a:cs typeface="Arial" panose="020B0604020202020204" pitchFamily="34" charset="0"/>
                        </a:rPr>
                        <a:t>to Darcy in HR: </a:t>
                      </a:r>
                      <a:r>
                        <a:rPr lang="en-US" sz="1000" u="sng" dirty="0">
                          <a:effectLst/>
                          <a:latin typeface="Arial" panose="020B0604020202020204" pitchFamily="34" charset="0"/>
                          <a:cs typeface="Arial" panose="020B0604020202020204" pitchFamily="34" charset="0"/>
                          <a:hlinkClick r:id="rId2"/>
                        </a:rPr>
                        <a:t>DOBrien@mednet.ucla.edu</a:t>
                      </a:r>
                      <a:r>
                        <a:rPr lang="en-US" sz="1000" u="sng" baseline="0" dirty="0">
                          <a:effectLst/>
                          <a:latin typeface="Arial" panose="020B0604020202020204" pitchFamily="34" charset="0"/>
                          <a:cs typeface="Arial" panose="020B0604020202020204" pitchFamily="34" charset="0"/>
                        </a:rPr>
                        <a:t> </a:t>
                      </a:r>
                      <a:r>
                        <a:rPr lang="en-US" sz="1000" dirty="0">
                          <a:effectLst/>
                          <a:latin typeface="Arial" panose="020B0604020202020204" pitchFamily="34" charset="0"/>
                          <a:cs typeface="Arial" panose="020B0604020202020204" pitchFamily="34" charset="0"/>
                        </a:rPr>
                        <a:t> to request Comp review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2715985486"/>
                  </a:ext>
                </a:extLst>
              </a:tr>
              <a:tr h="236589">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Semel HR</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Receive e-mail with approved title.  If title is satisfactory, proceed with the next step.  If not, go back to step 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665574775"/>
                  </a:ext>
                </a:extLst>
              </a:tr>
              <a:tr h="342922">
                <a:tc>
                  <a:txBody>
                    <a:bodyPr/>
                    <a:lstStyle/>
                    <a:p>
                      <a:pPr marL="0" marR="0">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Hiring Manager</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a:effectLst/>
                          <a:latin typeface="Arial" panose="020B0604020202020204" pitchFamily="34" charset="0"/>
                          <a:cs typeface="Arial" panose="020B0604020202020204" pitchFamily="34" charset="0"/>
                        </a:rPr>
                        <a:t>Submit the DGSOM packet to Semel HR, </a:t>
                      </a:r>
                      <a:r>
                        <a:rPr lang="en-US" sz="1000" u="sng" cap="none" spc="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SemelHR@mednet.ucla.edu</a:t>
                      </a:r>
                      <a:r>
                        <a:rPr lang="en-US" sz="1000" u="sng" cap="none" spc="0" dirty="0">
                          <a:solidFill>
                            <a:schemeClr val="tx1"/>
                          </a:solidFill>
                          <a:effectLst/>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 in one PDF. T</a:t>
                      </a:r>
                      <a:r>
                        <a:rPr lang="en-US" sz="1000" cap="none" spc="0" dirty="0">
                          <a:solidFill>
                            <a:schemeClr val="tx1"/>
                          </a:solidFill>
                          <a:effectLst/>
                          <a:latin typeface="Arial" panose="020B0604020202020204" pitchFamily="34" charset="0"/>
                          <a:cs typeface="Arial" panose="020B0604020202020204" pitchFamily="34" charset="0"/>
                        </a:rPr>
                        <a:t>his includes the DGSOM packet, approved JD, Org Chart, and Fund Report showing sufficient funds for one year.</a:t>
                      </a:r>
                      <a:endParaRPr lang="en-US" sz="1000" dirty="0">
                        <a:effectLst/>
                        <a:latin typeface="Arial" panose="020B060402020202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3983513963"/>
                  </a:ext>
                </a:extLst>
              </a:tr>
              <a:tr h="222836">
                <a:tc>
                  <a:txBody>
                    <a:bodyPr/>
                    <a:lstStyle/>
                    <a:p>
                      <a:pPr marL="0" marR="0">
                        <a:lnSpc>
                          <a:spcPct val="107000"/>
                        </a:lnSpc>
                        <a:spcBef>
                          <a:spcPts val="0"/>
                        </a:spcBef>
                        <a:spcAft>
                          <a:spcPts val="0"/>
                        </a:spcAft>
                      </a:pPr>
                      <a:r>
                        <a:rPr lang="en-US" sz="1000" dirty="0" err="1">
                          <a:solidFill>
                            <a:schemeClr val="tx1"/>
                          </a:solidFill>
                          <a:effectLst/>
                          <a:latin typeface="Arial" panose="020B0604020202020204" pitchFamily="34" charset="0"/>
                          <a:cs typeface="Arial" panose="020B0604020202020204" pitchFamily="34" charset="0"/>
                        </a:rPr>
                        <a:t>Semel</a:t>
                      </a:r>
                      <a:r>
                        <a:rPr lang="en-US" sz="1000" dirty="0">
                          <a:solidFill>
                            <a:schemeClr val="tx1"/>
                          </a:solidFill>
                          <a:effectLst/>
                          <a:latin typeface="Arial" panose="020B0604020202020204" pitchFamily="34" charset="0"/>
                          <a:cs typeface="Arial" panose="020B0604020202020204" pitchFamily="34" charset="0"/>
                        </a:rPr>
                        <a:t> HR</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Once the DGSOM packet is approved, Semel HR will send to hiring manager for posting in </a:t>
                      </a:r>
                      <a:r>
                        <a:rPr lang="en-US" sz="1000" dirty="0" err="1">
                          <a:effectLst/>
                          <a:latin typeface="Arial" panose="020B0604020202020204" pitchFamily="34" charset="0"/>
                          <a:cs typeface="Arial" panose="020B0604020202020204" pitchFamily="34" charset="0"/>
                        </a:rPr>
                        <a:t>Avature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3065636819"/>
                  </a:ext>
                </a:extLst>
              </a:tr>
              <a:tr h="925786">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Hiring Manager</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Post on </a:t>
                      </a:r>
                      <a:r>
                        <a:rPr lang="en-US" sz="1000" dirty="0" err="1">
                          <a:effectLst/>
                          <a:latin typeface="Arial" panose="020B0604020202020204" pitchFamily="34" charset="0"/>
                          <a:cs typeface="Arial" panose="020B0604020202020204" pitchFamily="34" charset="0"/>
                        </a:rPr>
                        <a:t>Avature</a:t>
                      </a:r>
                      <a:r>
                        <a:rPr lang="en-US" sz="1000" dirty="0">
                          <a:effectLst/>
                          <a:latin typeface="Arial" panose="020B0604020202020204" pitchFamily="34" charset="0"/>
                          <a:cs typeface="Arial" panose="020B0604020202020204" pitchFamily="34" charset="0"/>
                        </a:rPr>
                        <a:t>:</a:t>
                      </a:r>
                    </a:p>
                    <a:p>
                      <a:pPr marL="342900" marR="0" lvl="0" indent="-342900">
                        <a:lnSpc>
                          <a:spcPct val="107000"/>
                        </a:lnSpc>
                        <a:spcBef>
                          <a:spcPts val="0"/>
                        </a:spcBef>
                        <a:spcAft>
                          <a:spcPts val="0"/>
                        </a:spcAft>
                        <a:buFont typeface="Calibri" panose="020F0502020204030204" pitchFamily="34" charset="0"/>
                        <a:buChar char="-"/>
                      </a:pPr>
                      <a:r>
                        <a:rPr lang="en-US" sz="1000" dirty="0">
                          <a:effectLst/>
                          <a:latin typeface="Arial" panose="020B0604020202020204" pitchFamily="34" charset="0"/>
                          <a:cs typeface="Arial" panose="020B0604020202020204" pitchFamily="34" charset="0"/>
                        </a:rPr>
                        <a:t>Select your assigned recruiter</a:t>
                      </a:r>
                      <a:r>
                        <a:rPr lang="en-US" sz="1000" baseline="0" dirty="0">
                          <a:effectLst/>
                          <a:latin typeface="Arial" panose="020B0604020202020204" pitchFamily="34" charset="0"/>
                          <a:cs typeface="Arial" panose="020B0604020202020204" pitchFamily="34" charset="0"/>
                        </a:rPr>
                        <a:t>          </a:t>
                      </a:r>
                    </a:p>
                    <a:p>
                      <a:pPr marL="342900" marR="0" lvl="0" indent="-342900">
                        <a:lnSpc>
                          <a:spcPct val="107000"/>
                        </a:lnSpc>
                        <a:spcBef>
                          <a:spcPts val="0"/>
                        </a:spcBef>
                        <a:spcAft>
                          <a:spcPts val="0"/>
                        </a:spcAft>
                        <a:buFont typeface="Calibri" panose="020F0502020204030204" pitchFamily="34" charset="0"/>
                        <a:buChar char="-"/>
                      </a:pPr>
                      <a:r>
                        <a:rPr lang="en-US" sz="1000" dirty="0">
                          <a:effectLst/>
                          <a:latin typeface="Arial" panose="020B0604020202020204" pitchFamily="34" charset="0"/>
                          <a:ea typeface="Calibri" panose="020F0502020204030204" pitchFamily="34" charset="0"/>
                          <a:cs typeface="Arial" panose="020B0604020202020204" pitchFamily="34" charset="0"/>
                        </a:rPr>
                        <a:t>Select your hiring manager</a:t>
                      </a:r>
                    </a:p>
                    <a:p>
                      <a:pPr marL="342900" marR="0" lvl="0" indent="-342900">
                        <a:lnSpc>
                          <a:spcPct val="107000"/>
                        </a:lnSpc>
                        <a:spcBef>
                          <a:spcPts val="0"/>
                        </a:spcBef>
                        <a:spcAft>
                          <a:spcPts val="0"/>
                        </a:spcAft>
                        <a:buFont typeface="Calibri" panose="020F0502020204030204" pitchFamily="34" charset="0"/>
                        <a:buChar char="-"/>
                      </a:pPr>
                      <a:r>
                        <a:rPr lang="en-US" sz="1000" dirty="0">
                          <a:effectLst/>
                          <a:latin typeface="Arial" panose="020B0604020202020204" pitchFamily="34" charset="0"/>
                          <a:ea typeface="Calibri" panose="020F0502020204030204" pitchFamily="34" charset="0"/>
                          <a:cs typeface="Arial" panose="020B0604020202020204" pitchFamily="34" charset="0"/>
                        </a:rPr>
                        <a:t>Enter FAU into “Notes to HR” upon posting</a:t>
                      </a:r>
                    </a:p>
                    <a:p>
                      <a:pPr marL="342900" marR="0" lvl="0" indent="-342900">
                        <a:lnSpc>
                          <a:spcPct val="107000"/>
                        </a:lnSpc>
                        <a:spcBef>
                          <a:spcPts val="0"/>
                        </a:spcBef>
                        <a:spcAft>
                          <a:spcPts val="0"/>
                        </a:spcAft>
                        <a:buFont typeface="Calibri" panose="020F0502020204030204" pitchFamily="34" charset="0"/>
                        <a:buChar char="-"/>
                      </a:pPr>
                      <a:r>
                        <a:rPr lang="en-US" sz="1000" dirty="0">
                          <a:effectLst/>
                          <a:latin typeface="Arial" panose="020B0604020202020204" pitchFamily="34" charset="0"/>
                          <a:ea typeface="Calibri" panose="020F0502020204030204" pitchFamily="34" charset="0"/>
                          <a:cs typeface="Arial" panose="020B0604020202020204" pitchFamily="34" charset="0"/>
                        </a:rPr>
                        <a:t>Upload DGSOM approval packet</a:t>
                      </a:r>
                    </a:p>
                  </a:txBody>
                  <a:tcPr marL="50338" marR="50338" marT="0" marB="0" anchor="ctr"/>
                </a:tc>
                <a:extLst>
                  <a:ext uri="{0D108BD9-81ED-4DB2-BD59-A6C34878D82A}">
                    <a16:rowId xmlns:a16="http://schemas.microsoft.com/office/drawing/2014/main" val="1831832086"/>
                  </a:ext>
                </a:extLst>
              </a:tr>
              <a:tr h="236589">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Recruitment</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Await email confirmation from Recruitment that the posting has been approved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342736053"/>
                  </a:ext>
                </a:extLst>
              </a:tr>
              <a:tr h="246876">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Hiring Manager</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Review posting with Recruitment and request that the posting</a:t>
                      </a:r>
                      <a:r>
                        <a:rPr lang="en-US" sz="1000" baseline="0" dirty="0">
                          <a:effectLst/>
                          <a:latin typeface="Arial" panose="020B0604020202020204" pitchFamily="34" charset="0"/>
                          <a:cs typeface="Arial" panose="020B0604020202020204" pitchFamily="34" charset="0"/>
                        </a:rPr>
                        <a:t> go live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178017885"/>
                  </a:ext>
                </a:extLst>
              </a:tr>
              <a:tr h="226303">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Recruitment</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Once posting is live, log in to Avature to review applications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3099475133"/>
                  </a:ext>
                </a:extLst>
              </a:tr>
              <a:tr h="342922">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Hiring Manager</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171450" marR="0" indent="-171450">
                        <a:lnSpc>
                          <a:spcPct val="107000"/>
                        </a:lnSpc>
                        <a:spcBef>
                          <a:spcPts val="0"/>
                        </a:spcBef>
                        <a:spcAft>
                          <a:spcPts val="0"/>
                        </a:spcAft>
                        <a:buFontTx/>
                        <a:buChar char="-"/>
                      </a:pPr>
                      <a:r>
                        <a:rPr lang="en-US" sz="1000" dirty="0">
                          <a:effectLst/>
                          <a:latin typeface="Arial" panose="020B0604020202020204" pitchFamily="34" charset="0"/>
                          <a:cs typeface="Arial" panose="020B0604020202020204" pitchFamily="34" charset="0"/>
                        </a:rPr>
                        <a:t>Start interviewing! (Discuss salary expectations if this is a potential issue)</a:t>
                      </a:r>
                    </a:p>
                    <a:p>
                      <a:pPr marL="171450" marR="0" lvl="0" indent="-171450" algn="l" defTabSz="685800" rtl="0" eaLnBrk="1" fontAlgn="auto" latinLnBrk="0" hangingPunct="1">
                        <a:lnSpc>
                          <a:spcPct val="107000"/>
                        </a:lnSpc>
                        <a:spcBef>
                          <a:spcPts val="0"/>
                        </a:spcBef>
                        <a:spcAft>
                          <a:spcPts val="0"/>
                        </a:spcAft>
                        <a:buClrTx/>
                        <a:buSzTx/>
                        <a:buFontTx/>
                        <a:buChar char="-"/>
                        <a:tabLst/>
                        <a:defRPr/>
                      </a:pPr>
                      <a:r>
                        <a:rPr lang="en-US" sz="1000" dirty="0">
                          <a:effectLst/>
                          <a:latin typeface="Arial" panose="020B0604020202020204" pitchFamily="34" charset="0"/>
                          <a:cs typeface="Arial" panose="020B0604020202020204" pitchFamily="34" charset="0"/>
                        </a:rPr>
                        <a:t>Once you select an applicant, request that Recruitment do reference checks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2804816155"/>
                  </a:ext>
                </a:extLst>
              </a:tr>
              <a:tr h="397706">
                <a:tc>
                  <a:txBody>
                    <a:bodyPr/>
                    <a:lstStyle/>
                    <a:p>
                      <a:pPr marL="0" marR="0">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Recruitment</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Once references are complete, advise the hiring</a:t>
                      </a:r>
                      <a:r>
                        <a:rPr lang="en-US" sz="1000" baseline="0" dirty="0">
                          <a:effectLst/>
                          <a:latin typeface="Arial" panose="020B0604020202020204" pitchFamily="34" charset="0"/>
                          <a:cs typeface="Arial" panose="020B0604020202020204" pitchFamily="34" charset="0"/>
                        </a:rPr>
                        <a:t> manager regarding earliest</a:t>
                      </a:r>
                      <a:r>
                        <a:rPr lang="en-US" sz="1000" dirty="0">
                          <a:effectLst/>
                          <a:latin typeface="Arial" panose="020B0604020202020204" pitchFamily="34" charset="0"/>
                          <a:cs typeface="Arial" panose="020B0604020202020204" pitchFamily="34" charset="0"/>
                        </a:rPr>
                        <a:t> start date</a:t>
                      </a:r>
                      <a:r>
                        <a:rPr lang="en-US" sz="1000" baseline="0" dirty="0">
                          <a:effectLst/>
                          <a:latin typeface="Arial" panose="020B0604020202020204" pitchFamily="34" charset="0"/>
                          <a:cs typeface="Arial" panose="020B0604020202020204" pitchFamily="34" charset="0"/>
                        </a:rPr>
                        <a:t> </a:t>
                      </a:r>
                      <a:r>
                        <a:rPr lang="en-US" sz="1000" dirty="0">
                          <a:effectLst/>
                          <a:latin typeface="Arial" panose="020B0604020202020204" pitchFamily="34" charset="0"/>
                          <a:cs typeface="Arial" panose="020B0604020202020204" pitchFamily="34" charset="0"/>
                        </a:rPr>
                        <a:t>and starting salary.</a:t>
                      </a:r>
                      <a:r>
                        <a:rPr lang="en-US" sz="1000" baseline="0" dirty="0">
                          <a:effectLst/>
                          <a:latin typeface="Arial" panose="020B0604020202020204" pitchFamily="34" charset="0"/>
                          <a:cs typeface="Arial" panose="020B0604020202020204" pitchFamily="34" charset="0"/>
                        </a:rPr>
                        <a:t>  Proceed with</a:t>
                      </a:r>
                      <a:r>
                        <a:rPr lang="en-US" sz="1000" dirty="0">
                          <a:effectLst/>
                          <a:latin typeface="Arial" panose="020B0604020202020204" pitchFamily="34" charset="0"/>
                          <a:cs typeface="Arial" panose="020B0604020202020204" pitchFamily="34" charset="0"/>
                        </a:rPr>
                        <a:t> an official offer once details have been agree</a:t>
                      </a:r>
                      <a:r>
                        <a:rPr lang="en-US" sz="1000" baseline="0" dirty="0">
                          <a:effectLst/>
                          <a:latin typeface="Arial" panose="020B0604020202020204" pitchFamily="34" charset="0"/>
                          <a:cs typeface="Arial" panose="020B0604020202020204" pitchFamily="34" charset="0"/>
                        </a:rPr>
                        <a:t>d upon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140024564"/>
                  </a:ext>
                </a:extLst>
              </a:tr>
              <a:tr h="257162">
                <a:tc>
                  <a:txBody>
                    <a:bodyPr/>
                    <a:lstStyle/>
                    <a:p>
                      <a:pPr marL="0" marR="0">
                        <a:lnSpc>
                          <a:spcPct val="107000"/>
                        </a:lnSpc>
                        <a:spcBef>
                          <a:spcPts val="0"/>
                        </a:spcBef>
                        <a:spcAft>
                          <a:spcPts val="0"/>
                        </a:spcAft>
                      </a:pPr>
                      <a:r>
                        <a:rPr lang="en-US" sz="1000" dirty="0">
                          <a:solidFill>
                            <a:schemeClr val="tx1"/>
                          </a:solidFill>
                          <a:effectLst/>
                          <a:latin typeface="Arial" panose="020B0604020202020204" pitchFamily="34" charset="0"/>
                          <a:ea typeface="+mn-ea"/>
                          <a:cs typeface="Arial" panose="020B0604020202020204" pitchFamily="34" charset="0"/>
                        </a:rPr>
                        <a:t>Semel</a:t>
                      </a:r>
                      <a:r>
                        <a:rPr lang="en-US" sz="1000" baseline="0" dirty="0">
                          <a:solidFill>
                            <a:schemeClr val="tx1"/>
                          </a:solidFill>
                          <a:effectLst/>
                          <a:latin typeface="Arial" panose="020B0604020202020204" pitchFamily="34" charset="0"/>
                          <a:ea typeface="+mn-ea"/>
                          <a:cs typeface="Arial" panose="020B0604020202020204" pitchFamily="34" charset="0"/>
                        </a:rPr>
                        <a:t> HR</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Will send hiring manager the details of new hire/transfer, including the Staff</a:t>
                      </a:r>
                      <a:r>
                        <a:rPr lang="en-US" sz="1000" baseline="0" dirty="0">
                          <a:effectLst/>
                          <a:latin typeface="Arial" panose="020B0604020202020204" pitchFamily="34" charset="0"/>
                          <a:cs typeface="Arial" panose="020B0604020202020204" pitchFamily="34" charset="0"/>
                        </a:rPr>
                        <a:t> Hire F</a:t>
                      </a:r>
                      <a:r>
                        <a:rPr lang="en-US" sz="1000" dirty="0">
                          <a:effectLst/>
                          <a:latin typeface="Arial" panose="020B0604020202020204" pitchFamily="34" charset="0"/>
                          <a:cs typeface="Arial" panose="020B0604020202020204" pitchFamily="34" charset="0"/>
                        </a:rPr>
                        <a:t>unding Approval Form</a:t>
                      </a:r>
                    </a:p>
                  </a:txBody>
                  <a:tcPr marL="50338" marR="50338" marT="0" marB="0" anchor="ctr"/>
                </a:tc>
                <a:extLst>
                  <a:ext uri="{0D108BD9-81ED-4DB2-BD59-A6C34878D82A}">
                    <a16:rowId xmlns:a16="http://schemas.microsoft.com/office/drawing/2014/main" val="2520868545"/>
                  </a:ext>
                </a:extLst>
              </a:tr>
              <a:tr h="431890">
                <a:tc>
                  <a:txBody>
                    <a:bodyPr/>
                    <a:lstStyle/>
                    <a:p>
                      <a:pPr marL="0" marR="0">
                        <a:lnSpc>
                          <a:spcPct val="107000"/>
                        </a:lnSpc>
                        <a:spcBef>
                          <a:spcPts val="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Hiring Manager</a:t>
                      </a:r>
                    </a:p>
                  </a:txBody>
                  <a:tcPr marL="50338" marR="50338" marT="0" marB="0" anchor="ctr">
                    <a:solidFill>
                      <a:schemeClr val="accent1">
                        <a:lumMod val="40000"/>
                        <a:lumOff val="60000"/>
                      </a:schemeClr>
                    </a:solidFill>
                  </a:tcPr>
                </a:tc>
                <a:tc>
                  <a:txBody>
                    <a:bodyPr/>
                    <a:lstStyle/>
                    <a:p>
                      <a:pPr marL="171450" marR="0" indent="-171450">
                        <a:lnSpc>
                          <a:spcPct val="107000"/>
                        </a:lnSpc>
                        <a:spcBef>
                          <a:spcPts val="0"/>
                        </a:spcBef>
                        <a:spcAft>
                          <a:spcPts val="0"/>
                        </a:spcAft>
                        <a:buFontTx/>
                        <a:buChar char="-"/>
                      </a:pPr>
                      <a:r>
                        <a:rPr lang="en-US" sz="1000" dirty="0">
                          <a:effectLst/>
                          <a:latin typeface="Arial" panose="020B0604020202020204" pitchFamily="34" charset="0"/>
                          <a:cs typeface="Arial" panose="020B0604020202020204" pitchFamily="34" charset="0"/>
                        </a:rPr>
                        <a:t>Complete</a:t>
                      </a:r>
                      <a:r>
                        <a:rPr lang="en-US" sz="1000" baseline="0" dirty="0">
                          <a:effectLst/>
                          <a:latin typeface="Arial" panose="020B0604020202020204" pitchFamily="34" charset="0"/>
                          <a:cs typeface="Arial" panose="020B0604020202020204" pitchFamily="34" charset="0"/>
                        </a:rPr>
                        <a:t> Staff Hire form, route for funding approval, return to Semel HR</a:t>
                      </a:r>
                    </a:p>
                    <a:p>
                      <a:pPr marL="171450" marR="0" indent="-171450">
                        <a:lnSpc>
                          <a:spcPct val="107000"/>
                        </a:lnSpc>
                        <a:spcBef>
                          <a:spcPts val="0"/>
                        </a:spcBef>
                        <a:spcAft>
                          <a:spcPts val="0"/>
                        </a:spcAft>
                        <a:buFontTx/>
                        <a:buChar char="-"/>
                      </a:pPr>
                      <a:r>
                        <a:rPr lang="en-US" sz="1000" baseline="0" dirty="0">
                          <a:effectLst/>
                          <a:latin typeface="Arial" panose="020B0604020202020204" pitchFamily="34" charset="0"/>
                          <a:cs typeface="Arial" panose="020B0604020202020204" pitchFamily="34" charset="0"/>
                        </a:rPr>
                        <a:t>Set up an onboarding meeting with your new hire and sign JD</a:t>
                      </a:r>
                      <a:endParaRPr lang="en-US" sz="1000" dirty="0">
                        <a:effectLst/>
                        <a:latin typeface="Arial" panose="020B060402020202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2636850808"/>
                  </a:ext>
                </a:extLst>
              </a:tr>
              <a:tr h="520861">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mn-ea"/>
                          <a:cs typeface="Arial" panose="020B0604020202020204" pitchFamily="34" charset="0"/>
                        </a:rPr>
                        <a:t>Semel</a:t>
                      </a:r>
                      <a:r>
                        <a:rPr lang="en-US" sz="1000" baseline="0" dirty="0">
                          <a:solidFill>
                            <a:schemeClr val="tx1"/>
                          </a:solidFill>
                          <a:effectLst/>
                          <a:latin typeface="Arial" panose="020B0604020202020204" pitchFamily="34" charset="0"/>
                          <a:ea typeface="+mn-ea"/>
                          <a:cs typeface="Arial" panose="020B0604020202020204" pitchFamily="34" charset="0"/>
                        </a:rPr>
                        <a:t> HR</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cap="none" spc="0" dirty="0">
                          <a:solidFill>
                            <a:schemeClr val="tx1"/>
                          </a:solidFill>
                          <a:effectLst/>
                          <a:latin typeface="Arial" panose="020B0604020202020204" pitchFamily="34" charset="0"/>
                          <a:cs typeface="Arial" panose="020B0604020202020204" pitchFamily="34" charset="0"/>
                        </a:rPr>
                        <a:t>Once the employee is active on UC Path, the Hiring Manager will receive a UC Path Active email indicating: the UCLA 9-digit ID, 8-digit Employee ID, Parking information, Directory Form, Photo ID update for transfers (New Employees will receive their badge in a Welcome Bag,) and a request to submit signed JD within 30 days</a:t>
                      </a:r>
                      <a:endParaRPr lang="en-US" sz="1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3984283731"/>
                  </a:ext>
                </a:extLst>
              </a:tr>
            </a:tbl>
          </a:graphicData>
        </a:graphic>
      </p:graphicFrame>
      <p:sp>
        <p:nvSpPr>
          <p:cNvPr id="5" name="TextBox 4">
            <a:extLst>
              <a:ext uri="{FF2B5EF4-FFF2-40B4-BE49-F238E27FC236}">
                <a16:creationId xmlns:a16="http://schemas.microsoft.com/office/drawing/2014/main" id="{5B355F40-3EF4-C5E6-E05C-8DBBFCBC9D0C}"/>
              </a:ext>
            </a:extLst>
          </p:cNvPr>
          <p:cNvSpPr txBox="1"/>
          <p:nvPr/>
        </p:nvSpPr>
        <p:spPr>
          <a:xfrm>
            <a:off x="4753052" y="5807554"/>
            <a:ext cx="5419918" cy="507831"/>
          </a:xfrm>
          <a:prstGeom prst="rect">
            <a:avLst/>
          </a:prstGeom>
          <a:noFill/>
        </p:spPr>
        <p:txBody>
          <a:bodyPr wrap="square" rtlCol="0">
            <a:spAutoFit/>
          </a:bodyPr>
          <a:lstStyle/>
          <a:p>
            <a:r>
              <a:rPr lang="en-US" sz="1600" dirty="0">
                <a:solidFill>
                  <a:schemeClr val="accent1">
                    <a:lumMod val="50000"/>
                  </a:schemeClr>
                </a:solidFill>
                <a:latin typeface="Times New Roman" panose="02020603050405020304" pitchFamily="18" charset="0"/>
                <a:cs typeface="Times New Roman" panose="02020603050405020304" pitchFamily="18" charset="0"/>
              </a:rPr>
              <a:t>Staff Hiring Workflow:</a:t>
            </a:r>
          </a:p>
          <a:p>
            <a:r>
              <a:rPr lang="en-US" sz="1100" dirty="0">
                <a:hlinkClick r:id="rId4"/>
              </a:rPr>
              <a:t>https://uclahs.box.com/s/6i4j1k9287i12cloujvht99779hjx0ub</a:t>
            </a:r>
            <a:r>
              <a:rPr lang="en-US" sz="1100" dirty="0"/>
              <a:t> </a:t>
            </a:r>
          </a:p>
        </p:txBody>
      </p:sp>
      <p:sp>
        <p:nvSpPr>
          <p:cNvPr id="7" name="Slide Number Placeholder 6">
            <a:extLst>
              <a:ext uri="{FF2B5EF4-FFF2-40B4-BE49-F238E27FC236}">
                <a16:creationId xmlns:a16="http://schemas.microsoft.com/office/drawing/2014/main" id="{83956BF3-5761-3BEC-5E2A-827C31DF5E6E}"/>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52</a:t>
            </a:fld>
            <a:endParaRPr lang="en-US" sz="1350">
              <a:solidFill>
                <a:prstClr val="black"/>
              </a:solidFill>
            </a:endParaRPr>
          </a:p>
        </p:txBody>
      </p:sp>
    </p:spTree>
    <p:extLst>
      <p:ext uri="{BB962C8B-B14F-4D97-AF65-F5344CB8AC3E}">
        <p14:creationId xmlns:p14="http://schemas.microsoft.com/office/powerpoint/2010/main" val="2566313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031" y="2767106"/>
            <a:ext cx="2160621" cy="3071906"/>
          </a:xfrm>
        </p:spPr>
        <p:txBody>
          <a:bodyPr vert="horz" lIns="91440" tIns="45720" rIns="91440" bIns="45720" rtlCol="0" anchor="t">
            <a:normAutofit/>
          </a:bodyPr>
          <a:lstStyle/>
          <a:p>
            <a:pPr defTabSz="914400"/>
            <a:r>
              <a:rPr lang="en-US" sz="3500">
                <a:solidFill>
                  <a:srgbClr val="FFFFFF"/>
                </a:solidFill>
              </a:rPr>
              <a:t>Student Hiring Process </a:t>
            </a:r>
          </a:p>
        </p:txBody>
      </p:sp>
      <p:sp>
        <p:nvSpPr>
          <p:cNvPr id="7" name="Content Placeholder 6">
            <a:extLst>
              <a:ext uri="{FF2B5EF4-FFF2-40B4-BE49-F238E27FC236}">
                <a16:creationId xmlns:a16="http://schemas.microsoft.com/office/drawing/2014/main" id="{F84C42BA-A462-AF9B-FF69-629C51C2C0E1}"/>
              </a:ext>
            </a:extLst>
          </p:cNvPr>
          <p:cNvSpPr>
            <a:spLocks noGrp="1"/>
          </p:cNvSpPr>
          <p:nvPr>
            <p:ph idx="1"/>
          </p:nvPr>
        </p:nvSpPr>
        <p:spPr>
          <a:xfrm>
            <a:off x="2019031" y="113598"/>
            <a:ext cx="7886700" cy="558270"/>
          </a:xfrm>
        </p:spPr>
        <p:txBody>
          <a:bodyPr>
            <a:normAutofit lnSpcReduction="10000"/>
          </a:bodyPr>
          <a:lstStyle/>
          <a:p>
            <a:pPr marL="0" indent="0" algn="ctr">
              <a:buNone/>
            </a:pPr>
            <a:r>
              <a:rPr lang="en-US" sz="3600" dirty="0">
                <a:latin typeface="Times New Roman" panose="02020603050405020304" pitchFamily="18" charset="0"/>
                <a:cs typeface="Times New Roman" panose="02020603050405020304" pitchFamily="18" charset="0"/>
              </a:rPr>
              <a:t>Student Hiring Process</a:t>
            </a:r>
          </a:p>
        </p:txBody>
      </p:sp>
      <p:sp>
        <p:nvSpPr>
          <p:cNvPr id="4" name="Slide Number Placeholder 3"/>
          <p:cNvSpPr>
            <a:spLocks noGrp="1"/>
          </p:cNvSpPr>
          <p:nvPr>
            <p:ph type="sldNum" sz="quarter" idx="12"/>
          </p:nvPr>
        </p:nvSpPr>
        <p:spPr>
          <a:xfrm>
            <a:off x="10302239" y="6455665"/>
            <a:ext cx="336042" cy="365125"/>
          </a:xfrm>
        </p:spPr>
        <p:txBody>
          <a:bodyPr vert="horz" lIns="91440" tIns="45720" rIns="91440" bIns="45720" rtlCol="0" anchor="ctr">
            <a:normAutofit/>
          </a:bodyPr>
          <a:lstStyle/>
          <a:p>
            <a:pPr algn="r" defTabSz="914400">
              <a:spcAft>
                <a:spcPts val="600"/>
              </a:spcAft>
            </a:pPr>
            <a:fld id="{E37A4DE7-38A9-42DB-88AB-4C6552FF2CD6}" type="slidenum">
              <a:rPr lang="en-US" sz="1000">
                <a:solidFill>
                  <a:schemeClr val="tx1">
                    <a:lumMod val="50000"/>
                    <a:lumOff val="50000"/>
                  </a:schemeClr>
                </a:solidFill>
              </a:rPr>
              <a:pPr algn="r" defTabSz="914400">
                <a:spcAft>
                  <a:spcPts val="600"/>
                </a:spcAft>
              </a:pPr>
              <a:t>53</a:t>
            </a:fld>
            <a:endParaRPr lang="en-US" sz="1000">
              <a:solidFill>
                <a:schemeClr val="tx1">
                  <a:lumMod val="50000"/>
                  <a:lumOff val="50000"/>
                </a:schemeClr>
              </a:solidFill>
            </a:endParaRPr>
          </a:p>
        </p:txBody>
      </p:sp>
      <p:sp>
        <p:nvSpPr>
          <p:cNvPr id="3" name="TextBox 2">
            <a:extLst>
              <a:ext uri="{FF2B5EF4-FFF2-40B4-BE49-F238E27FC236}">
                <a16:creationId xmlns:a16="http://schemas.microsoft.com/office/drawing/2014/main" id="{3D226207-834E-9AF9-81E6-30C26E16581B}"/>
              </a:ext>
            </a:extLst>
          </p:cNvPr>
          <p:cNvSpPr txBox="1"/>
          <p:nvPr/>
        </p:nvSpPr>
        <p:spPr>
          <a:xfrm>
            <a:off x="4753052" y="5807554"/>
            <a:ext cx="5419918" cy="507831"/>
          </a:xfrm>
          <a:prstGeom prst="rect">
            <a:avLst/>
          </a:prstGeom>
          <a:noFill/>
        </p:spPr>
        <p:txBody>
          <a:bodyPr wrap="square" rtlCol="0">
            <a:spAutoFit/>
          </a:bodyPr>
          <a:lstStyle/>
          <a:p>
            <a:r>
              <a:rPr lang="en-US" sz="1600" dirty="0">
                <a:solidFill>
                  <a:schemeClr val="accent1">
                    <a:lumMod val="50000"/>
                  </a:schemeClr>
                </a:solidFill>
                <a:latin typeface="Times New Roman" panose="02020603050405020304" pitchFamily="18" charset="0"/>
                <a:cs typeface="Times New Roman" panose="02020603050405020304" pitchFamily="18" charset="0"/>
              </a:rPr>
              <a:t>Work Study Hiring Workflow:</a:t>
            </a:r>
          </a:p>
          <a:p>
            <a:r>
              <a:rPr lang="en-US" sz="1100" dirty="0">
                <a:hlinkClick r:id="rId2"/>
              </a:rPr>
              <a:t>https://uclahs.box.com/s/6i4j1k9287i12cloujvht99779hjx0ub</a:t>
            </a:r>
            <a:r>
              <a:rPr lang="en-US" sz="1100" dirty="0"/>
              <a:t> </a:t>
            </a:r>
          </a:p>
        </p:txBody>
      </p:sp>
      <p:graphicFrame>
        <p:nvGraphicFramePr>
          <p:cNvPr id="10" name="Content Placeholder 3">
            <a:extLst>
              <a:ext uri="{FF2B5EF4-FFF2-40B4-BE49-F238E27FC236}">
                <a16:creationId xmlns:a16="http://schemas.microsoft.com/office/drawing/2014/main" id="{66C156E0-E822-7BF6-65A9-A1A2AF86CF4E}"/>
              </a:ext>
            </a:extLst>
          </p:cNvPr>
          <p:cNvGraphicFramePr>
            <a:graphicFrameLocks/>
          </p:cNvGraphicFramePr>
          <p:nvPr>
            <p:extLst>
              <p:ext uri="{D42A27DB-BD31-4B8C-83A1-F6EECF244321}">
                <p14:modId xmlns:p14="http://schemas.microsoft.com/office/powerpoint/2010/main" val="3748557699"/>
              </p:ext>
            </p:extLst>
          </p:nvPr>
        </p:nvGraphicFramePr>
        <p:xfrm>
          <a:off x="1702582" y="917140"/>
          <a:ext cx="8786835" cy="4073343"/>
        </p:xfrm>
        <a:graphic>
          <a:graphicData uri="http://schemas.openxmlformats.org/drawingml/2006/table">
            <a:tbl>
              <a:tblPr firstRow="1" firstCol="1" bandRow="1">
                <a:tableStyleId>{5C22544A-7EE6-4342-B048-85BDC9FD1C3A}</a:tableStyleId>
              </a:tblPr>
              <a:tblGrid>
                <a:gridCol w="1288593">
                  <a:extLst>
                    <a:ext uri="{9D8B030D-6E8A-4147-A177-3AD203B41FA5}">
                      <a16:colId xmlns:a16="http://schemas.microsoft.com/office/drawing/2014/main" val="957443887"/>
                    </a:ext>
                  </a:extLst>
                </a:gridCol>
                <a:gridCol w="7498242">
                  <a:extLst>
                    <a:ext uri="{9D8B030D-6E8A-4147-A177-3AD203B41FA5}">
                      <a16:colId xmlns:a16="http://schemas.microsoft.com/office/drawing/2014/main" val="95937853"/>
                    </a:ext>
                  </a:extLst>
                </a:gridCol>
              </a:tblGrid>
              <a:tr h="23128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Who</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What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2310400195"/>
                  </a:ext>
                </a:extLst>
              </a:tr>
              <a:tr h="410651">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Hiring Manager</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171450" marR="0" indent="-171450">
                        <a:lnSpc>
                          <a:spcPct val="107000"/>
                        </a:lnSpc>
                        <a:spcBef>
                          <a:spcPts val="0"/>
                        </a:spcBef>
                        <a:spcAft>
                          <a:spcPts val="0"/>
                        </a:spcAft>
                        <a:buFontTx/>
                        <a:buChar char="-"/>
                      </a:pPr>
                      <a:r>
                        <a:rPr lang="en-US" sz="1200" dirty="0">
                          <a:effectLst/>
                          <a:latin typeface="Arial" panose="020B0604020202020204" pitchFamily="34" charset="0"/>
                          <a:ea typeface="Calibri" panose="020F0502020204030204" pitchFamily="34" charset="0"/>
                          <a:cs typeface="Arial" panose="020B0604020202020204" pitchFamily="34" charset="0"/>
                        </a:rPr>
                        <a:t>Requests to open/fill a student position</a:t>
                      </a:r>
                    </a:p>
                    <a:p>
                      <a:pPr marL="171450" marR="0" indent="-171450">
                        <a:lnSpc>
                          <a:spcPct val="107000"/>
                        </a:lnSpc>
                        <a:spcBef>
                          <a:spcPts val="0"/>
                        </a:spcBef>
                        <a:spcAft>
                          <a:spcPts val="0"/>
                        </a:spcAft>
                        <a:buFontTx/>
                        <a:buChar char="-"/>
                      </a:pPr>
                      <a:r>
                        <a:rPr lang="en-US" sz="1200" dirty="0">
                          <a:effectLst/>
                          <a:latin typeface="Arial" panose="020B0604020202020204" pitchFamily="34" charset="0"/>
                          <a:ea typeface="Calibri" panose="020F0502020204030204" pitchFamily="34" charset="0"/>
                          <a:cs typeface="Arial" panose="020B0604020202020204" pitchFamily="34" charset="0"/>
                        </a:rPr>
                        <a:t>Submits JD to Semel HR for review and approval</a:t>
                      </a:r>
                    </a:p>
                  </a:txBody>
                  <a:tcPr marL="50338" marR="50338" marT="0" marB="0" anchor="ctr"/>
                </a:tc>
                <a:extLst>
                  <a:ext uri="{0D108BD9-81ED-4DB2-BD59-A6C34878D82A}">
                    <a16:rowId xmlns:a16="http://schemas.microsoft.com/office/drawing/2014/main" val="2715985486"/>
                  </a:ext>
                </a:extLst>
              </a:tr>
              <a:tr h="243522">
                <a:tc>
                  <a:txBody>
                    <a:bodyPr/>
                    <a:lstStyle/>
                    <a:p>
                      <a:pPr marL="0" marR="0">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Semel HR</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Reviews and approves JD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665574775"/>
                  </a:ext>
                </a:extLst>
              </a:tr>
              <a:tr h="310056">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Hiring Manager</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Submits the DGSOM packet to Semel HR, </a:t>
                      </a:r>
                      <a:r>
                        <a:rPr lang="en-US" sz="1200" dirty="0">
                          <a:effectLst/>
                          <a:latin typeface="Arial" panose="020B0604020202020204" pitchFamily="34" charset="0"/>
                          <a:cs typeface="Arial" panose="020B0604020202020204" pitchFamily="34" charset="0"/>
                          <a:hlinkClick r:id="rId3"/>
                        </a:rPr>
                        <a:t>SemelHR@mednet.ucla.edu</a:t>
                      </a:r>
                      <a:r>
                        <a:rPr lang="en-US" sz="1200" dirty="0">
                          <a:effectLst/>
                          <a:latin typeface="Arial" panose="020B0604020202020204" pitchFamily="34" charset="0"/>
                          <a:cs typeface="Arial" panose="020B0604020202020204" pitchFamily="34" charset="0"/>
                        </a:rPr>
                        <a:t>  </a:t>
                      </a:r>
                    </a:p>
                    <a:p>
                      <a:pPr marL="171450" marR="0" lvl="0" indent="-171450" algn="l" defTabSz="685800" rtl="0" eaLnBrk="1" fontAlgn="auto" latinLnBrk="0" hangingPunct="1">
                        <a:lnSpc>
                          <a:spcPct val="107000"/>
                        </a:lnSpc>
                        <a:spcBef>
                          <a:spcPts val="0"/>
                        </a:spcBef>
                        <a:spcAft>
                          <a:spcPts val="0"/>
                        </a:spcAft>
                        <a:buClrTx/>
                        <a:buSzTx/>
                        <a:buFontTx/>
                        <a:buChar char="-"/>
                        <a:tabLst/>
                        <a:defRPr/>
                      </a:pPr>
                      <a:r>
                        <a:rPr lang="en-US" sz="1200" dirty="0">
                          <a:effectLst/>
                          <a:latin typeface="Arial" panose="020B0604020202020204" pitchFamily="34" charset="0"/>
                          <a:cs typeface="Arial" panose="020B0604020202020204" pitchFamily="34" charset="0"/>
                        </a:rPr>
                        <a:t>Approved JD*</a:t>
                      </a:r>
                    </a:p>
                    <a:p>
                      <a:pPr marL="171450" marR="0" lvl="0" indent="-171450" algn="l" defTabSz="685800" rtl="0" eaLnBrk="1" fontAlgn="auto" latinLnBrk="0" hangingPunct="1">
                        <a:lnSpc>
                          <a:spcPct val="107000"/>
                        </a:lnSpc>
                        <a:spcBef>
                          <a:spcPts val="0"/>
                        </a:spcBef>
                        <a:spcAft>
                          <a:spcPts val="0"/>
                        </a:spcAft>
                        <a:buClrTx/>
                        <a:buSzTx/>
                        <a:buFontTx/>
                        <a:buChar char="-"/>
                        <a:tabLst/>
                        <a:defRPr/>
                      </a:pPr>
                      <a:r>
                        <a:rPr lang="en-US" sz="1200" dirty="0">
                          <a:effectLst/>
                          <a:latin typeface="Arial" panose="020B0604020202020204" pitchFamily="34" charset="0"/>
                          <a:cs typeface="Arial" panose="020B0604020202020204" pitchFamily="34" charset="0"/>
                        </a:rPr>
                        <a:t>Organization Chart</a:t>
                      </a:r>
                    </a:p>
                    <a:p>
                      <a:pPr marL="171450" marR="0" lvl="0" indent="-171450" algn="l" defTabSz="685800" rtl="0" eaLnBrk="1" fontAlgn="auto" latinLnBrk="0" hangingPunct="1">
                        <a:lnSpc>
                          <a:spcPct val="107000"/>
                        </a:lnSpc>
                        <a:spcBef>
                          <a:spcPts val="0"/>
                        </a:spcBef>
                        <a:spcAft>
                          <a:spcPts val="0"/>
                        </a:spcAft>
                        <a:buClrTx/>
                        <a:buSzTx/>
                        <a:buFontTx/>
                        <a:buChar char="-"/>
                        <a:tabLst/>
                        <a:defRPr/>
                      </a:pPr>
                      <a:r>
                        <a:rPr lang="en-US" sz="1200" dirty="0">
                          <a:effectLst/>
                          <a:latin typeface="Arial" panose="020B0604020202020204" pitchFamily="34" charset="0"/>
                          <a:cs typeface="Arial" panose="020B0604020202020204" pitchFamily="34" charset="0"/>
                        </a:rPr>
                        <a:t>Financial Documents showing sufficient funding for one year</a:t>
                      </a:r>
                    </a:p>
                  </a:txBody>
                  <a:tcPr marL="50338" marR="50338" marT="0" marB="0" anchor="ctr"/>
                </a:tc>
                <a:extLst>
                  <a:ext uri="{0D108BD9-81ED-4DB2-BD59-A6C34878D82A}">
                    <a16:rowId xmlns:a16="http://schemas.microsoft.com/office/drawing/2014/main" val="3983513963"/>
                  </a:ext>
                </a:extLst>
              </a:tr>
              <a:tr h="243522">
                <a:tc>
                  <a:txBody>
                    <a:bodyPr/>
                    <a:lstStyle/>
                    <a:p>
                      <a:pPr marL="0" marR="0">
                        <a:lnSpc>
                          <a:spcPct val="107000"/>
                        </a:lnSpc>
                        <a:spcBef>
                          <a:spcPts val="0"/>
                        </a:spcBef>
                        <a:spcAft>
                          <a:spcPts val="0"/>
                        </a:spcAft>
                      </a:pPr>
                      <a:r>
                        <a:rPr lang="en-US" sz="1200" dirty="0" err="1">
                          <a:solidFill>
                            <a:schemeClr val="tx1"/>
                          </a:solidFill>
                          <a:effectLst/>
                          <a:latin typeface="Arial" panose="020B0604020202020204" pitchFamily="34" charset="0"/>
                          <a:cs typeface="Arial" panose="020B0604020202020204" pitchFamily="34" charset="0"/>
                        </a:rPr>
                        <a:t>Semel</a:t>
                      </a:r>
                      <a:r>
                        <a:rPr lang="en-US" sz="1200" dirty="0">
                          <a:solidFill>
                            <a:schemeClr val="tx1"/>
                          </a:solidFill>
                          <a:effectLst/>
                          <a:latin typeface="Arial" panose="020B0604020202020204" pitchFamily="34" charset="0"/>
                          <a:cs typeface="Arial" panose="020B0604020202020204" pitchFamily="34" charset="0"/>
                        </a:rPr>
                        <a:t> HR</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Semel HR will route the packet to OES and/or Finance for funding approval</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Once funding is approved, Semel HR will route packet to Monica Rodriguez for approval</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Once approved, Semel HR will email packet back to Hiring Manager with okay to submit posting to Avature</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Semel HR will post on the Work Study Website</a:t>
                      </a:r>
                    </a:p>
                  </a:txBody>
                  <a:tcPr marL="50338" marR="50338" marT="0" marB="0" anchor="ctr"/>
                </a:tc>
                <a:extLst>
                  <a:ext uri="{0D108BD9-81ED-4DB2-BD59-A6C34878D82A}">
                    <a16:rowId xmlns:a16="http://schemas.microsoft.com/office/drawing/2014/main" val="3065636819"/>
                  </a:ext>
                </a:extLst>
              </a:tr>
              <a:tr h="639173">
                <a:tc>
                  <a:txBody>
                    <a:bodyPr/>
                    <a:lstStyle/>
                    <a:p>
                      <a:pPr marL="0" marR="0">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Hiring Manager</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Post on Avature</a:t>
                      </a:r>
                    </a:p>
                    <a:p>
                      <a:pPr marL="0" marR="0" lvl="0" indent="0">
                        <a:lnSpc>
                          <a:spcPct val="107000"/>
                        </a:lnSpc>
                        <a:spcBef>
                          <a:spcPts val="0"/>
                        </a:spcBef>
                        <a:spcAft>
                          <a:spcPts val="0"/>
                        </a:spcAft>
                        <a:buFont typeface="Calibri" panose="020F0502020204030204" pitchFamily="34" charset="0"/>
                        <a:buNone/>
                      </a:pPr>
                      <a:r>
                        <a:rPr lang="en-US" sz="1200" dirty="0">
                          <a:effectLst/>
                          <a:latin typeface="Arial" panose="020B0604020202020204" pitchFamily="34" charset="0"/>
                          <a:cs typeface="Arial" panose="020B0604020202020204" pitchFamily="34" charset="0"/>
                        </a:rPr>
                        <a:t>- Once applicant is selected, please forward a copy of the application and indicate the FTE and salary you wish to offer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1831832086"/>
                  </a:ext>
                </a:extLst>
              </a:tr>
              <a:tr h="238326">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Avature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An offer will be generated and sent by Avature once the student accepts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342736053"/>
                  </a:ext>
                </a:extLst>
              </a:tr>
              <a:tr h="270235">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Semel HR</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38" marR="5033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Will request a PAR and copy of the signed JD from the Hiring Manager, once the student accepts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Once active in </a:t>
                      </a:r>
                      <a:r>
                        <a:rPr lang="en-US" sz="1200" dirty="0" err="1">
                          <a:effectLst/>
                          <a:latin typeface="Arial" panose="020B0604020202020204" pitchFamily="34" charset="0"/>
                          <a:ea typeface="Calibri" panose="020F0502020204030204" pitchFamily="34" charset="0"/>
                          <a:cs typeface="Arial" panose="020B0604020202020204" pitchFamily="34" charset="0"/>
                        </a:rPr>
                        <a:t>UCPath</a:t>
                      </a:r>
                      <a:r>
                        <a:rPr lang="en-US" sz="1200" dirty="0">
                          <a:effectLst/>
                          <a:latin typeface="Arial" panose="020B0604020202020204" pitchFamily="34" charset="0"/>
                          <a:ea typeface="Calibri" panose="020F0502020204030204" pitchFamily="34" charset="0"/>
                          <a:cs typeface="Arial" panose="020B0604020202020204" pitchFamily="34" charset="0"/>
                        </a:rPr>
                        <a:t>, Semel HR will email the Hiring Manager the </a:t>
                      </a:r>
                      <a:r>
                        <a:rPr lang="en-US" sz="1200" dirty="0" err="1">
                          <a:effectLst/>
                          <a:latin typeface="Arial" panose="020B0604020202020204" pitchFamily="34" charset="0"/>
                          <a:ea typeface="Calibri" panose="020F0502020204030204" pitchFamily="34" charset="0"/>
                          <a:cs typeface="Arial" panose="020B0604020202020204" pitchFamily="34" charset="0"/>
                        </a:rPr>
                        <a:t>UCPath</a:t>
                      </a:r>
                      <a:r>
                        <a:rPr lang="en-US" sz="1200" dirty="0">
                          <a:effectLst/>
                          <a:latin typeface="Arial" panose="020B0604020202020204" pitchFamily="34" charset="0"/>
                          <a:ea typeface="Calibri" panose="020F0502020204030204" pitchFamily="34" charset="0"/>
                          <a:cs typeface="Arial" panose="020B0604020202020204" pitchFamily="34" charset="0"/>
                        </a:rPr>
                        <a:t> and UCLA ID</a:t>
                      </a:r>
                    </a:p>
                  </a:txBody>
                  <a:tcPr marL="50338" marR="50338" marT="0" marB="0" anchor="ctr"/>
                </a:tc>
                <a:extLst>
                  <a:ext uri="{0D108BD9-81ED-4DB2-BD59-A6C34878D82A}">
                    <a16:rowId xmlns:a16="http://schemas.microsoft.com/office/drawing/2014/main" val="178017885"/>
                  </a:ext>
                </a:extLst>
              </a:tr>
              <a:tr h="395795">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Hiring Manager</a:t>
                      </a:r>
                    </a:p>
                  </a:txBody>
                  <a:tcPr marL="50338" marR="50338" marT="0" marB="0" anchor="ctr">
                    <a:solidFill>
                      <a:schemeClr val="accent1">
                        <a:lumMod val="40000"/>
                        <a:lumOff val="60000"/>
                      </a:schemeClr>
                    </a:solidFill>
                  </a:tcPr>
                </a:tc>
                <a:tc>
                  <a:txBody>
                    <a:bodyPr/>
                    <a:lstStyle/>
                    <a:p>
                      <a:pPr marL="171450" marR="0" indent="-171450">
                        <a:lnSpc>
                          <a:spcPct val="107000"/>
                        </a:lnSpc>
                        <a:spcBef>
                          <a:spcPts val="0"/>
                        </a:spcBef>
                        <a:spcAft>
                          <a:spcPts val="0"/>
                        </a:spcAft>
                        <a:buFontTx/>
                        <a:buChar char="-"/>
                      </a:pPr>
                      <a:r>
                        <a:rPr lang="en-US" sz="1200" dirty="0">
                          <a:effectLst/>
                          <a:latin typeface="Arial" panose="020B0604020202020204" pitchFamily="34" charset="0"/>
                          <a:cs typeface="Arial" panose="020B0604020202020204" pitchFamily="34" charset="0"/>
                        </a:rPr>
                        <a:t>Complete access request form for </a:t>
                      </a:r>
                      <a:r>
                        <a:rPr lang="en-US" sz="1200" dirty="0" err="1">
                          <a:effectLst/>
                          <a:latin typeface="Arial" panose="020B0604020202020204" pitchFamily="34" charset="0"/>
                          <a:cs typeface="Arial" panose="020B0604020202020204" pitchFamily="34" charset="0"/>
                        </a:rPr>
                        <a:t>mednet</a:t>
                      </a:r>
                      <a:r>
                        <a:rPr lang="en-US" sz="1200" dirty="0">
                          <a:effectLst/>
                          <a:latin typeface="Arial" panose="020B0604020202020204" pitchFamily="34" charset="0"/>
                          <a:cs typeface="Arial" panose="020B0604020202020204" pitchFamily="34" charset="0"/>
                        </a:rPr>
                        <a:t>/timesheet access</a:t>
                      </a:r>
                      <a:endParaRPr lang="en-US" sz="1200" baseline="0" dirty="0">
                        <a:effectLst/>
                        <a:latin typeface="Arial" panose="020B0604020202020204" pitchFamily="34" charset="0"/>
                        <a:cs typeface="Arial" panose="020B0604020202020204" pitchFamily="34" charset="0"/>
                      </a:endParaRPr>
                    </a:p>
                    <a:p>
                      <a:pPr marL="171450" marR="0" indent="-171450">
                        <a:lnSpc>
                          <a:spcPct val="107000"/>
                        </a:lnSpc>
                        <a:spcBef>
                          <a:spcPts val="0"/>
                        </a:spcBef>
                        <a:spcAft>
                          <a:spcPts val="0"/>
                        </a:spcAft>
                        <a:buFontTx/>
                        <a:buChar char="-"/>
                      </a:pPr>
                      <a:r>
                        <a:rPr lang="en-US" sz="1200" baseline="0" dirty="0">
                          <a:effectLst/>
                          <a:latin typeface="Arial" panose="020B0604020202020204" pitchFamily="34" charset="0"/>
                          <a:cs typeface="Arial" panose="020B0604020202020204" pitchFamily="34" charset="0"/>
                        </a:rPr>
                        <a:t>Set up an onboarding meeting with your new hire and sign JD</a:t>
                      </a:r>
                      <a:endParaRPr lang="en-US" sz="1200" dirty="0">
                        <a:effectLst/>
                        <a:latin typeface="Arial" panose="020B0604020202020204" pitchFamily="34" charset="0"/>
                        <a:cs typeface="Arial" panose="020B0604020202020204" pitchFamily="34" charset="0"/>
                      </a:endParaRPr>
                    </a:p>
                  </a:txBody>
                  <a:tcPr marL="50338" marR="50338" marT="0" marB="0" anchor="ctr"/>
                </a:tc>
                <a:extLst>
                  <a:ext uri="{0D108BD9-81ED-4DB2-BD59-A6C34878D82A}">
                    <a16:rowId xmlns:a16="http://schemas.microsoft.com/office/drawing/2014/main" val="2636850808"/>
                  </a:ext>
                </a:extLst>
              </a:tr>
            </a:tbl>
          </a:graphicData>
        </a:graphic>
      </p:graphicFrame>
      <p:sp>
        <p:nvSpPr>
          <p:cNvPr id="12" name="TextBox 11">
            <a:extLst>
              <a:ext uri="{FF2B5EF4-FFF2-40B4-BE49-F238E27FC236}">
                <a16:creationId xmlns:a16="http://schemas.microsoft.com/office/drawing/2014/main" id="{C193622D-A40F-A9F0-F565-5B857647C706}"/>
              </a:ext>
            </a:extLst>
          </p:cNvPr>
          <p:cNvSpPr txBox="1"/>
          <p:nvPr/>
        </p:nvSpPr>
        <p:spPr>
          <a:xfrm>
            <a:off x="1657925" y="5127157"/>
            <a:ext cx="8876148" cy="400110"/>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*A student JD with duties that would fall under a union-covered position will not be approved.  These duties include patient care, scheduling, purchasing,</a:t>
            </a:r>
          </a:p>
          <a:p>
            <a:r>
              <a:rPr lang="en-US" sz="1000" dirty="0">
                <a:latin typeface="Arial" panose="020B0604020202020204" pitchFamily="34" charset="0"/>
                <a:cs typeface="Arial" panose="020B0604020202020204" pitchFamily="34" charset="0"/>
              </a:rPr>
              <a:t> and travel reimbursement.</a:t>
            </a:r>
          </a:p>
        </p:txBody>
      </p:sp>
    </p:spTree>
    <p:extLst>
      <p:ext uri="{BB962C8B-B14F-4D97-AF65-F5344CB8AC3E}">
        <p14:creationId xmlns:p14="http://schemas.microsoft.com/office/powerpoint/2010/main" val="1108455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05506" y="-91577"/>
            <a:ext cx="6780987" cy="898581"/>
          </a:xfrm>
        </p:spPr>
        <p:txBody>
          <a:bodyPr vert="horz" lIns="91440" tIns="45720" rIns="91440" bIns="45720" rtlCol="0" anchor="ctr">
            <a:noAutofit/>
          </a:bodyPr>
          <a:lstStyle/>
          <a:p>
            <a:pPr algn="ctr" defTabSz="914400"/>
            <a:r>
              <a:rPr lang="en-US" sz="3600" dirty="0">
                <a:latin typeface="Times New Roman" panose="02020603050405020304" pitchFamily="18" charset="0"/>
                <a:cs typeface="Times New Roman" panose="02020603050405020304" pitchFamily="18" charset="0"/>
              </a:rPr>
              <a:t>Associate Physician Hiring Process</a:t>
            </a:r>
          </a:p>
        </p:txBody>
      </p:sp>
      <p:pic>
        <p:nvPicPr>
          <p:cNvPr id="14" name="Content Placeholder 13" descr="A screenshot of a document&#10;&#10;Description automatically generated"/>
          <p:cNvPicPr>
            <a:picLocks noGrp="1" noChangeAspect="1"/>
          </p:cNvPicPr>
          <p:nvPr>
            <p:ph sz="half" idx="1"/>
          </p:nvPr>
        </p:nvPicPr>
        <p:blipFill>
          <a:blip r:embed="rId2"/>
          <a:stretch>
            <a:fillRect/>
          </a:stretch>
        </p:blipFill>
        <p:spPr>
          <a:xfrm>
            <a:off x="1162476" y="905463"/>
            <a:ext cx="4144495" cy="4847363"/>
          </a:xfrm>
          <a:prstGeom prst="rect">
            <a:avLst/>
          </a:prstGeom>
        </p:spPr>
      </p:pic>
      <p:pic>
        <p:nvPicPr>
          <p:cNvPr id="13" name="Content Placeholder 12" descr="A form with text and a list&#10;&#10;Description automatically generated with medium confidence"/>
          <p:cNvPicPr>
            <a:picLocks noGrp="1" noChangeAspect="1"/>
          </p:cNvPicPr>
          <p:nvPr>
            <p:ph sz="half" idx="2"/>
          </p:nvPr>
        </p:nvPicPr>
        <p:blipFill>
          <a:blip r:embed="rId3"/>
          <a:stretch>
            <a:fillRect/>
          </a:stretch>
        </p:blipFill>
        <p:spPr>
          <a:xfrm>
            <a:off x="6393391" y="807004"/>
            <a:ext cx="4738898" cy="4885462"/>
          </a:xfrm>
          <a:prstGeom prst="rect">
            <a:avLst/>
          </a:prstGeom>
        </p:spPr>
      </p:pic>
      <p:sp>
        <p:nvSpPr>
          <p:cNvPr id="4" name="Slide Number Placeholder 3"/>
          <p:cNvSpPr>
            <a:spLocks noGrp="1"/>
          </p:cNvSpPr>
          <p:nvPr>
            <p:ph type="sldNum" sz="quarter" idx="12"/>
          </p:nvPr>
        </p:nvSpPr>
        <p:spPr>
          <a:xfrm>
            <a:off x="10302240" y="6431080"/>
            <a:ext cx="336042" cy="365125"/>
          </a:xfrm>
        </p:spPr>
        <p:txBody>
          <a:bodyPr vert="horz" lIns="91440" tIns="45720" rIns="91440" bIns="45720" rtlCol="0" anchor="ctr">
            <a:normAutofit/>
          </a:bodyPr>
          <a:lstStyle/>
          <a:p>
            <a:pPr algn="r" defTabSz="914400">
              <a:spcAft>
                <a:spcPts val="600"/>
              </a:spcAft>
            </a:pPr>
            <a:fld id="{E37A4DE7-38A9-42DB-88AB-4C6552FF2CD6}" type="slidenum">
              <a:rPr lang="en-US" sz="1000">
                <a:solidFill>
                  <a:schemeClr val="tx1">
                    <a:lumMod val="50000"/>
                    <a:lumOff val="50000"/>
                  </a:schemeClr>
                </a:solidFill>
              </a:rPr>
              <a:pPr algn="r" defTabSz="914400">
                <a:spcAft>
                  <a:spcPts val="600"/>
                </a:spcAft>
              </a:pPr>
              <a:t>54</a:t>
            </a:fld>
            <a:endParaRPr lang="en-US" sz="1000">
              <a:solidFill>
                <a:schemeClr val="tx1">
                  <a:lumMod val="50000"/>
                  <a:lumOff val="50000"/>
                </a:schemeClr>
              </a:solidFill>
            </a:endParaRPr>
          </a:p>
        </p:txBody>
      </p:sp>
      <p:sp>
        <p:nvSpPr>
          <p:cNvPr id="2" name="TextBox 1">
            <a:extLst>
              <a:ext uri="{FF2B5EF4-FFF2-40B4-BE49-F238E27FC236}">
                <a16:creationId xmlns:a16="http://schemas.microsoft.com/office/drawing/2014/main" id="{944B1F38-2A7D-84CE-8D34-17D35CD35F87}"/>
              </a:ext>
            </a:extLst>
          </p:cNvPr>
          <p:cNvSpPr txBox="1"/>
          <p:nvPr/>
        </p:nvSpPr>
        <p:spPr>
          <a:xfrm>
            <a:off x="5806100" y="5851285"/>
            <a:ext cx="4397110" cy="507831"/>
          </a:xfrm>
          <a:prstGeom prst="rect">
            <a:avLst/>
          </a:prstGeom>
          <a:noFill/>
        </p:spPr>
        <p:txBody>
          <a:bodyPr wrap="square" rtlCol="0">
            <a:spAutoFit/>
          </a:bodyPr>
          <a:lstStyle/>
          <a:p>
            <a:r>
              <a:rPr lang="en-US" sz="1600" dirty="0">
                <a:solidFill>
                  <a:schemeClr val="accent1">
                    <a:lumMod val="50000"/>
                  </a:schemeClr>
                </a:solidFill>
                <a:latin typeface="Times New Roman" panose="02020603050405020304" pitchFamily="18" charset="0"/>
                <a:cs typeface="Times New Roman" panose="02020603050405020304" pitchFamily="18" charset="0"/>
              </a:rPr>
              <a:t>Associate Physician Hiring Workflow:</a:t>
            </a:r>
          </a:p>
          <a:p>
            <a:r>
              <a:rPr lang="en-US" sz="1100" dirty="0">
                <a:solidFill>
                  <a:schemeClr val="accent1">
                    <a:lumMod val="40000"/>
                    <a:lumOff val="60000"/>
                  </a:schemeClr>
                </a:solidFill>
                <a:latin typeface="+mj-lt"/>
                <a:ea typeface="+mj-ea"/>
                <a:cs typeface="+mj-cs"/>
                <a:hlinkClick r:id="rId4">
                  <a:extLst>
                    <a:ext uri="{A12FA001-AC4F-418D-AE19-62706E023703}">
                      <ahyp:hlinkClr xmlns:ahyp="http://schemas.microsoft.com/office/drawing/2018/hyperlinkcolor" val="tx"/>
                    </a:ext>
                  </a:extLst>
                </a:hlinkClick>
              </a:rPr>
              <a:t>https://uclahs.box.com/s/0fmxvwzuwcxaihrhqtyt4ynqk83ou3kk</a:t>
            </a:r>
            <a:endParaRPr lang="en-US" sz="1100" dirty="0"/>
          </a:p>
        </p:txBody>
      </p:sp>
    </p:spTree>
    <p:extLst>
      <p:ext uri="{BB962C8B-B14F-4D97-AF65-F5344CB8AC3E}">
        <p14:creationId xmlns:p14="http://schemas.microsoft.com/office/powerpoint/2010/main" val="2484480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042" y="586856"/>
            <a:ext cx="2401025" cy="3387497"/>
          </a:xfrm>
        </p:spPr>
        <p:txBody>
          <a:bodyPr anchor="b">
            <a:normAutofit/>
          </a:bodyPr>
          <a:lstStyle/>
          <a:p>
            <a:pPr algn="r"/>
            <a:r>
              <a:rPr lang="en-US" sz="3500">
                <a:solidFill>
                  <a:srgbClr val="FFFFFF"/>
                </a:solidFill>
                <a:latin typeface="Times New Roman" panose="02020603050405020304" pitchFamily="18" charset="0"/>
                <a:cs typeface="Times New Roman" panose="02020603050405020304" pitchFamily="18" charset="0"/>
              </a:rPr>
              <a:t>Collective Bargaining Agreements </a:t>
            </a:r>
            <a:br>
              <a:rPr lang="en-US" sz="3500">
                <a:solidFill>
                  <a:srgbClr val="FFFFFF"/>
                </a:solidFill>
                <a:latin typeface="Times New Roman" panose="02020603050405020304" pitchFamily="18" charset="0"/>
                <a:cs typeface="Times New Roman" panose="02020603050405020304" pitchFamily="18" charset="0"/>
              </a:rPr>
            </a:br>
            <a:br>
              <a:rPr lang="en-US" sz="3500">
                <a:solidFill>
                  <a:srgbClr val="FFFFFF"/>
                </a:solidFill>
                <a:latin typeface="Times New Roman" panose="02020603050405020304" pitchFamily="18" charset="0"/>
                <a:cs typeface="Times New Roman" panose="02020603050405020304" pitchFamily="18" charset="0"/>
              </a:rPr>
            </a:br>
            <a:endParaRPr lang="en-US" sz="3500">
              <a:solidFill>
                <a:srgbClr val="FFFFFF"/>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5890140-4B7A-030F-B03A-4D69DCCAB1F9}"/>
              </a:ext>
            </a:extLst>
          </p:cNvPr>
          <p:cNvSpPr>
            <a:spLocks noGrp="1"/>
          </p:cNvSpPr>
          <p:nvPr>
            <p:ph idx="1"/>
          </p:nvPr>
        </p:nvSpPr>
        <p:spPr>
          <a:xfrm>
            <a:off x="1233334" y="954287"/>
            <a:ext cx="9725330" cy="4326903"/>
          </a:xfrm>
        </p:spPr>
        <p:txBody>
          <a:bodyPr anchor="ctr">
            <a:normAutofit/>
          </a:bodyPr>
          <a:lstStyle/>
          <a:p>
            <a:pPr marL="285750" indent="-285750" fontAlgn="base">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Depending on a position’s title, staff employees are either represented by a Union or policy-covered (not exclusively represented by a bargaining unit/union). </a:t>
            </a:r>
          </a:p>
          <a:p>
            <a:pPr marL="285750" indent="-285750" fontAlgn="base">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Each Union has a </a:t>
            </a:r>
            <a:r>
              <a:rPr lang="en-US" sz="2000" dirty="0">
                <a:solidFill>
                  <a:srgbClr val="536895"/>
                </a:solidFill>
                <a:latin typeface="Arial" panose="020B0604020202020204" pitchFamily="34" charset="0"/>
                <a:cs typeface="Arial" panose="020B0604020202020204" pitchFamily="34" charset="0"/>
                <a:hlinkClick r:id="rId2"/>
              </a:rPr>
              <a:t>collective-bargaining agreement </a:t>
            </a:r>
            <a:r>
              <a:rPr lang="en-US" sz="2000" dirty="0">
                <a:solidFill>
                  <a:srgbClr val="536895"/>
                </a:solidFill>
                <a:latin typeface="Arial" panose="020B0604020202020204" pitchFamily="34" charset="0"/>
                <a:cs typeface="Arial" panose="020B0604020202020204" pitchFamily="34" charset="0"/>
              </a:rPr>
              <a:t>with the University that governs the terms and conditions of employment. </a:t>
            </a:r>
          </a:p>
          <a:p>
            <a:pPr marL="285750" indent="-285750" fontAlgn="base">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hlinkClick r:id="rId3"/>
              </a:rPr>
              <a:t>Personnel Policies for Staff Members (PPSM) </a:t>
            </a:r>
            <a:r>
              <a:rPr lang="en-US" sz="2000" dirty="0">
                <a:solidFill>
                  <a:srgbClr val="536895"/>
                </a:solidFill>
                <a:latin typeface="Arial" panose="020B0604020202020204" pitchFamily="34" charset="0"/>
                <a:cs typeface="Arial" panose="020B0604020202020204" pitchFamily="34" charset="0"/>
              </a:rPr>
              <a:t>are systemwide policies issued by the Office of the President. The PPSM apply to all staff employees whose positions are not otherwise governed by a collective-bargaining agreement.  UCLA has promulgated local procedures, which are issued by the Offices of the Chancellor and Provost, and apply to all units under the jurisdiction of UCLA.</a:t>
            </a:r>
          </a:p>
          <a:p>
            <a:pPr marL="0" indent="0">
              <a:buNone/>
            </a:pPr>
            <a:endParaRPr lang="en-US" sz="1700" dirty="0"/>
          </a:p>
        </p:txBody>
      </p:sp>
      <p:sp>
        <p:nvSpPr>
          <p:cNvPr id="3" name="Title 9">
            <a:extLst>
              <a:ext uri="{FF2B5EF4-FFF2-40B4-BE49-F238E27FC236}">
                <a16:creationId xmlns:a16="http://schemas.microsoft.com/office/drawing/2014/main" id="{86290EC8-FDC9-F4C5-ECE3-FC4502CBCF98}"/>
              </a:ext>
            </a:extLst>
          </p:cNvPr>
          <p:cNvSpPr txBox="1">
            <a:spLocks/>
          </p:cNvSpPr>
          <p:nvPr/>
        </p:nvSpPr>
        <p:spPr>
          <a:xfrm>
            <a:off x="2705506" y="-71884"/>
            <a:ext cx="6780987" cy="89858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600" dirty="0">
                <a:latin typeface="Times New Roman" panose="02020603050405020304" pitchFamily="18" charset="0"/>
                <a:cs typeface="Times New Roman" panose="02020603050405020304" pitchFamily="18" charset="0"/>
              </a:rPr>
              <a:t>Collective Bargaining Agreements</a:t>
            </a:r>
          </a:p>
        </p:txBody>
      </p:sp>
      <p:sp>
        <p:nvSpPr>
          <p:cNvPr id="7" name="Slide Number Placeholder 6">
            <a:extLst>
              <a:ext uri="{FF2B5EF4-FFF2-40B4-BE49-F238E27FC236}">
                <a16:creationId xmlns:a16="http://schemas.microsoft.com/office/drawing/2014/main" id="{D1A92D01-356B-C746-1207-BE8DD97849BE}"/>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55</a:t>
            </a:fld>
            <a:endParaRPr lang="en-US" sz="1350">
              <a:solidFill>
                <a:prstClr val="black"/>
              </a:solidFill>
            </a:endParaRPr>
          </a:p>
        </p:txBody>
      </p:sp>
    </p:spTree>
    <p:extLst>
      <p:ext uri="{BB962C8B-B14F-4D97-AF65-F5344CB8AC3E}">
        <p14:creationId xmlns:p14="http://schemas.microsoft.com/office/powerpoint/2010/main" val="1726115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018" y="-180687"/>
            <a:ext cx="7421963" cy="1033669"/>
          </a:xfrm>
        </p:spPr>
        <p:txBody>
          <a:bodyPr>
            <a:normAutofit/>
          </a:bodyPr>
          <a:lstStyle/>
          <a:p>
            <a:pPr algn="ctr"/>
            <a:r>
              <a:rPr lang="en-US" sz="3500" dirty="0">
                <a:latin typeface="Times New Roman" panose="02020603050405020304" pitchFamily="18" charset="0"/>
                <a:cs typeface="Times New Roman" panose="02020603050405020304" pitchFamily="18" charset="0"/>
              </a:rPr>
              <a:t>Payroll Overview</a:t>
            </a:r>
          </a:p>
        </p:txBody>
      </p:sp>
      <p:sp>
        <p:nvSpPr>
          <p:cNvPr id="3" name="Content Placeholder 2"/>
          <p:cNvSpPr>
            <a:spLocks noGrp="1"/>
          </p:cNvSpPr>
          <p:nvPr>
            <p:ph idx="1"/>
          </p:nvPr>
        </p:nvSpPr>
        <p:spPr>
          <a:xfrm>
            <a:off x="1824755" y="1186341"/>
            <a:ext cx="8542487" cy="4192006"/>
          </a:xfrm>
        </p:spPr>
        <p:txBody>
          <a:bodyPr anchor="ctr">
            <a:normAutofit fontScale="85000" lnSpcReduction="10000"/>
          </a:bodyPr>
          <a:lstStyle/>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Assign new hires to timesheet group</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Timesheet collection</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Timesheet completion and approval audit</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Process terminations (Final Pay)</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Audit vacation, sick, comp time leave balances in HBS and UCPath</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Blood donation certificates collection</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Jury duty certificates collection</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CTO forms collection </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Provide guidance on reporting leaves on timesheets as instructed by our LOA Team</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Timesheet Authorization Forms</a:t>
            </a:r>
          </a:p>
          <a:p>
            <a:pPr marL="182880">
              <a:lnSpc>
                <a:spcPct val="110000"/>
              </a:lnSpc>
              <a:spcBef>
                <a:spcPts val="0"/>
              </a:spcBef>
            </a:pPr>
            <a:endParaRPr lang="en-US" sz="1800" dirty="0">
              <a:solidFill>
                <a:srgbClr val="536895"/>
              </a:solidFill>
              <a:latin typeface="Arial" panose="020B0604020202020204" pitchFamily="34" charset="0"/>
              <a:cs typeface="Arial" panose="020B0604020202020204" pitchFamily="34" charset="0"/>
            </a:endParaRPr>
          </a:p>
          <a:p>
            <a:pPr marL="0" indent="0">
              <a:lnSpc>
                <a:spcPct val="110000"/>
              </a:lnSpc>
              <a:spcBef>
                <a:spcPts val="0"/>
              </a:spcBef>
              <a:buNone/>
            </a:pPr>
            <a:r>
              <a:rPr lang="en-US" sz="2000" dirty="0">
                <a:latin typeface="Arial" panose="020B0604020202020204" pitchFamily="34" charset="0"/>
                <a:cs typeface="Arial" panose="020B0604020202020204" pitchFamily="34" charset="0"/>
              </a:rPr>
              <a:t>Helpful Links:</a:t>
            </a: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Bi-Weekly Payroll Calendar:</a:t>
            </a:r>
            <a:r>
              <a:rPr lang="en-US" sz="1800" dirty="0">
                <a:solidFill>
                  <a:srgbClr val="536895"/>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2"/>
              </a:rPr>
              <a:t>https://hbssome.mednet.ucla.edu/TPWeb/DOC/2024%20Payroll%20Calendar.pdf</a:t>
            </a:r>
            <a:endParaRPr lang="en-US" sz="1200" dirty="0">
              <a:solidFill>
                <a:srgbClr val="536895"/>
              </a:solidFill>
              <a:latin typeface="Arial" panose="020B0604020202020204" pitchFamily="34" charset="0"/>
              <a:cs typeface="Arial" panose="020B0604020202020204" pitchFamily="34" charset="0"/>
            </a:endParaRP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Monthly Payroll Calendar: </a:t>
            </a:r>
            <a:r>
              <a:rPr lang="en-US" sz="1200" dirty="0">
                <a:latin typeface="Arial" panose="020B0604020202020204" pitchFamily="34" charset="0"/>
                <a:cs typeface="Arial" panose="020B0604020202020204" pitchFamily="34" charset="0"/>
                <a:hlinkClick r:id="rId3"/>
              </a:rPr>
              <a:t>payroll-calendar-mo-2024.pdf (ucop.edu)</a:t>
            </a:r>
            <a:endParaRPr lang="en-US" sz="1200" dirty="0">
              <a:latin typeface="Arial" panose="020B0604020202020204" pitchFamily="34" charset="0"/>
              <a:cs typeface="Arial" panose="020B0604020202020204" pitchFamily="34" charset="0"/>
            </a:endParaRPr>
          </a:p>
          <a:p>
            <a:pPr marL="182880" indent="-171450">
              <a:lnSpc>
                <a:spcPct val="110000"/>
              </a:lnSpc>
              <a:spcBef>
                <a:spcPts val="0"/>
              </a:spcBef>
              <a:buFont typeface="Arial" panose="020B0604020202020204" pitchFamily="34" charset="0"/>
              <a:buChar char="•"/>
            </a:pPr>
            <a:r>
              <a:rPr lang="en-US" sz="2000" dirty="0">
                <a:solidFill>
                  <a:srgbClr val="536895"/>
                </a:solidFill>
                <a:latin typeface="Arial" panose="020B0604020202020204" pitchFamily="34" charset="0"/>
                <a:cs typeface="Arial" panose="020B0604020202020204" pitchFamily="34" charset="0"/>
              </a:rPr>
              <a:t>HBS DGSOM/FPG: </a:t>
            </a:r>
            <a:r>
              <a:rPr lang="en-US" sz="1300" dirty="0">
                <a:latin typeface="Arial" panose="020B0604020202020204" pitchFamily="34" charset="0"/>
                <a:cs typeface="Arial" panose="020B0604020202020204" pitchFamily="34" charset="0"/>
                <a:hlinkClick r:id="rId4"/>
              </a:rPr>
              <a:t>https://hbssome.mednet.ucla.edu/TPWeb/DOC/DGSOMHBSQuickStartGuide.pdf</a:t>
            </a:r>
            <a:endParaRPr lang="en-US" sz="1300" dirty="0">
              <a:latin typeface="Arial" panose="020B0604020202020204" pitchFamily="34" charset="0"/>
              <a:cs typeface="Arial" panose="020B0604020202020204" pitchFamily="34" charset="0"/>
            </a:endParaRPr>
          </a:p>
          <a:p>
            <a:endParaRPr lang="en-US" sz="600" dirty="0"/>
          </a:p>
        </p:txBody>
      </p:sp>
      <p:sp>
        <p:nvSpPr>
          <p:cNvPr id="4" name="Slide Number Placeholder 3"/>
          <p:cNvSpPr>
            <a:spLocks noGrp="1"/>
          </p:cNvSpPr>
          <p:nvPr>
            <p:ph type="sldNum" sz="quarter" idx="12"/>
          </p:nvPr>
        </p:nvSpPr>
        <p:spPr>
          <a:xfrm>
            <a:off x="10302240" y="6455432"/>
            <a:ext cx="334434" cy="365125"/>
          </a:xfrm>
        </p:spPr>
        <p:txBody>
          <a:bodyPr>
            <a:normAutofit/>
          </a:bodyPr>
          <a:lstStyle/>
          <a:p>
            <a:pPr defTabSz="685800">
              <a:spcAft>
                <a:spcPts val="600"/>
              </a:spcAft>
            </a:pPr>
            <a:fld id="{E37A4DE7-38A9-42DB-88AB-4C6552FF2CD6}" type="slidenum">
              <a:rPr lang="en-US" sz="1000">
                <a:solidFill>
                  <a:schemeClr val="tx1">
                    <a:lumMod val="50000"/>
                    <a:lumOff val="50000"/>
                  </a:schemeClr>
                </a:solidFill>
              </a:rPr>
              <a:pPr defTabSz="685800">
                <a:spcAft>
                  <a:spcPts val="600"/>
                </a:spcAft>
              </a:pPr>
              <a:t>56</a:t>
            </a:fld>
            <a:endParaRPr lang="en-US" sz="1000">
              <a:solidFill>
                <a:schemeClr val="tx1">
                  <a:lumMod val="50000"/>
                  <a:lumOff val="50000"/>
                </a:schemeClr>
              </a:solidFill>
            </a:endParaRPr>
          </a:p>
        </p:txBody>
      </p:sp>
    </p:spTree>
    <p:extLst>
      <p:ext uri="{BB962C8B-B14F-4D97-AF65-F5344CB8AC3E}">
        <p14:creationId xmlns:p14="http://schemas.microsoft.com/office/powerpoint/2010/main" val="478998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6343" y="110170"/>
            <a:ext cx="7123474" cy="570898"/>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HR Organizational Chart</a:t>
            </a:r>
          </a:p>
        </p:txBody>
      </p:sp>
      <p:grpSp>
        <p:nvGrpSpPr>
          <p:cNvPr id="53" name="Group 52"/>
          <p:cNvGrpSpPr/>
          <p:nvPr/>
        </p:nvGrpSpPr>
        <p:grpSpPr>
          <a:xfrm>
            <a:off x="2826871" y="2082116"/>
            <a:ext cx="6305613" cy="3130509"/>
            <a:chOff x="1197881" y="2362015"/>
            <a:chExt cx="6305613" cy="3130509"/>
          </a:xfrm>
        </p:grpSpPr>
        <p:cxnSp>
          <p:nvCxnSpPr>
            <p:cNvPr id="36" name="Straight Connector 35"/>
            <p:cNvCxnSpPr/>
            <p:nvPr/>
          </p:nvCxnSpPr>
          <p:spPr>
            <a:xfrm flipV="1">
              <a:off x="2733074" y="4449290"/>
              <a:ext cx="0" cy="44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197881" y="2362015"/>
              <a:ext cx="6305613" cy="3130509"/>
              <a:chOff x="1197881" y="2362015"/>
              <a:chExt cx="6305613" cy="3130509"/>
            </a:xfrm>
          </p:grpSpPr>
          <p:cxnSp>
            <p:nvCxnSpPr>
              <p:cNvPr id="35" name="Straight Connector 34"/>
              <p:cNvCxnSpPr>
                <a:cxnSpLocks/>
              </p:cNvCxnSpPr>
              <p:nvPr/>
            </p:nvCxnSpPr>
            <p:spPr>
              <a:xfrm flipH="1" flipV="1">
                <a:off x="3513127" y="2609631"/>
                <a:ext cx="651" cy="183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868836" y="4450065"/>
                <a:ext cx="2" cy="51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97881" y="4449677"/>
                <a:ext cx="46632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339146" y="4450065"/>
                <a:ext cx="0" cy="445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29514" y="3179170"/>
                <a:ext cx="39739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Group 6"/>
              <p:cNvGrpSpPr/>
              <p:nvPr/>
            </p:nvGrpSpPr>
            <p:grpSpPr>
              <a:xfrm>
                <a:off x="1918453" y="4903948"/>
                <a:ext cx="4813359" cy="588576"/>
                <a:chOff x="1542238" y="4174346"/>
                <a:chExt cx="4813359" cy="588576"/>
              </a:xfrm>
              <a:solidFill>
                <a:srgbClr val="DAEBFE"/>
              </a:solidFill>
            </p:grpSpPr>
            <p:sp>
              <p:nvSpPr>
                <p:cNvPr id="8" name="TextBox 7">
                  <a:extLst>
                    <a:ext uri="{FF2B5EF4-FFF2-40B4-BE49-F238E27FC236}">
                      <a16:creationId xmlns:a16="http://schemas.microsoft.com/office/drawing/2014/main" id="{F0C7DEAD-3919-45D2-A9AD-EEC4BF1D8A20}"/>
                    </a:ext>
                  </a:extLst>
                </p:cNvPr>
                <p:cNvSpPr txBox="1"/>
                <p:nvPr/>
              </p:nvSpPr>
              <p:spPr>
                <a:xfrm>
                  <a:off x="4800689" y="4174346"/>
                  <a:ext cx="1554908" cy="5832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HR Generalist</a:t>
                  </a:r>
                  <a:br>
                    <a:rPr lang="en-US" sz="1100" b="1" dirty="0">
                      <a:solidFill>
                        <a:schemeClr val="tx1"/>
                      </a:solidFill>
                    </a:rPr>
                  </a:br>
                  <a:r>
                    <a:rPr lang="en-US" sz="1100" i="1" dirty="0">
                      <a:solidFill>
                        <a:schemeClr val="tx1"/>
                      </a:solidFill>
                    </a:rPr>
                    <a:t>Maria Shavers</a:t>
                  </a:r>
                  <a:endParaRPr lang="en-US" sz="1000" i="1" dirty="0">
                    <a:solidFill>
                      <a:schemeClr val="tx1"/>
                    </a:solidFill>
                  </a:endParaRPr>
                </a:p>
              </p:txBody>
            </p:sp>
            <p:sp>
              <p:nvSpPr>
                <p:cNvPr id="9" name="TextBox 8">
                  <a:extLst>
                    <a:ext uri="{FF2B5EF4-FFF2-40B4-BE49-F238E27FC236}">
                      <a16:creationId xmlns:a16="http://schemas.microsoft.com/office/drawing/2014/main" id="{3FA7D8A7-82C4-4AC3-93C0-0B159C72CE56}"/>
                    </a:ext>
                  </a:extLst>
                </p:cNvPr>
                <p:cNvSpPr txBox="1"/>
                <p:nvPr/>
              </p:nvSpPr>
              <p:spPr>
                <a:xfrm>
                  <a:off x="1542238" y="4178686"/>
                  <a:ext cx="1594674" cy="584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HR Generalist</a:t>
                  </a:r>
                  <a:br>
                    <a:rPr lang="en-US" sz="1100" b="1" dirty="0">
                      <a:solidFill>
                        <a:schemeClr val="tx1"/>
                      </a:solidFill>
                    </a:rPr>
                  </a:br>
                  <a:r>
                    <a:rPr lang="en-US" sz="1100" i="1" dirty="0">
                      <a:solidFill>
                        <a:schemeClr val="tx1"/>
                      </a:solidFill>
                    </a:rPr>
                    <a:t>Farah Walahi</a:t>
                  </a:r>
                </a:p>
                <a:p>
                  <a:pPr algn="ctr" defTabSz="800100">
                    <a:lnSpc>
                      <a:spcPct val="90000"/>
                    </a:lnSpc>
                    <a:spcBef>
                      <a:spcPct val="0"/>
                    </a:spcBef>
                    <a:spcAft>
                      <a:spcPct val="35000"/>
                    </a:spcAft>
                  </a:pPr>
                  <a:endParaRPr lang="en-US" sz="1000" i="1" dirty="0">
                    <a:solidFill>
                      <a:schemeClr val="tx1"/>
                    </a:solidFill>
                  </a:endParaRPr>
                </a:p>
              </p:txBody>
            </p:sp>
          </p:grpSp>
          <p:sp>
            <p:nvSpPr>
              <p:cNvPr id="12" name="TextBox 11">
                <a:extLst>
                  <a:ext uri="{FF2B5EF4-FFF2-40B4-BE49-F238E27FC236}">
                    <a16:creationId xmlns:a16="http://schemas.microsoft.com/office/drawing/2014/main" id="{FE12DAF9-4893-4E3C-91DD-43F07DA3D081}"/>
                  </a:ext>
                </a:extLst>
              </p:cNvPr>
              <p:cNvSpPr txBox="1"/>
              <p:nvPr/>
            </p:nvSpPr>
            <p:spPr>
              <a:xfrm>
                <a:off x="3533345" y="4898361"/>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HR Generalist</a:t>
                </a:r>
                <a:br>
                  <a:rPr lang="en-US" sz="1100" b="1" dirty="0">
                    <a:solidFill>
                      <a:schemeClr val="tx1"/>
                    </a:solidFill>
                  </a:rPr>
                </a:br>
                <a:r>
                  <a:rPr lang="en-US" sz="1100" i="1" dirty="0">
                    <a:solidFill>
                      <a:schemeClr val="tx1"/>
                    </a:solidFill>
                  </a:rPr>
                  <a:t>Darcy O’Brien</a:t>
                </a:r>
              </a:p>
              <a:p>
                <a:pPr algn="ctr" defTabSz="800100">
                  <a:lnSpc>
                    <a:spcPct val="90000"/>
                  </a:lnSpc>
                  <a:spcBef>
                    <a:spcPct val="0"/>
                  </a:spcBef>
                  <a:spcAft>
                    <a:spcPct val="35000"/>
                  </a:spcAft>
                </a:pPr>
                <a:endParaRPr lang="en-US" sz="1000" i="1" dirty="0">
                  <a:solidFill>
                    <a:schemeClr val="tx1"/>
                  </a:solidFill>
                </a:endParaRPr>
              </a:p>
            </p:txBody>
          </p:sp>
          <p:sp>
            <p:nvSpPr>
              <p:cNvPr id="16" name="TextBox 15">
                <a:extLst>
                  <a:ext uri="{FF2B5EF4-FFF2-40B4-BE49-F238E27FC236}">
                    <a16:creationId xmlns:a16="http://schemas.microsoft.com/office/drawing/2014/main" id="{FE12DAF9-4893-4E3C-91DD-43F07DA3D081}"/>
                  </a:ext>
                </a:extLst>
              </p:cNvPr>
              <p:cNvSpPr txBox="1"/>
              <p:nvPr/>
            </p:nvSpPr>
            <p:spPr>
              <a:xfrm>
                <a:off x="2731695" y="2362015"/>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HR Supervisor</a:t>
                </a:r>
                <a:br>
                  <a:rPr lang="en-US" sz="1100" b="1" dirty="0">
                    <a:solidFill>
                      <a:schemeClr val="tx1"/>
                    </a:solidFill>
                  </a:rPr>
                </a:br>
                <a:r>
                  <a:rPr lang="en-US" sz="1100" i="1" dirty="0">
                    <a:solidFill>
                      <a:schemeClr val="tx1"/>
                    </a:solidFill>
                  </a:rPr>
                  <a:t>Alma Aguayo</a:t>
                </a:r>
              </a:p>
              <a:p>
                <a:pPr algn="ctr" defTabSz="800100">
                  <a:lnSpc>
                    <a:spcPct val="90000"/>
                  </a:lnSpc>
                  <a:spcBef>
                    <a:spcPct val="0"/>
                  </a:spcBef>
                  <a:spcAft>
                    <a:spcPct val="35000"/>
                  </a:spcAft>
                </a:pPr>
                <a:endParaRPr lang="en-US" sz="1000" i="1" dirty="0">
                  <a:solidFill>
                    <a:schemeClr val="tx1"/>
                  </a:solidFill>
                </a:endParaRPr>
              </a:p>
            </p:txBody>
          </p:sp>
        </p:grpSp>
      </p:grpSp>
      <p:sp>
        <p:nvSpPr>
          <p:cNvPr id="2" name="Rectangle 1"/>
          <p:cNvSpPr/>
          <p:nvPr/>
        </p:nvSpPr>
        <p:spPr>
          <a:xfrm>
            <a:off x="8360801" y="2541698"/>
            <a:ext cx="148630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Semel Payroll</a:t>
            </a:r>
          </a:p>
        </p:txBody>
      </p:sp>
      <p:cxnSp>
        <p:nvCxnSpPr>
          <p:cNvPr id="34" name="Straight Connector 33"/>
          <p:cNvCxnSpPr/>
          <p:nvPr/>
        </p:nvCxnSpPr>
        <p:spPr>
          <a:xfrm flipV="1">
            <a:off x="2828841" y="4172505"/>
            <a:ext cx="0" cy="445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E12DAF9-4893-4E3C-91DD-43F07DA3D081}"/>
              </a:ext>
            </a:extLst>
          </p:cNvPr>
          <p:cNvSpPr txBox="1"/>
          <p:nvPr/>
        </p:nvSpPr>
        <p:spPr>
          <a:xfrm>
            <a:off x="1904491" y="4641465"/>
            <a:ext cx="1603300" cy="57935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HR Generalist</a:t>
            </a:r>
          </a:p>
          <a:p>
            <a:pPr algn="ctr" defTabSz="800100">
              <a:lnSpc>
                <a:spcPct val="90000"/>
              </a:lnSpc>
              <a:spcBef>
                <a:spcPct val="0"/>
              </a:spcBef>
              <a:spcAft>
                <a:spcPct val="35000"/>
              </a:spcAft>
            </a:pPr>
            <a:r>
              <a:rPr lang="en-US" sz="1100" i="1" dirty="0">
                <a:solidFill>
                  <a:schemeClr val="tx1"/>
                </a:solidFill>
              </a:rPr>
              <a:t>Arpine Khacheryan</a:t>
            </a:r>
          </a:p>
          <a:p>
            <a:pPr algn="ctr" defTabSz="800100">
              <a:lnSpc>
                <a:spcPct val="90000"/>
              </a:lnSpc>
              <a:spcBef>
                <a:spcPct val="0"/>
              </a:spcBef>
              <a:spcAft>
                <a:spcPct val="35000"/>
              </a:spcAft>
            </a:pPr>
            <a:endParaRPr lang="en-US" sz="1000" i="1" dirty="0">
              <a:solidFill>
                <a:schemeClr val="tx1"/>
              </a:solidFill>
            </a:endParaRPr>
          </a:p>
        </p:txBody>
      </p:sp>
      <p:cxnSp>
        <p:nvCxnSpPr>
          <p:cNvPr id="39" name="Straight Connector 38"/>
          <p:cNvCxnSpPr/>
          <p:nvPr/>
        </p:nvCxnSpPr>
        <p:spPr>
          <a:xfrm>
            <a:off x="9147678" y="2908693"/>
            <a:ext cx="0" cy="3265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p:cNvCxnSpPr/>
          <p:nvPr/>
        </p:nvCxnSpPr>
        <p:spPr>
          <a:xfrm>
            <a:off x="9170405" y="3582312"/>
            <a:ext cx="0" cy="6726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FE12DAF9-4893-4E3C-91DD-43F07DA3D081}"/>
              </a:ext>
            </a:extLst>
          </p:cNvPr>
          <p:cNvSpPr txBox="1"/>
          <p:nvPr/>
        </p:nvSpPr>
        <p:spPr>
          <a:xfrm>
            <a:off x="8479854" y="3234796"/>
            <a:ext cx="1335649" cy="497689"/>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i="1" dirty="0">
                <a:solidFill>
                  <a:schemeClr val="tx1"/>
                </a:solidFill>
              </a:rPr>
              <a:t>PAYROLL Manager</a:t>
            </a:r>
          </a:p>
          <a:p>
            <a:pPr algn="ctr" defTabSz="800100">
              <a:lnSpc>
                <a:spcPct val="90000"/>
              </a:lnSpc>
              <a:spcBef>
                <a:spcPct val="0"/>
              </a:spcBef>
              <a:spcAft>
                <a:spcPct val="35000"/>
              </a:spcAft>
            </a:pPr>
            <a:r>
              <a:rPr lang="en-US" sz="1100" i="1" dirty="0">
                <a:solidFill>
                  <a:schemeClr val="tx1"/>
                </a:solidFill>
              </a:rPr>
              <a:t>Claudia Casas</a:t>
            </a:r>
          </a:p>
        </p:txBody>
      </p:sp>
      <p:sp>
        <p:nvSpPr>
          <p:cNvPr id="54" name="TextBox 53">
            <a:extLst>
              <a:ext uri="{FF2B5EF4-FFF2-40B4-BE49-F238E27FC236}">
                <a16:creationId xmlns:a16="http://schemas.microsoft.com/office/drawing/2014/main" id="{FE12DAF9-4893-4E3C-91DD-43F07DA3D081}"/>
              </a:ext>
            </a:extLst>
          </p:cNvPr>
          <p:cNvSpPr txBox="1"/>
          <p:nvPr/>
        </p:nvSpPr>
        <p:spPr>
          <a:xfrm>
            <a:off x="8471931" y="3823853"/>
            <a:ext cx="1377292" cy="512296"/>
          </a:xfrm>
          <a:prstGeom prst="rect">
            <a:avLst/>
          </a:prstGeom>
          <a:solidFill>
            <a:srgbClr val="DAEBFE"/>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i="1" dirty="0">
                <a:solidFill>
                  <a:schemeClr val="tx1"/>
                </a:solidFill>
              </a:rPr>
              <a:t>PAYROLL ANL 2</a:t>
            </a:r>
          </a:p>
          <a:p>
            <a:pPr algn="ctr" defTabSz="800100">
              <a:lnSpc>
                <a:spcPct val="90000"/>
              </a:lnSpc>
              <a:spcBef>
                <a:spcPct val="0"/>
              </a:spcBef>
              <a:spcAft>
                <a:spcPct val="35000"/>
              </a:spcAft>
            </a:pPr>
            <a:r>
              <a:rPr lang="en-US" sz="1100" i="1" dirty="0">
                <a:solidFill>
                  <a:schemeClr val="tx1"/>
                </a:solidFill>
              </a:rPr>
              <a:t>Gloria Mota</a:t>
            </a:r>
          </a:p>
          <a:p>
            <a:pPr algn="ctr" defTabSz="800100">
              <a:lnSpc>
                <a:spcPct val="90000"/>
              </a:lnSpc>
              <a:spcBef>
                <a:spcPct val="0"/>
              </a:spcBef>
              <a:spcAft>
                <a:spcPct val="35000"/>
              </a:spcAft>
            </a:pPr>
            <a:endParaRPr lang="en-US" sz="1000" i="1" dirty="0">
              <a:solidFill>
                <a:schemeClr val="tx1"/>
              </a:solidFill>
            </a:endParaRPr>
          </a:p>
        </p:txBody>
      </p:sp>
      <p:sp>
        <p:nvSpPr>
          <p:cNvPr id="6" name="Slide Number Placeholder 5">
            <a:extLst>
              <a:ext uri="{FF2B5EF4-FFF2-40B4-BE49-F238E27FC236}">
                <a16:creationId xmlns:a16="http://schemas.microsoft.com/office/drawing/2014/main" id="{DD2CAED2-DD50-5469-5EA2-63DD07C5E0B1}"/>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57</a:t>
            </a:fld>
            <a:endParaRPr lang="en-US" sz="1350">
              <a:solidFill>
                <a:prstClr val="black"/>
              </a:solidFill>
            </a:endParaRPr>
          </a:p>
        </p:txBody>
      </p:sp>
    </p:spTree>
    <p:extLst>
      <p:ext uri="{BB962C8B-B14F-4D97-AF65-F5344CB8AC3E}">
        <p14:creationId xmlns:p14="http://schemas.microsoft.com/office/powerpoint/2010/main" val="1983480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674" y="348865"/>
            <a:ext cx="7288583" cy="1576446"/>
          </a:xfrm>
        </p:spPr>
        <p:txBody>
          <a:bodyPr anchor="ctr">
            <a:normAutofit/>
          </a:bodyPr>
          <a:lstStyle/>
          <a:p>
            <a:r>
              <a:rPr lang="en-US" sz="3500" dirty="0">
                <a:solidFill>
                  <a:srgbClr val="FFFFFF"/>
                </a:solidFill>
                <a:latin typeface="Times New Roman" panose="02020603050405020304" pitchFamily="18" charset="0"/>
                <a:cs typeface="Times New Roman" panose="02020603050405020304" pitchFamily="18" charset="0"/>
              </a:rPr>
              <a:t>HR Points of Contact</a:t>
            </a:r>
          </a:p>
        </p:txBody>
      </p:sp>
      <p:sp>
        <p:nvSpPr>
          <p:cNvPr id="3" name="Title 2">
            <a:extLst>
              <a:ext uri="{FF2B5EF4-FFF2-40B4-BE49-F238E27FC236}">
                <a16:creationId xmlns:a16="http://schemas.microsoft.com/office/drawing/2014/main" id="{04E6030D-A85B-5114-2047-D5437FAECCEB}"/>
              </a:ext>
            </a:extLst>
          </p:cNvPr>
          <p:cNvSpPr txBox="1">
            <a:spLocks/>
          </p:cNvSpPr>
          <p:nvPr/>
        </p:nvSpPr>
        <p:spPr>
          <a:xfrm>
            <a:off x="2534262" y="63416"/>
            <a:ext cx="7123474" cy="57089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latin typeface="Times New Roman" panose="02020603050405020304" pitchFamily="18" charset="0"/>
                <a:cs typeface="Times New Roman" panose="02020603050405020304" pitchFamily="18" charset="0"/>
              </a:rPr>
              <a:t>HR Directory</a:t>
            </a:r>
          </a:p>
        </p:txBody>
      </p:sp>
      <p:sp>
        <p:nvSpPr>
          <p:cNvPr id="7" name="Slide Number Placeholder 6">
            <a:extLst>
              <a:ext uri="{FF2B5EF4-FFF2-40B4-BE49-F238E27FC236}">
                <a16:creationId xmlns:a16="http://schemas.microsoft.com/office/drawing/2014/main" id="{00FA0DD0-D188-41BB-7F50-EC7E828636F9}"/>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58</a:t>
            </a:fld>
            <a:endParaRPr lang="en-US" sz="1350">
              <a:solidFill>
                <a:prstClr val="black"/>
              </a:solidFill>
            </a:endParaRPr>
          </a:p>
        </p:txBody>
      </p:sp>
      <p:sp>
        <p:nvSpPr>
          <p:cNvPr id="6" name="Content Placeholder 5">
            <a:extLst>
              <a:ext uri="{FF2B5EF4-FFF2-40B4-BE49-F238E27FC236}">
                <a16:creationId xmlns:a16="http://schemas.microsoft.com/office/drawing/2014/main" id="{1ED7E1D0-A237-0D20-3335-3551F2B7CF46}"/>
              </a:ext>
            </a:extLst>
          </p:cNvPr>
          <p:cNvSpPr>
            <a:spLocks noGrp="1"/>
          </p:cNvSpPr>
          <p:nvPr>
            <p:ph idx="1"/>
          </p:nvPr>
        </p:nvSpPr>
        <p:spPr/>
        <p:txBody>
          <a:bodyPr/>
          <a:lstStyle/>
          <a:p>
            <a:endParaRPr lang="en-US"/>
          </a:p>
        </p:txBody>
      </p:sp>
      <p:graphicFrame>
        <p:nvGraphicFramePr>
          <p:cNvPr id="8" name="Content Placeholder 4">
            <a:extLst>
              <a:ext uri="{FF2B5EF4-FFF2-40B4-BE49-F238E27FC236}">
                <a16:creationId xmlns:a16="http://schemas.microsoft.com/office/drawing/2014/main" id="{8240C10E-0D86-BAAB-9151-70BB9D199D69}"/>
              </a:ext>
            </a:extLst>
          </p:cNvPr>
          <p:cNvGraphicFramePr>
            <a:graphicFrameLocks/>
          </p:cNvGraphicFramePr>
          <p:nvPr>
            <p:extLst>
              <p:ext uri="{D42A27DB-BD31-4B8C-83A1-F6EECF244321}">
                <p14:modId xmlns:p14="http://schemas.microsoft.com/office/powerpoint/2010/main" val="1710523252"/>
              </p:ext>
            </p:extLst>
          </p:nvPr>
        </p:nvGraphicFramePr>
        <p:xfrm>
          <a:off x="127591" y="740373"/>
          <a:ext cx="11961628" cy="5066780"/>
        </p:xfrm>
        <a:graphic>
          <a:graphicData uri="http://schemas.openxmlformats.org/drawingml/2006/table">
            <a:tbl>
              <a:tblPr firstRow="1" bandRow="1">
                <a:tableStyleId>{5C22544A-7EE6-4342-B048-85BDC9FD1C3A}</a:tableStyleId>
              </a:tblPr>
              <a:tblGrid>
                <a:gridCol w="2560969">
                  <a:extLst>
                    <a:ext uri="{9D8B030D-6E8A-4147-A177-3AD203B41FA5}">
                      <a16:colId xmlns:a16="http://schemas.microsoft.com/office/drawing/2014/main" val="628204028"/>
                    </a:ext>
                  </a:extLst>
                </a:gridCol>
                <a:gridCol w="6327849">
                  <a:extLst>
                    <a:ext uri="{9D8B030D-6E8A-4147-A177-3AD203B41FA5}">
                      <a16:colId xmlns:a16="http://schemas.microsoft.com/office/drawing/2014/main" val="398339293"/>
                    </a:ext>
                  </a:extLst>
                </a:gridCol>
                <a:gridCol w="3072810">
                  <a:extLst>
                    <a:ext uri="{9D8B030D-6E8A-4147-A177-3AD203B41FA5}">
                      <a16:colId xmlns:a16="http://schemas.microsoft.com/office/drawing/2014/main" val="730615473"/>
                    </a:ext>
                  </a:extLst>
                </a:gridCol>
              </a:tblGrid>
              <a:tr h="220567">
                <a:tc>
                  <a:txBody>
                    <a:bodyPr/>
                    <a:lstStyle/>
                    <a:p>
                      <a:r>
                        <a:rPr lang="en-US" sz="1200" dirty="0">
                          <a:latin typeface="Arial" panose="020B0604020202020204" pitchFamily="34" charset="0"/>
                          <a:cs typeface="Arial" panose="020B0604020202020204" pitchFamily="34" charset="0"/>
                        </a:rPr>
                        <a:t>Name</a:t>
                      </a:r>
                    </a:p>
                  </a:txBody>
                  <a:tcPr marL="49478" marR="49478" marT="24739" marB="24739"/>
                </a:tc>
                <a:tc>
                  <a:txBody>
                    <a:bodyPr/>
                    <a:lstStyle/>
                    <a:p>
                      <a:r>
                        <a:rPr lang="en-US" sz="1200" dirty="0">
                          <a:latin typeface="Arial" panose="020B0604020202020204" pitchFamily="34" charset="0"/>
                          <a:cs typeface="Arial" panose="020B0604020202020204" pitchFamily="34" charset="0"/>
                        </a:rPr>
                        <a:t>Role</a:t>
                      </a:r>
                    </a:p>
                  </a:txBody>
                  <a:tcPr marL="49478" marR="49478" marT="24739" marB="24739"/>
                </a:tc>
                <a:tc>
                  <a:txBody>
                    <a:bodyPr/>
                    <a:lstStyle/>
                    <a:p>
                      <a:r>
                        <a:rPr lang="en-US" sz="1200" dirty="0">
                          <a:latin typeface="Arial" panose="020B0604020202020204" pitchFamily="34" charset="0"/>
                          <a:cs typeface="Arial" panose="020B0604020202020204" pitchFamily="34" charset="0"/>
                        </a:rPr>
                        <a:t>Email</a:t>
                      </a:r>
                    </a:p>
                  </a:txBody>
                  <a:tcPr marL="49478" marR="49478" marT="24739" marB="24739"/>
                </a:tc>
                <a:extLst>
                  <a:ext uri="{0D108BD9-81ED-4DB2-BD59-A6C34878D82A}">
                    <a16:rowId xmlns:a16="http://schemas.microsoft.com/office/drawing/2014/main" val="2620652008"/>
                  </a:ext>
                </a:extLst>
              </a:tr>
              <a:tr h="9149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Semel</a:t>
                      </a:r>
                      <a:r>
                        <a:rPr lang="en-US" sz="1200" baseline="0" dirty="0">
                          <a:latin typeface="Arial" panose="020B0604020202020204" pitchFamily="34" charset="0"/>
                          <a:cs typeface="Arial" panose="020B0604020202020204" pitchFamily="34" charset="0"/>
                        </a:rPr>
                        <a:t> HR</a:t>
                      </a:r>
                      <a:r>
                        <a:rPr lang="en-US" sz="1200" dirty="0">
                          <a:latin typeface="Arial" panose="020B0604020202020204" pitchFamily="34" charset="0"/>
                          <a:cs typeface="Arial" panose="020B0604020202020204" pitchFamily="34" charset="0"/>
                        </a:rPr>
                        <a:t>   </a:t>
                      </a:r>
                    </a:p>
                  </a:txBody>
                  <a:tcPr marL="49478" marR="49478" marT="24739" marB="24739"/>
                </a:tc>
                <a:tc>
                  <a:txBody>
                    <a:bodyPr/>
                    <a:lstStyle/>
                    <a:p>
                      <a:r>
                        <a:rPr lang="en-US" sz="1200" dirty="0">
                          <a:latin typeface="Arial" panose="020B0604020202020204" pitchFamily="34" charset="0"/>
                          <a:cs typeface="Arial" panose="020B0604020202020204" pitchFamily="34" charset="0"/>
                        </a:rPr>
                        <a:t>All</a:t>
                      </a:r>
                      <a:r>
                        <a:rPr lang="en-US" sz="1200" baseline="0" dirty="0">
                          <a:latin typeface="Arial" panose="020B0604020202020204" pitchFamily="34" charset="0"/>
                          <a:cs typeface="Arial" panose="020B0604020202020204" pitchFamily="34" charset="0"/>
                        </a:rPr>
                        <a:t> Semel HR inquires including: </a:t>
                      </a:r>
                    </a:p>
                    <a:p>
                      <a:r>
                        <a:rPr lang="en-US" sz="1200" b="1" dirty="0">
                          <a:latin typeface="Arial" panose="020B0604020202020204" pitchFamily="34" charset="0"/>
                          <a:cs typeface="Arial" panose="020B0604020202020204" pitchFamily="34" charset="0"/>
                        </a:rPr>
                        <a:t>DGSOM Position Packet Approvals,</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Contract Renewals,</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Student Appointments,</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Resignations and Terminations,</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EOA,</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ID Badges,</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Directory Updates/Additions/Deletions,</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Personnel Action Requests (*All other miscellaneous Personnel Action Requests will be reviewed regularly in the Semel HR inbox) </a:t>
                      </a:r>
                      <a:r>
                        <a:rPr lang="en-US" sz="1200" dirty="0">
                          <a:latin typeface="Arial" panose="020B0604020202020204" pitchFamily="34" charset="0"/>
                          <a:cs typeface="Arial" panose="020B0604020202020204" pitchFamily="34" charset="0"/>
                        </a:rPr>
                        <a:t>  </a:t>
                      </a:r>
                    </a:p>
                  </a:txBody>
                  <a:tcPr marL="49478" marR="49478" marT="24739" marB="24739"/>
                </a:tc>
                <a:tc>
                  <a:txBody>
                    <a:bodyPr/>
                    <a:lstStyle/>
                    <a:p>
                      <a:r>
                        <a:rPr lang="en-US" sz="1200" u="sng" dirty="0">
                          <a:latin typeface="Arial" panose="020B0604020202020204" pitchFamily="34" charset="0"/>
                          <a:cs typeface="Arial" panose="020B0604020202020204" pitchFamily="34" charset="0"/>
                          <a:hlinkClick r:id="rId2"/>
                        </a:rPr>
                        <a:t>SemelHR@mednet.ucla.edu</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310-825-0521</a:t>
                      </a:r>
                    </a:p>
                  </a:txBody>
                  <a:tcPr marL="49478" marR="49478" marT="24739" marB="24739"/>
                </a:tc>
                <a:extLst>
                  <a:ext uri="{0D108BD9-81ED-4DB2-BD59-A6C34878D82A}">
                    <a16:rowId xmlns:a16="http://schemas.microsoft.com/office/drawing/2014/main" val="2213536809"/>
                  </a:ext>
                </a:extLst>
              </a:tr>
              <a:tr h="567767">
                <a:tc>
                  <a:txBody>
                    <a:bodyPr/>
                    <a:lstStyle/>
                    <a:p>
                      <a:r>
                        <a:rPr lang="en-US" sz="1200">
                          <a:latin typeface="Arial" panose="020B0604020202020204" pitchFamily="34" charset="0"/>
                          <a:cs typeface="Arial" panose="020B0604020202020204" pitchFamily="34" charset="0"/>
                        </a:rPr>
                        <a:t>LOA (Processed</a:t>
                      </a:r>
                      <a:r>
                        <a:rPr lang="en-US" sz="1200" baseline="0">
                          <a:latin typeface="Arial" panose="020B0604020202020204" pitchFamily="34" charset="0"/>
                          <a:cs typeface="Arial" panose="020B0604020202020204" pitchFamily="34" charset="0"/>
                        </a:rPr>
                        <a:t> centrally)</a:t>
                      </a:r>
                    </a:p>
                    <a:p>
                      <a:r>
                        <a:rPr lang="en-US" sz="1200" u="sng" kern="1200">
                          <a:solidFill>
                            <a:schemeClr val="dk1"/>
                          </a:solidFill>
                          <a:effectLst/>
                          <a:latin typeface="Arial" panose="020B0604020202020204" pitchFamily="34" charset="0"/>
                          <a:ea typeface="+mn-ea"/>
                          <a:cs typeface="Arial" panose="020B0604020202020204" pitchFamily="34" charset="0"/>
                          <a:hlinkClick r:id="rId3"/>
                        </a:rPr>
                        <a:t>Leave of Absence Request - Employee Experience Center</a:t>
                      </a:r>
                      <a:endParaRPr lang="en-US" sz="1200">
                        <a:latin typeface="Arial" panose="020B0604020202020204" pitchFamily="34" charset="0"/>
                        <a:cs typeface="Arial" panose="020B0604020202020204" pitchFamily="34" charset="0"/>
                      </a:endParaRPr>
                    </a:p>
                  </a:txBody>
                  <a:tcPr marL="49478" marR="49478" marT="24739" marB="24739"/>
                </a:tc>
                <a:tc>
                  <a:txBody>
                    <a:bodyPr/>
                    <a:lstStyle/>
                    <a:p>
                      <a:r>
                        <a:rPr lang="en-US" sz="1200" b="1" dirty="0">
                          <a:latin typeface="Arial" panose="020B0604020202020204" pitchFamily="34" charset="0"/>
                          <a:cs typeface="Arial" panose="020B0604020202020204" pitchFamily="34" charset="0"/>
                        </a:rPr>
                        <a:t>Employee Leaves (FMLA, Worker’s Comp, Maternity, etc.)  have been centralized, please kindly email the Leave Team</a:t>
                      </a:r>
                      <a:endParaRPr lang="en-US" sz="1200" dirty="0">
                        <a:latin typeface="Arial" panose="020B0604020202020204" pitchFamily="34" charset="0"/>
                        <a:cs typeface="Arial" panose="020B0604020202020204" pitchFamily="34" charset="0"/>
                      </a:endParaRPr>
                    </a:p>
                  </a:txBody>
                  <a:tcPr marL="49478" marR="49478" marT="24739" marB="2473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u="sng">
                          <a:latin typeface="Arial" panose="020B0604020202020204" pitchFamily="34" charset="0"/>
                          <a:cs typeface="Arial" panose="020B0604020202020204" pitchFamily="34" charset="0"/>
                          <a:hlinkClick r:id="rId4"/>
                        </a:rPr>
                        <a:t>LOATeam@mednet.ucla.edu</a:t>
                      </a:r>
                      <a:endParaRPr lang="en-US" sz="1200" u="sng">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txBody>
                  <a:tcPr marL="49478" marR="49478" marT="24739" marB="24739"/>
                </a:tc>
                <a:extLst>
                  <a:ext uri="{0D108BD9-81ED-4DB2-BD59-A6C34878D82A}">
                    <a16:rowId xmlns:a16="http://schemas.microsoft.com/office/drawing/2014/main" val="2617392216"/>
                  </a:ext>
                </a:extLst>
              </a:tr>
              <a:tr h="220567">
                <a:tc>
                  <a:txBody>
                    <a:bodyPr/>
                    <a:lstStyle/>
                    <a:p>
                      <a:r>
                        <a:rPr lang="en-US" sz="1200" dirty="0">
                          <a:latin typeface="Arial" panose="020B0604020202020204" pitchFamily="34" charset="0"/>
                          <a:cs typeface="Arial" panose="020B0604020202020204" pitchFamily="34" charset="0"/>
                        </a:rPr>
                        <a:t>Semel</a:t>
                      </a:r>
                      <a:r>
                        <a:rPr lang="en-US" sz="1200" baseline="0" dirty="0">
                          <a:latin typeface="Arial" panose="020B0604020202020204" pitchFamily="34" charset="0"/>
                          <a:cs typeface="Arial" panose="020B0604020202020204" pitchFamily="34" charset="0"/>
                        </a:rPr>
                        <a:t> Payroll</a:t>
                      </a:r>
                      <a:endParaRPr lang="en-US" sz="1200" dirty="0">
                        <a:latin typeface="Arial" panose="020B0604020202020204" pitchFamily="34" charset="0"/>
                        <a:cs typeface="Arial" panose="020B0604020202020204" pitchFamily="34" charset="0"/>
                      </a:endParaRPr>
                    </a:p>
                  </a:txBody>
                  <a:tcPr marL="49478" marR="49478" marT="24739" marB="24739"/>
                </a:tc>
                <a:tc>
                  <a:txBody>
                    <a:bodyPr/>
                    <a:lstStyle/>
                    <a:p>
                      <a:r>
                        <a:rPr lang="en-US" sz="1200" b="1" kern="1200">
                          <a:solidFill>
                            <a:schemeClr val="dk1"/>
                          </a:solidFill>
                          <a:effectLst/>
                          <a:latin typeface="Arial" panose="020B0604020202020204" pitchFamily="34" charset="0"/>
                          <a:ea typeface="+mn-ea"/>
                          <a:cs typeface="Arial" panose="020B0604020202020204" pitchFamily="34" charset="0"/>
                        </a:rPr>
                        <a:t>Paycheck or Payroll related items</a:t>
                      </a:r>
                      <a:endParaRPr lang="en-US" sz="1200" kern="1200">
                        <a:solidFill>
                          <a:schemeClr val="dk1"/>
                        </a:solidFill>
                        <a:effectLst/>
                        <a:latin typeface="Arial" panose="020B0604020202020204" pitchFamily="34" charset="0"/>
                        <a:ea typeface="+mn-ea"/>
                        <a:cs typeface="Arial" panose="020B0604020202020204" pitchFamily="34" charset="0"/>
                      </a:endParaRPr>
                    </a:p>
                  </a:txBody>
                  <a:tcPr marL="49478" marR="49478" marT="24739" marB="24739"/>
                </a:tc>
                <a:tc>
                  <a:txBody>
                    <a:bodyPr/>
                    <a:lstStyle/>
                    <a:p>
                      <a:r>
                        <a:rPr lang="en-US" sz="1200" u="sng" kern="1200">
                          <a:solidFill>
                            <a:schemeClr val="dk1"/>
                          </a:solidFill>
                          <a:effectLst/>
                          <a:latin typeface="Arial" panose="020B0604020202020204" pitchFamily="34" charset="0"/>
                          <a:ea typeface="+mn-ea"/>
                          <a:cs typeface="Arial" panose="020B0604020202020204" pitchFamily="34" charset="0"/>
                          <a:hlinkClick r:id="rId5"/>
                        </a:rPr>
                        <a:t>SemelPayroll@mednet.ucla.edu</a:t>
                      </a:r>
                      <a:r>
                        <a:rPr lang="en-US" sz="1200" kern="1200">
                          <a:solidFill>
                            <a:schemeClr val="dk1"/>
                          </a:solidFill>
                          <a:effectLst/>
                          <a:latin typeface="Arial" panose="020B0604020202020204" pitchFamily="34" charset="0"/>
                          <a:ea typeface="+mn-ea"/>
                          <a:cs typeface="Arial" panose="020B0604020202020204" pitchFamily="34" charset="0"/>
                        </a:rPr>
                        <a:t> </a:t>
                      </a:r>
                      <a:endParaRPr lang="en-US" sz="1200">
                        <a:latin typeface="Arial" panose="020B0604020202020204" pitchFamily="34" charset="0"/>
                        <a:cs typeface="Arial" panose="020B0604020202020204" pitchFamily="34" charset="0"/>
                      </a:endParaRPr>
                    </a:p>
                  </a:txBody>
                  <a:tcPr marL="49478" marR="49478" marT="24739" marB="24739"/>
                </a:tc>
                <a:extLst>
                  <a:ext uri="{0D108BD9-81ED-4DB2-BD59-A6C34878D82A}">
                    <a16:rowId xmlns:a16="http://schemas.microsoft.com/office/drawing/2014/main" val="3147633226"/>
                  </a:ext>
                </a:extLst>
              </a:tr>
              <a:tr h="394167">
                <a:tc>
                  <a:txBody>
                    <a:bodyPr/>
                    <a:lstStyle/>
                    <a:p>
                      <a:r>
                        <a:rPr lang="en-US" sz="1200">
                          <a:latin typeface="Arial" panose="020B0604020202020204" pitchFamily="34" charset="0"/>
                          <a:cs typeface="Arial" panose="020B0604020202020204" pitchFamily="34" charset="0"/>
                        </a:rPr>
                        <a:t>Alma</a:t>
                      </a:r>
                      <a:r>
                        <a:rPr lang="en-US" sz="1200" baseline="0">
                          <a:latin typeface="Arial" panose="020B0604020202020204" pitchFamily="34" charset="0"/>
                          <a:cs typeface="Arial" panose="020B0604020202020204" pitchFamily="34" charset="0"/>
                        </a:rPr>
                        <a:t> Aguayo</a:t>
                      </a:r>
                      <a:endParaRPr lang="en-US" sz="1200">
                        <a:latin typeface="Arial" panose="020B0604020202020204" pitchFamily="34" charset="0"/>
                        <a:cs typeface="Arial" panose="020B0604020202020204" pitchFamily="34" charset="0"/>
                      </a:endParaRPr>
                    </a:p>
                  </a:txBody>
                  <a:tcPr marL="49478" marR="49478" marT="24739" marB="24739"/>
                </a:tc>
                <a:tc>
                  <a:txBody>
                    <a:bodyPr/>
                    <a:lstStyle/>
                    <a:p>
                      <a:r>
                        <a:rPr lang="en-US" sz="1200" b="1" dirty="0">
                          <a:latin typeface="Arial" panose="020B0604020202020204" pitchFamily="34" charset="0"/>
                          <a:cs typeface="Arial" panose="020B0604020202020204" pitchFamily="34" charset="0"/>
                        </a:rPr>
                        <a:t>Compensation Requests (reclasses, equity, duals, stipends) </a:t>
                      </a:r>
                      <a:endParaRPr lang="en-US" sz="1200" dirty="0">
                        <a:latin typeface="Arial" panose="020B0604020202020204" pitchFamily="34" charset="0"/>
                        <a:cs typeface="Arial" panose="020B0604020202020204" pitchFamily="34" charset="0"/>
                      </a:endParaRPr>
                    </a:p>
                  </a:txBody>
                  <a:tcPr marL="49478" marR="49478" marT="24739" marB="2473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u="sng" dirty="0">
                          <a:latin typeface="Arial" panose="020B0604020202020204" pitchFamily="34" charset="0"/>
                          <a:cs typeface="Arial" panose="020B0604020202020204" pitchFamily="34" charset="0"/>
                          <a:hlinkClick r:id="rId6" tooltip="ABAguayo@mednet.ucla.edu"/>
                        </a:rPr>
                        <a:t>ABAguayo@mednet.ucla.edu</a:t>
                      </a:r>
                      <a:endParaRPr lang="en-US" sz="1200" u="sng"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cs typeface="Arial" panose="020B0604020202020204" pitchFamily="34" charset="0"/>
                        </a:rPr>
                        <a:t>310-206-1191</a:t>
                      </a:r>
                    </a:p>
                  </a:txBody>
                  <a:tcPr marL="49478" marR="49478" marT="24739" marB="24739"/>
                </a:tc>
                <a:extLst>
                  <a:ext uri="{0D108BD9-81ED-4DB2-BD59-A6C34878D82A}">
                    <a16:rowId xmlns:a16="http://schemas.microsoft.com/office/drawing/2014/main" val="4183341667"/>
                  </a:ext>
                </a:extLst>
              </a:tr>
              <a:tr h="567767">
                <a:tc>
                  <a:txBody>
                    <a:bodyPr/>
                    <a:lstStyle/>
                    <a:p>
                      <a:r>
                        <a:rPr lang="en-US" sz="1200" dirty="0">
                          <a:latin typeface="Arial" panose="020B0604020202020204" pitchFamily="34" charset="0"/>
                          <a:cs typeface="Arial" panose="020B0604020202020204" pitchFamily="34" charset="0"/>
                        </a:rPr>
                        <a:t>Darcy</a:t>
                      </a:r>
                      <a:r>
                        <a:rPr lang="en-US" sz="1200" baseline="0" dirty="0">
                          <a:latin typeface="Arial" panose="020B0604020202020204" pitchFamily="34" charset="0"/>
                          <a:cs typeface="Arial" panose="020B0604020202020204" pitchFamily="34" charset="0"/>
                        </a:rPr>
                        <a:t> O’Brien</a:t>
                      </a:r>
                      <a:endParaRPr lang="en-US" sz="1200" dirty="0">
                        <a:latin typeface="Arial" panose="020B0604020202020204" pitchFamily="34" charset="0"/>
                        <a:cs typeface="Arial" panose="020B0604020202020204" pitchFamily="34" charset="0"/>
                      </a:endParaRPr>
                    </a:p>
                  </a:txBody>
                  <a:tcPr marL="49478" marR="49478" marT="24739" marB="24739"/>
                </a:tc>
                <a:tc>
                  <a:txBody>
                    <a:bodyPr/>
                    <a:lstStyle/>
                    <a:p>
                      <a:r>
                        <a:rPr lang="en-US" sz="1200" b="1" dirty="0">
                          <a:latin typeface="Arial" panose="020B0604020202020204" pitchFamily="34" charset="0"/>
                          <a:cs typeface="Arial" panose="020B0604020202020204" pitchFamily="34" charset="0"/>
                        </a:rPr>
                        <a:t>Job Description Classification Reviews </a:t>
                      </a:r>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Performance Evaluations </a:t>
                      </a:r>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Parking Inquiries/Coordination </a:t>
                      </a:r>
                      <a:r>
                        <a:rPr lang="en-US" sz="1200" dirty="0">
                          <a:latin typeface="Arial" panose="020B0604020202020204" pitchFamily="34" charset="0"/>
                          <a:cs typeface="Arial" panose="020B0604020202020204" pitchFamily="34" charset="0"/>
                        </a:rPr>
                        <a:t>  </a:t>
                      </a:r>
                    </a:p>
                  </a:txBody>
                  <a:tcPr marL="49478" marR="49478" marT="24739" marB="2473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u="sng" dirty="0">
                          <a:latin typeface="Arial" panose="020B0604020202020204" pitchFamily="34" charset="0"/>
                          <a:cs typeface="Arial" panose="020B0604020202020204" pitchFamily="34" charset="0"/>
                          <a:hlinkClick r:id="rId7"/>
                        </a:rPr>
                        <a:t>Dobrien@mednet.ucla.edu</a:t>
                      </a:r>
                      <a:r>
                        <a:rPr lang="en-US" sz="1200" dirty="0">
                          <a:latin typeface="Arial" panose="020B0604020202020204" pitchFamily="34"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310-206-6490</a:t>
                      </a:r>
                    </a:p>
                  </a:txBody>
                  <a:tcPr marL="49478" marR="49478" marT="24739" marB="24739"/>
                </a:tc>
                <a:extLst>
                  <a:ext uri="{0D108BD9-81ED-4DB2-BD59-A6C34878D82A}">
                    <a16:rowId xmlns:a16="http://schemas.microsoft.com/office/drawing/2014/main" val="454954098"/>
                  </a:ext>
                </a:extLst>
              </a:tr>
              <a:tr h="394167">
                <a:tc>
                  <a:txBody>
                    <a:bodyPr/>
                    <a:lstStyle/>
                    <a:p>
                      <a:r>
                        <a:rPr lang="en-US" sz="1200" dirty="0">
                          <a:latin typeface="Arial" panose="020B0604020202020204" pitchFamily="34" charset="0"/>
                          <a:cs typeface="Arial" panose="020B0604020202020204" pitchFamily="34" charset="0"/>
                        </a:rPr>
                        <a:t>Arpine Khacheryan</a:t>
                      </a:r>
                    </a:p>
                  </a:txBody>
                  <a:tcPr marL="49478" marR="49478" marT="24739" marB="247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Arial" panose="020B0604020202020204" pitchFamily="34" charset="0"/>
                          <a:ea typeface="+mn-ea"/>
                          <a:cs typeface="Arial" panose="020B0604020202020204" pitchFamily="34" charset="0"/>
                        </a:rPr>
                        <a:t>Retiree Recall Hire Coordination/Extensions, Layoff Coordination, Associate Physician Hires, Contract renewals L-Z, PAR Actions L-Z</a:t>
                      </a:r>
                    </a:p>
                  </a:txBody>
                  <a:tcPr marL="49478" marR="49478" marT="24739" marB="2473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8"/>
                        </a:rPr>
                        <a:t>Arpinekhacheryan@mednet.ucla.com</a:t>
                      </a:r>
                      <a:endParaRPr lang="en-US" sz="12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310.825.8977</a:t>
                      </a:r>
                    </a:p>
                  </a:txBody>
                  <a:tcPr marL="49478" marR="49478" marT="24739" marB="24739"/>
                </a:tc>
                <a:extLst>
                  <a:ext uri="{0D108BD9-81ED-4DB2-BD59-A6C34878D82A}">
                    <a16:rowId xmlns:a16="http://schemas.microsoft.com/office/drawing/2014/main" val="2771782295"/>
                  </a:ext>
                </a:extLst>
              </a:tr>
              <a:tr h="394167">
                <a:tc>
                  <a:txBody>
                    <a:bodyPr/>
                    <a:lstStyle/>
                    <a:p>
                      <a:r>
                        <a:rPr lang="en-US" sz="1200" dirty="0">
                          <a:latin typeface="Arial" panose="020B0604020202020204" pitchFamily="34" charset="0"/>
                          <a:cs typeface="Arial" panose="020B0604020202020204" pitchFamily="34" charset="0"/>
                        </a:rPr>
                        <a:t>Maria Perez (Shavers)</a:t>
                      </a:r>
                    </a:p>
                  </a:txBody>
                  <a:tcPr marL="49478" marR="49478" marT="24739" marB="24739"/>
                </a:tc>
                <a:tc>
                  <a:txBody>
                    <a:bodyPr/>
                    <a:lstStyle/>
                    <a:p>
                      <a:r>
                        <a:rPr lang="en-US" sz="1200" b="1" kern="1200" dirty="0">
                          <a:solidFill>
                            <a:schemeClr val="dk1"/>
                          </a:solidFill>
                          <a:latin typeface="Arial" panose="020B0604020202020204" pitchFamily="34" charset="0"/>
                          <a:ea typeface="+mn-ea"/>
                          <a:cs typeface="Arial" panose="020B0604020202020204" pitchFamily="34" charset="0"/>
                        </a:rPr>
                        <a:t>Student/Work Study Hires, End of Appointments, SRA Mandatory Reviews, Contract renewals A-K, PAR Actions A-K</a:t>
                      </a:r>
                    </a:p>
                  </a:txBody>
                  <a:tcPr marL="49478" marR="49478" marT="24739" marB="2473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hlinkClick r:id="rId9"/>
                        </a:rPr>
                        <a:t>Mshavers@mednet.ucla.edu</a:t>
                      </a:r>
                      <a:endParaRPr lang="en-US" sz="1200" kern="1200" dirty="0">
                        <a:solidFill>
                          <a:schemeClr val="dk1"/>
                        </a:solidFill>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310-825-5329</a:t>
                      </a:r>
                    </a:p>
                  </a:txBody>
                  <a:tcPr marL="49478" marR="49478" marT="24739" marB="24739"/>
                </a:tc>
                <a:extLst>
                  <a:ext uri="{0D108BD9-81ED-4DB2-BD59-A6C34878D82A}">
                    <a16:rowId xmlns:a16="http://schemas.microsoft.com/office/drawing/2014/main" val="1793917357"/>
                  </a:ext>
                </a:extLst>
              </a:tr>
              <a:tr h="404950">
                <a:tc>
                  <a:txBody>
                    <a:bodyPr/>
                    <a:lstStyle/>
                    <a:p>
                      <a:r>
                        <a:rPr lang="en-US" sz="1200" dirty="0">
                          <a:latin typeface="Arial" panose="020B0604020202020204" pitchFamily="34" charset="0"/>
                          <a:cs typeface="Arial" panose="020B0604020202020204" pitchFamily="34" charset="0"/>
                        </a:rPr>
                        <a:t>Farah Walahi</a:t>
                      </a:r>
                    </a:p>
                  </a:txBody>
                  <a:tcPr marL="49478" marR="49478" marT="24739" marB="24739"/>
                </a:tc>
                <a:tc>
                  <a:txBody>
                    <a:bodyPr/>
                    <a:lstStyle/>
                    <a:p>
                      <a:r>
                        <a:rPr lang="en-US" sz="1200" b="1" kern="1200" dirty="0">
                          <a:solidFill>
                            <a:schemeClr val="dk1"/>
                          </a:solidFill>
                          <a:latin typeface="Arial" panose="020B0604020202020204" pitchFamily="34" charset="0"/>
                          <a:ea typeface="+mn-ea"/>
                          <a:cs typeface="Arial" panose="020B0604020202020204" pitchFamily="34" charset="0"/>
                        </a:rPr>
                        <a:t>Voluntary Resignations, Retirements, Staff employee appointments, Staff ID badges, DGSOM Packets, Directory Updates, All miscellaneous Semel HR inquires</a:t>
                      </a:r>
                    </a:p>
                  </a:txBody>
                  <a:tcPr marL="49478" marR="49478" marT="24739" marB="2473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hlinkClick r:id="rId10"/>
                        </a:rPr>
                        <a:t>fwalahi@mednet.ucla.edu</a:t>
                      </a:r>
                      <a:r>
                        <a:rPr lang="en-US" sz="1200" kern="1200" dirty="0">
                          <a:solidFill>
                            <a:schemeClr val="dk1"/>
                          </a:solidFill>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310-825-0521</a:t>
                      </a:r>
                    </a:p>
                  </a:txBody>
                  <a:tcPr marL="49478" marR="49478" marT="24739" marB="24739"/>
                </a:tc>
                <a:extLst>
                  <a:ext uri="{0D108BD9-81ED-4DB2-BD59-A6C34878D82A}">
                    <a16:rowId xmlns:a16="http://schemas.microsoft.com/office/drawing/2014/main" val="4075563991"/>
                  </a:ext>
                </a:extLst>
              </a:tr>
              <a:tr h="741367">
                <a:tc>
                  <a:txBody>
                    <a:bodyPr/>
                    <a:lstStyle/>
                    <a:p>
                      <a:r>
                        <a:rPr lang="en-US" sz="1200" dirty="0">
                          <a:latin typeface="Arial" panose="020B0604020202020204" pitchFamily="34" charset="0"/>
                          <a:cs typeface="Arial" panose="020B0604020202020204" pitchFamily="34" charset="0"/>
                        </a:rPr>
                        <a:t>UC</a:t>
                      </a:r>
                      <a:r>
                        <a:rPr lang="en-US" sz="1200" baseline="0" dirty="0">
                          <a:latin typeface="Arial" panose="020B0604020202020204" pitchFamily="34" charset="0"/>
                          <a:cs typeface="Arial" panose="020B0604020202020204" pitchFamily="34" charset="0"/>
                        </a:rPr>
                        <a:t> Path</a:t>
                      </a:r>
                      <a:endParaRPr lang="en-US" sz="1200" dirty="0">
                        <a:latin typeface="Arial" panose="020B0604020202020204" pitchFamily="34" charset="0"/>
                        <a:cs typeface="Arial" panose="020B0604020202020204" pitchFamily="34" charset="0"/>
                      </a:endParaRPr>
                    </a:p>
                  </a:txBody>
                  <a:tcPr marL="49478" marR="49478" marT="24739" marB="24739"/>
                </a:tc>
                <a:tc>
                  <a:txBody>
                    <a:bodyPr/>
                    <a:lstStyle/>
                    <a:p>
                      <a:r>
                        <a:rPr lang="en-US" sz="1200" b="1" dirty="0">
                          <a:latin typeface="Arial" panose="020B0604020202020204" pitchFamily="34" charset="0"/>
                          <a:cs typeface="Arial" panose="020B0604020202020204" pitchFamily="34" charset="0"/>
                        </a:rPr>
                        <a:t>Benefits Eligibility, Benefits Enrollment, Premium Issues, COBRA, Disability Inquiries, Flexible Spending Accounts, Life Events (marriage, birth, divorce), Payroll (W-2, 1095, paycheck requests)</a:t>
                      </a:r>
                      <a:endParaRPr lang="en-US" sz="1200" dirty="0">
                        <a:latin typeface="Arial" panose="020B0604020202020204" pitchFamily="34" charset="0"/>
                        <a:cs typeface="Arial" panose="020B0604020202020204" pitchFamily="34" charset="0"/>
                      </a:endParaRPr>
                    </a:p>
                  </a:txBody>
                  <a:tcPr marL="49478" marR="49478" marT="24739" marB="24739"/>
                </a:tc>
                <a:tc>
                  <a:txBody>
                    <a:bodyPr/>
                    <a:lstStyle/>
                    <a:p>
                      <a:r>
                        <a:rPr lang="en-US" sz="1200" b="1" i="1" dirty="0">
                          <a:latin typeface="Arial" panose="020B0604020202020204" pitchFamily="34" charset="0"/>
                          <a:cs typeface="Arial" panose="020B0604020202020204" pitchFamily="34" charset="0"/>
                        </a:rPr>
                        <a:t>Please contact UCPath</a:t>
                      </a:r>
                      <a:r>
                        <a:rPr lang="en-US" sz="1200" b="1" dirty="0">
                          <a:latin typeface="Arial" panose="020B0604020202020204" pitchFamily="34" charset="0"/>
                          <a:cs typeface="Arial" panose="020B0604020202020204" pitchFamily="34" charset="0"/>
                        </a:rPr>
                        <a:t> - </a:t>
                      </a:r>
                      <a:r>
                        <a:rPr lang="en-US" sz="1200" b="1" u="sng" dirty="0">
                          <a:latin typeface="Arial" panose="020B0604020202020204" pitchFamily="34" charset="0"/>
                          <a:cs typeface="Arial" panose="020B0604020202020204" pitchFamily="34" charset="0"/>
                          <a:hlinkClick r:id="rId11"/>
                        </a:rPr>
                        <a:t>https://ucpath.universityofcalifornia.edu</a:t>
                      </a:r>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Or call (855) 982-7284   </a:t>
                      </a:r>
                      <a:endParaRPr lang="en-US" sz="1200" dirty="0">
                        <a:latin typeface="Arial" panose="020B0604020202020204" pitchFamily="34" charset="0"/>
                        <a:cs typeface="Arial" panose="020B0604020202020204" pitchFamily="34" charset="0"/>
                      </a:endParaRPr>
                    </a:p>
                  </a:txBody>
                  <a:tcPr marL="49478" marR="49478" marT="24739" marB="24739"/>
                </a:tc>
                <a:extLst>
                  <a:ext uri="{0D108BD9-81ED-4DB2-BD59-A6C34878D82A}">
                    <a16:rowId xmlns:a16="http://schemas.microsoft.com/office/drawing/2014/main" val="3510273235"/>
                  </a:ext>
                </a:extLst>
              </a:tr>
            </a:tbl>
          </a:graphicData>
        </a:graphic>
      </p:graphicFrame>
    </p:spTree>
    <p:extLst>
      <p:ext uri="{BB962C8B-B14F-4D97-AF65-F5344CB8AC3E}">
        <p14:creationId xmlns:p14="http://schemas.microsoft.com/office/powerpoint/2010/main" val="4063647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0713" y="1584479"/>
            <a:ext cx="7484883" cy="2387600"/>
          </a:xfrm>
        </p:spPr>
        <p:txBody>
          <a:bodyPr>
            <a:normAutofit fontScale="90000"/>
          </a:bodyPr>
          <a:lstStyle/>
          <a:p>
            <a:r>
              <a:rPr lang="en-US" dirty="0">
                <a:latin typeface="Times New Roman" panose="02020603050405020304" pitchFamily="18" charset="0"/>
                <a:cs typeface="Times New Roman" panose="02020603050405020304" pitchFamily="18" charset="0"/>
              </a:rPr>
              <a:t>Semel Information Services Group (ISG/IT)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1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a:extLst>
              <a:ext uri="{FF2B5EF4-FFF2-40B4-BE49-F238E27FC236}">
                <a16:creationId xmlns:a16="http://schemas.microsoft.com/office/drawing/2014/main" id="{87B43871-5B54-4271-93E0-FEBE955583C4}"/>
              </a:ext>
            </a:extLst>
          </p:cNvPr>
          <p:cNvCxnSpPr>
            <a:cxnSpLocks/>
          </p:cNvCxnSpPr>
          <p:nvPr/>
        </p:nvCxnSpPr>
        <p:spPr>
          <a:xfrm flipV="1">
            <a:off x="4556269" y="2401037"/>
            <a:ext cx="4677227" cy="11878"/>
          </a:xfrm>
          <a:prstGeom prst="line">
            <a:avLst/>
          </a:prstGeom>
          <a:ln w="12700">
            <a:solidFill>
              <a:srgbClr val="536895"/>
            </a:solidFill>
          </a:ln>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a:off x="4556268" y="2412914"/>
            <a:ext cx="0" cy="112264"/>
          </a:xfrm>
          <a:prstGeom prst="line">
            <a:avLst/>
          </a:prstGeom>
          <a:ln w="12700">
            <a:solidFill>
              <a:srgbClr val="536895"/>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9227596" y="2407015"/>
            <a:ext cx="0" cy="117178"/>
          </a:xfrm>
          <a:prstGeom prst="line">
            <a:avLst/>
          </a:prstGeom>
          <a:ln w="12700">
            <a:solidFill>
              <a:srgbClr val="536895"/>
            </a:solidFill>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2025445" y="1392041"/>
            <a:ext cx="5472101" cy="4318624"/>
            <a:chOff x="501445" y="1392041"/>
            <a:chExt cx="5472101" cy="4318624"/>
          </a:xfrm>
        </p:grpSpPr>
        <p:cxnSp>
          <p:nvCxnSpPr>
            <p:cNvPr id="115" name="Straight Connector 114">
              <a:extLst>
                <a:ext uri="{FF2B5EF4-FFF2-40B4-BE49-F238E27FC236}">
                  <a16:creationId xmlns:a16="http://schemas.microsoft.com/office/drawing/2014/main" id="{71F07E42-0AE4-4603-A4AB-03A27C4D6DCE}"/>
                </a:ext>
              </a:extLst>
            </p:cNvPr>
            <p:cNvCxnSpPr>
              <a:cxnSpLocks/>
            </p:cNvCxnSpPr>
            <p:nvPr/>
          </p:nvCxnSpPr>
          <p:spPr>
            <a:xfrm>
              <a:off x="4585510" y="1392041"/>
              <a:ext cx="0" cy="1020873"/>
            </a:xfrm>
            <a:prstGeom prst="line">
              <a:avLst/>
            </a:prstGeom>
            <a:ln w="12700">
              <a:solidFill>
                <a:srgbClr val="536895"/>
              </a:solidFill>
            </a:ln>
          </p:spPr>
          <p:style>
            <a:lnRef idx="1">
              <a:schemeClr val="dk1"/>
            </a:lnRef>
            <a:fillRef idx="0">
              <a:schemeClr val="dk1"/>
            </a:fillRef>
            <a:effectRef idx="0">
              <a:schemeClr val="dk1"/>
            </a:effectRef>
            <a:fontRef idx="minor">
              <a:schemeClr val="tx1"/>
            </a:fontRef>
          </p:style>
        </p:cxnSp>
        <p:sp>
          <p:nvSpPr>
            <p:cNvPr id="144" name="TextBox 143"/>
            <p:cNvSpPr txBox="1"/>
            <p:nvPr/>
          </p:nvSpPr>
          <p:spPr>
            <a:xfrm>
              <a:off x="501445" y="2525178"/>
              <a:ext cx="5091143" cy="3185487"/>
            </a:xfrm>
            <a:prstGeom prst="rect">
              <a:avLst/>
            </a:prstGeom>
            <a:solidFill>
              <a:schemeClr val="bg1"/>
            </a:solidFill>
            <a:ln>
              <a:solidFill>
                <a:srgbClr val="536895"/>
              </a:solidFill>
            </a:ln>
          </p:spPr>
          <p:txBody>
            <a:bodyPr wrap="square" tIns="0" rtlCol="0">
              <a:spAutoFit/>
            </a:bodyPr>
            <a:lstStyle/>
            <a:p>
              <a:pPr algn="ctr"/>
              <a:r>
                <a:rPr lang="en-US" sz="1200" b="1" u="sng" dirty="0"/>
                <a:t>Research Centers</a:t>
              </a:r>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p:txBody>
        </p:sp>
        <p:cxnSp>
          <p:nvCxnSpPr>
            <p:cNvPr id="131" name="Straight Connector 130">
              <a:extLst>
                <a:ext uri="{FF2B5EF4-FFF2-40B4-BE49-F238E27FC236}">
                  <a16:creationId xmlns:a16="http://schemas.microsoft.com/office/drawing/2014/main" id="{7E1E2EAA-D3F8-4784-A8AF-74C8FAA86FE9}"/>
                </a:ext>
              </a:extLst>
            </p:cNvPr>
            <p:cNvCxnSpPr>
              <a:cxnSpLocks/>
            </p:cNvCxnSpPr>
            <p:nvPr/>
          </p:nvCxnSpPr>
          <p:spPr>
            <a:xfrm flipH="1">
              <a:off x="3279262" y="2152311"/>
              <a:ext cx="2694284" cy="3681"/>
            </a:xfrm>
            <a:prstGeom prst="line">
              <a:avLst/>
            </a:prstGeom>
            <a:ln w="12700">
              <a:solidFill>
                <a:srgbClr val="536895"/>
              </a:solidFill>
            </a:ln>
          </p:spPr>
          <p:style>
            <a:lnRef idx="1">
              <a:schemeClr val="dk1"/>
            </a:lnRef>
            <a:fillRef idx="0">
              <a:schemeClr val="dk1"/>
            </a:fillRef>
            <a:effectRef idx="0">
              <a:schemeClr val="dk1"/>
            </a:effectRef>
            <a:fontRef idx="minor">
              <a:schemeClr val="tx1"/>
            </a:fontRef>
          </p:style>
        </p:cxnSp>
      </p:grpSp>
      <p:sp>
        <p:nvSpPr>
          <p:cNvPr id="3" name="Title 2"/>
          <p:cNvSpPr>
            <a:spLocks noGrp="1"/>
          </p:cNvSpPr>
          <p:nvPr>
            <p:ph type="title"/>
          </p:nvPr>
        </p:nvSpPr>
        <p:spPr>
          <a:xfrm>
            <a:off x="1698169" y="101603"/>
            <a:ext cx="8786835" cy="625222"/>
          </a:xfrm>
        </p:spPr>
        <p:txBody>
          <a:bodyPr/>
          <a:lstStyle/>
          <a:p>
            <a:pPr algn="ctr"/>
            <a:r>
              <a:rPr lang="en-US" sz="3600" dirty="0" err="1">
                <a:latin typeface="Times New Roman" panose="02020603050405020304" pitchFamily="18" charset="0"/>
                <a:cs typeface="Times New Roman" panose="02020603050405020304" pitchFamily="18" charset="0"/>
              </a:rPr>
              <a:t>Semel</a:t>
            </a:r>
            <a:r>
              <a:rPr lang="en-US" sz="3600" dirty="0">
                <a:latin typeface="Times New Roman" panose="02020603050405020304" pitchFamily="18" charset="0"/>
                <a:cs typeface="Times New Roman" panose="02020603050405020304" pitchFamily="18" charset="0"/>
              </a:rPr>
              <a:t> Institute Structure</a:t>
            </a:r>
          </a:p>
        </p:txBody>
      </p:sp>
      <p:grpSp>
        <p:nvGrpSpPr>
          <p:cNvPr id="5" name="Group 4"/>
          <p:cNvGrpSpPr/>
          <p:nvPr/>
        </p:nvGrpSpPr>
        <p:grpSpPr>
          <a:xfrm>
            <a:off x="2104986" y="2741521"/>
            <a:ext cx="4922298" cy="2916613"/>
            <a:chOff x="2400774" y="3162084"/>
            <a:chExt cx="4922298" cy="2916613"/>
          </a:xfrm>
          <a:solidFill>
            <a:srgbClr val="DAEBFE"/>
          </a:solidFill>
        </p:grpSpPr>
        <p:grpSp>
          <p:nvGrpSpPr>
            <p:cNvPr id="32" name="Group 31">
              <a:extLst>
                <a:ext uri="{FF2B5EF4-FFF2-40B4-BE49-F238E27FC236}">
                  <a16:creationId xmlns:a16="http://schemas.microsoft.com/office/drawing/2014/main" id="{A6B86A38-BEF2-455B-A760-C84318B76577}"/>
                </a:ext>
              </a:extLst>
            </p:cNvPr>
            <p:cNvGrpSpPr/>
            <p:nvPr/>
          </p:nvGrpSpPr>
          <p:grpSpPr>
            <a:xfrm>
              <a:off x="4058803" y="3162084"/>
              <a:ext cx="1598375" cy="457200"/>
              <a:chOff x="9329098" y="2597013"/>
              <a:chExt cx="2585835" cy="669013"/>
            </a:xfrm>
            <a:grpFill/>
          </p:grpSpPr>
          <p:sp>
            <p:nvSpPr>
              <p:cNvPr id="33" name="Rectangle 32">
                <a:extLst>
                  <a:ext uri="{FF2B5EF4-FFF2-40B4-BE49-F238E27FC236}">
                    <a16:creationId xmlns:a16="http://schemas.microsoft.com/office/drawing/2014/main" id="{D16F691D-C6B7-490F-90E6-3EA179CEB264}"/>
                  </a:ext>
                </a:extLst>
              </p:cNvPr>
              <p:cNvSpPr/>
              <p:nvPr/>
            </p:nvSpPr>
            <p:spPr>
              <a:xfrm>
                <a:off x="9329098" y="2597013"/>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4" name="TextBox 33">
                <a:extLst>
                  <a:ext uri="{FF2B5EF4-FFF2-40B4-BE49-F238E27FC236}">
                    <a16:creationId xmlns:a16="http://schemas.microsoft.com/office/drawing/2014/main" id="{C47B4C41-0B81-4084-A282-A28550D3284F}"/>
                  </a:ext>
                </a:extLst>
              </p:cNvPr>
              <p:cNvSpPr txBox="1"/>
              <p:nvPr/>
            </p:nvSpPr>
            <p:spPr>
              <a:xfrm>
                <a:off x="9329100" y="2597013"/>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Brain Mapping</a:t>
                </a:r>
                <a:br>
                  <a:rPr lang="en-US" sz="1100" b="1" dirty="0">
                    <a:solidFill>
                      <a:schemeClr val="tx1"/>
                    </a:solidFill>
                  </a:rPr>
                </a:br>
                <a:r>
                  <a:rPr lang="en-US" sz="1100" i="1" dirty="0">
                    <a:solidFill>
                      <a:schemeClr val="tx1"/>
                    </a:solidFill>
                  </a:rPr>
                  <a:t>Roger Woods</a:t>
                </a:r>
              </a:p>
            </p:txBody>
          </p:sp>
        </p:grpSp>
        <p:grpSp>
          <p:nvGrpSpPr>
            <p:cNvPr id="35" name="Group 34">
              <a:extLst>
                <a:ext uri="{FF2B5EF4-FFF2-40B4-BE49-F238E27FC236}">
                  <a16:creationId xmlns:a16="http://schemas.microsoft.com/office/drawing/2014/main" id="{9A45E3F8-3507-4134-877B-1765D2CC051C}"/>
                </a:ext>
              </a:extLst>
            </p:cNvPr>
            <p:cNvGrpSpPr/>
            <p:nvPr/>
          </p:nvGrpSpPr>
          <p:grpSpPr>
            <a:xfrm>
              <a:off x="2408646" y="3163671"/>
              <a:ext cx="1554908" cy="457200"/>
              <a:chOff x="5967362" y="2597013"/>
              <a:chExt cx="2585833" cy="669013"/>
            </a:xfrm>
            <a:grpFill/>
          </p:grpSpPr>
          <p:sp>
            <p:nvSpPr>
              <p:cNvPr id="36" name="Rectangle 35">
                <a:extLst>
                  <a:ext uri="{FF2B5EF4-FFF2-40B4-BE49-F238E27FC236}">
                    <a16:creationId xmlns:a16="http://schemas.microsoft.com/office/drawing/2014/main" id="{62CBEBC5-5853-4A57-8FCC-FAB63DF4CEF5}"/>
                  </a:ext>
                </a:extLst>
              </p:cNvPr>
              <p:cNvSpPr/>
              <p:nvPr/>
            </p:nvSpPr>
            <p:spPr>
              <a:xfrm>
                <a:off x="5967362" y="2597013"/>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7" name="TextBox 36">
                <a:extLst>
                  <a:ext uri="{FF2B5EF4-FFF2-40B4-BE49-F238E27FC236}">
                    <a16:creationId xmlns:a16="http://schemas.microsoft.com/office/drawing/2014/main" id="{EAFCBBDA-430F-4FB8-BC3F-6CAC2FF591A9}"/>
                  </a:ext>
                </a:extLst>
              </p:cNvPr>
              <p:cNvSpPr txBox="1"/>
              <p:nvPr/>
            </p:nvSpPr>
            <p:spPr>
              <a:xfrm>
                <a:off x="5967362" y="2597013"/>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Autism</a:t>
                </a:r>
                <a:br>
                  <a:rPr lang="en-US" sz="1100" b="1" dirty="0">
                    <a:solidFill>
                      <a:schemeClr val="tx1"/>
                    </a:solidFill>
                  </a:rPr>
                </a:br>
                <a:r>
                  <a:rPr lang="en-US" sz="1100" i="1" dirty="0">
                    <a:solidFill>
                      <a:schemeClr val="tx1"/>
                    </a:solidFill>
                  </a:rPr>
                  <a:t>Daniel Geschwind</a:t>
                </a:r>
              </a:p>
            </p:txBody>
          </p:sp>
        </p:grpSp>
        <p:grpSp>
          <p:nvGrpSpPr>
            <p:cNvPr id="38" name="Group 37">
              <a:extLst>
                <a:ext uri="{FF2B5EF4-FFF2-40B4-BE49-F238E27FC236}">
                  <a16:creationId xmlns:a16="http://schemas.microsoft.com/office/drawing/2014/main" id="{AC865D5C-4BD9-41BD-A957-AA563F87501F}"/>
                </a:ext>
              </a:extLst>
            </p:cNvPr>
            <p:cNvGrpSpPr/>
            <p:nvPr/>
          </p:nvGrpSpPr>
          <p:grpSpPr>
            <a:xfrm>
              <a:off x="2400774" y="3649530"/>
              <a:ext cx="1554908" cy="457200"/>
              <a:chOff x="9329098" y="3389336"/>
              <a:chExt cx="2585833" cy="669013"/>
            </a:xfrm>
            <a:grpFill/>
          </p:grpSpPr>
          <p:sp>
            <p:nvSpPr>
              <p:cNvPr id="39" name="Rectangle 38">
                <a:extLst>
                  <a:ext uri="{FF2B5EF4-FFF2-40B4-BE49-F238E27FC236}">
                    <a16:creationId xmlns:a16="http://schemas.microsoft.com/office/drawing/2014/main" id="{6308D72A-6AE5-48F9-BD43-724A73888FF8}"/>
                  </a:ext>
                </a:extLst>
              </p:cNvPr>
              <p:cNvSpPr/>
              <p:nvPr/>
            </p:nvSpPr>
            <p:spPr>
              <a:xfrm>
                <a:off x="9329098" y="3389336"/>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0" name="TextBox 39">
                <a:extLst>
                  <a:ext uri="{FF2B5EF4-FFF2-40B4-BE49-F238E27FC236}">
                    <a16:creationId xmlns:a16="http://schemas.microsoft.com/office/drawing/2014/main" id="{F0C7DEAD-3919-45D2-A9AD-EEC4BF1D8A20}"/>
                  </a:ext>
                </a:extLst>
              </p:cNvPr>
              <p:cNvSpPr txBox="1"/>
              <p:nvPr/>
            </p:nvSpPr>
            <p:spPr>
              <a:xfrm>
                <a:off x="9329098" y="3389336"/>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100" b="1" dirty="0">
                  <a:solidFill>
                    <a:schemeClr val="tx1"/>
                  </a:solidFill>
                </a:endParaRPr>
              </a:p>
              <a:p>
                <a:pPr algn="ctr" defTabSz="800100">
                  <a:lnSpc>
                    <a:spcPct val="90000"/>
                  </a:lnSpc>
                  <a:spcBef>
                    <a:spcPct val="0"/>
                  </a:spcBef>
                  <a:spcAft>
                    <a:spcPct val="35000"/>
                  </a:spcAft>
                </a:pPr>
                <a:r>
                  <a:rPr lang="en-US" sz="1100" b="1" dirty="0">
                    <a:solidFill>
                      <a:schemeClr val="tx1"/>
                    </a:solidFill>
                  </a:rPr>
                  <a:t>Community Health</a:t>
                </a:r>
                <a:br>
                  <a:rPr lang="en-US" sz="1100" b="1" dirty="0">
                    <a:solidFill>
                      <a:schemeClr val="tx1"/>
                    </a:solidFill>
                  </a:rPr>
                </a:br>
                <a:r>
                  <a:rPr lang="en-US" sz="1100" i="1" dirty="0">
                    <a:solidFill>
                      <a:schemeClr val="tx1"/>
                    </a:solidFill>
                  </a:rPr>
                  <a:t>Scott Comulada</a:t>
                </a:r>
              </a:p>
              <a:p>
                <a:pPr algn="ctr" defTabSz="800100">
                  <a:lnSpc>
                    <a:spcPct val="90000"/>
                  </a:lnSpc>
                  <a:spcBef>
                    <a:spcPct val="0"/>
                  </a:spcBef>
                  <a:spcAft>
                    <a:spcPct val="35000"/>
                  </a:spcAft>
                </a:pPr>
                <a:endParaRPr lang="en-US" sz="1000" i="1" dirty="0">
                  <a:solidFill>
                    <a:schemeClr val="tx1"/>
                  </a:solidFill>
                </a:endParaRPr>
              </a:p>
            </p:txBody>
          </p:sp>
        </p:grpSp>
        <p:grpSp>
          <p:nvGrpSpPr>
            <p:cNvPr id="41" name="Group 40">
              <a:extLst>
                <a:ext uri="{FF2B5EF4-FFF2-40B4-BE49-F238E27FC236}">
                  <a16:creationId xmlns:a16="http://schemas.microsoft.com/office/drawing/2014/main" id="{AE7C7E25-630D-4646-BC47-74C1B5632D3A}"/>
                </a:ext>
              </a:extLst>
            </p:cNvPr>
            <p:cNvGrpSpPr/>
            <p:nvPr/>
          </p:nvGrpSpPr>
          <p:grpSpPr>
            <a:xfrm>
              <a:off x="5752428" y="3163671"/>
              <a:ext cx="1561269" cy="457200"/>
              <a:chOff x="5967362" y="3389336"/>
              <a:chExt cx="2585833" cy="669013"/>
            </a:xfrm>
            <a:grpFill/>
          </p:grpSpPr>
          <p:sp>
            <p:nvSpPr>
              <p:cNvPr id="42" name="Rectangle 41">
                <a:extLst>
                  <a:ext uri="{FF2B5EF4-FFF2-40B4-BE49-F238E27FC236}">
                    <a16:creationId xmlns:a16="http://schemas.microsoft.com/office/drawing/2014/main" id="{1239DDE4-9CFC-4495-A8C1-27D023634DD2}"/>
                  </a:ext>
                </a:extLst>
              </p:cNvPr>
              <p:cNvSpPr/>
              <p:nvPr/>
            </p:nvSpPr>
            <p:spPr>
              <a:xfrm>
                <a:off x="5967362" y="3389336"/>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3" name="TextBox 42">
                <a:extLst>
                  <a:ext uri="{FF2B5EF4-FFF2-40B4-BE49-F238E27FC236}">
                    <a16:creationId xmlns:a16="http://schemas.microsoft.com/office/drawing/2014/main" id="{35A7ED64-E3F9-4DAC-9458-9DE44CA27AE3}"/>
                  </a:ext>
                </a:extLst>
              </p:cNvPr>
              <p:cNvSpPr txBox="1"/>
              <p:nvPr/>
            </p:nvSpPr>
            <p:spPr>
              <a:xfrm>
                <a:off x="5967362" y="3389336"/>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100" b="1" dirty="0">
                  <a:solidFill>
                    <a:schemeClr val="tx1"/>
                  </a:solidFill>
                </a:endParaRPr>
              </a:p>
              <a:p>
                <a:pPr algn="ctr" defTabSz="800100">
                  <a:lnSpc>
                    <a:spcPct val="90000"/>
                  </a:lnSpc>
                  <a:spcBef>
                    <a:spcPct val="0"/>
                  </a:spcBef>
                  <a:spcAft>
                    <a:spcPct val="35000"/>
                  </a:spcAft>
                </a:pPr>
                <a:r>
                  <a:rPr lang="en-US" sz="1100" b="1" dirty="0">
                    <a:solidFill>
                      <a:schemeClr val="tx1"/>
                    </a:solidFill>
                  </a:rPr>
                  <a:t>Cognitive Neuroscience</a:t>
                </a:r>
                <a:br>
                  <a:rPr lang="en-US" sz="1100" b="1" dirty="0">
                    <a:solidFill>
                      <a:schemeClr val="tx1"/>
                    </a:solidFill>
                  </a:rPr>
                </a:br>
                <a:r>
                  <a:rPr lang="en-US" sz="1100" i="1" dirty="0">
                    <a:solidFill>
                      <a:schemeClr val="tx1"/>
                    </a:solidFill>
                  </a:rPr>
                  <a:t>Robert Welsh</a:t>
                </a:r>
              </a:p>
              <a:p>
                <a:pPr algn="ctr" defTabSz="800100">
                  <a:lnSpc>
                    <a:spcPct val="90000"/>
                  </a:lnSpc>
                  <a:spcBef>
                    <a:spcPct val="0"/>
                  </a:spcBef>
                  <a:spcAft>
                    <a:spcPct val="35000"/>
                  </a:spcAft>
                </a:pPr>
                <a:endParaRPr lang="en-US" sz="1000" i="1" dirty="0">
                  <a:solidFill>
                    <a:schemeClr val="tx1"/>
                  </a:solidFill>
                </a:endParaRPr>
              </a:p>
            </p:txBody>
          </p:sp>
        </p:grpSp>
        <p:grpSp>
          <p:nvGrpSpPr>
            <p:cNvPr id="44" name="Group 43">
              <a:extLst>
                <a:ext uri="{FF2B5EF4-FFF2-40B4-BE49-F238E27FC236}">
                  <a16:creationId xmlns:a16="http://schemas.microsoft.com/office/drawing/2014/main" id="{F53232FB-C72F-4E94-819A-07728A88B67F}"/>
                </a:ext>
              </a:extLst>
            </p:cNvPr>
            <p:cNvGrpSpPr/>
            <p:nvPr/>
          </p:nvGrpSpPr>
          <p:grpSpPr>
            <a:xfrm>
              <a:off x="5752428" y="3649906"/>
              <a:ext cx="1570644" cy="457200"/>
              <a:chOff x="9329098" y="4181658"/>
              <a:chExt cx="2585833" cy="669013"/>
            </a:xfrm>
            <a:grpFill/>
          </p:grpSpPr>
          <p:sp>
            <p:nvSpPr>
              <p:cNvPr id="45" name="Rectangle 44">
                <a:extLst>
                  <a:ext uri="{FF2B5EF4-FFF2-40B4-BE49-F238E27FC236}">
                    <a16:creationId xmlns:a16="http://schemas.microsoft.com/office/drawing/2014/main" id="{E06C763C-787B-41BD-9520-3609ED1FE584}"/>
                  </a:ext>
                </a:extLst>
              </p:cNvPr>
              <p:cNvSpPr/>
              <p:nvPr/>
            </p:nvSpPr>
            <p:spPr>
              <a:xfrm>
                <a:off x="9329098" y="4181658"/>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6" name="TextBox 45">
                <a:extLst>
                  <a:ext uri="{FF2B5EF4-FFF2-40B4-BE49-F238E27FC236}">
                    <a16:creationId xmlns:a16="http://schemas.microsoft.com/office/drawing/2014/main" id="{5AC8C75F-EE84-4E1B-A1E8-0DFD28AFCA80}"/>
                  </a:ext>
                </a:extLst>
              </p:cNvPr>
              <p:cNvSpPr txBox="1"/>
              <p:nvPr/>
            </p:nvSpPr>
            <p:spPr>
              <a:xfrm>
                <a:off x="9329098" y="4181658"/>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100" b="1" dirty="0">
                  <a:solidFill>
                    <a:schemeClr val="tx1"/>
                  </a:solidFill>
                </a:endParaRPr>
              </a:p>
              <a:p>
                <a:pPr algn="ctr" defTabSz="800100">
                  <a:lnSpc>
                    <a:spcPct val="90000"/>
                  </a:lnSpc>
                  <a:spcBef>
                    <a:spcPct val="0"/>
                  </a:spcBef>
                  <a:spcAft>
                    <a:spcPct val="35000"/>
                  </a:spcAft>
                </a:pPr>
                <a:r>
                  <a:rPr lang="en-US" sz="950" b="1" dirty="0">
                    <a:solidFill>
                      <a:schemeClr val="tx1"/>
                    </a:solidFill>
                  </a:rPr>
                  <a:t>Intellectual &amp; Developmental Disabilities (IDDRC)</a:t>
                </a:r>
                <a:br>
                  <a:rPr lang="en-US" sz="950" b="1" dirty="0">
                    <a:solidFill>
                      <a:schemeClr val="tx1"/>
                    </a:solidFill>
                  </a:rPr>
                </a:br>
                <a:r>
                  <a:rPr lang="en-US" sz="1100" i="1" dirty="0">
                    <a:solidFill>
                      <a:schemeClr val="tx1"/>
                    </a:solidFill>
                  </a:rPr>
                  <a:t>Harley Kornblum</a:t>
                </a:r>
              </a:p>
              <a:p>
                <a:pPr algn="ctr" defTabSz="800100">
                  <a:lnSpc>
                    <a:spcPct val="90000"/>
                  </a:lnSpc>
                  <a:spcBef>
                    <a:spcPct val="0"/>
                  </a:spcBef>
                  <a:spcAft>
                    <a:spcPct val="35000"/>
                  </a:spcAft>
                </a:pPr>
                <a:endParaRPr lang="en-US" sz="1000" i="1" dirty="0">
                  <a:solidFill>
                    <a:schemeClr val="tx1"/>
                  </a:solidFill>
                </a:endParaRPr>
              </a:p>
            </p:txBody>
          </p:sp>
        </p:grpSp>
        <p:grpSp>
          <p:nvGrpSpPr>
            <p:cNvPr id="47" name="Group 46">
              <a:extLst>
                <a:ext uri="{FF2B5EF4-FFF2-40B4-BE49-F238E27FC236}">
                  <a16:creationId xmlns:a16="http://schemas.microsoft.com/office/drawing/2014/main" id="{BE529718-E909-433A-B91B-240D83DC59B5}"/>
                </a:ext>
              </a:extLst>
            </p:cNvPr>
            <p:cNvGrpSpPr/>
            <p:nvPr/>
          </p:nvGrpSpPr>
          <p:grpSpPr>
            <a:xfrm>
              <a:off x="4058804" y="3649530"/>
              <a:ext cx="1594674" cy="457200"/>
              <a:chOff x="5967362" y="4181658"/>
              <a:chExt cx="2585833" cy="669013"/>
            </a:xfrm>
            <a:grpFill/>
          </p:grpSpPr>
          <p:sp>
            <p:nvSpPr>
              <p:cNvPr id="48" name="Rectangle 47">
                <a:extLst>
                  <a:ext uri="{FF2B5EF4-FFF2-40B4-BE49-F238E27FC236}">
                    <a16:creationId xmlns:a16="http://schemas.microsoft.com/office/drawing/2014/main" id="{9F3E5EAE-2707-406C-BDEF-58F6FF551BE6}"/>
                  </a:ext>
                </a:extLst>
              </p:cNvPr>
              <p:cNvSpPr/>
              <p:nvPr/>
            </p:nvSpPr>
            <p:spPr>
              <a:xfrm>
                <a:off x="5967362" y="4181658"/>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9" name="TextBox 48">
                <a:extLst>
                  <a:ext uri="{FF2B5EF4-FFF2-40B4-BE49-F238E27FC236}">
                    <a16:creationId xmlns:a16="http://schemas.microsoft.com/office/drawing/2014/main" id="{491EA22A-50ED-4470-BC25-07263DA0EC02}"/>
                  </a:ext>
                </a:extLst>
              </p:cNvPr>
              <p:cNvSpPr txBox="1"/>
              <p:nvPr/>
            </p:nvSpPr>
            <p:spPr>
              <a:xfrm>
                <a:off x="5967362" y="4181658"/>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Health Services &amp; Society</a:t>
                </a:r>
                <a:br>
                  <a:rPr lang="en-US" sz="1100" b="1" dirty="0">
                    <a:solidFill>
                      <a:schemeClr val="tx1"/>
                    </a:solidFill>
                  </a:rPr>
                </a:br>
                <a:r>
                  <a:rPr lang="en-US" sz="1100" i="1" dirty="0">
                    <a:solidFill>
                      <a:schemeClr val="tx1"/>
                    </a:solidFill>
                  </a:rPr>
                  <a:t>Elizabeth Bromley</a:t>
                </a:r>
              </a:p>
              <a:p>
                <a:pPr algn="ctr" defTabSz="800100">
                  <a:lnSpc>
                    <a:spcPct val="90000"/>
                  </a:lnSpc>
                  <a:spcBef>
                    <a:spcPct val="0"/>
                  </a:spcBef>
                  <a:spcAft>
                    <a:spcPct val="35000"/>
                  </a:spcAft>
                </a:pPr>
                <a:endParaRPr lang="en-US" sz="1000" i="1" dirty="0">
                  <a:solidFill>
                    <a:schemeClr val="tx1"/>
                  </a:solidFill>
                </a:endParaRPr>
              </a:p>
            </p:txBody>
          </p:sp>
        </p:grpSp>
        <p:grpSp>
          <p:nvGrpSpPr>
            <p:cNvPr id="50" name="Group 49">
              <a:extLst>
                <a:ext uri="{FF2B5EF4-FFF2-40B4-BE49-F238E27FC236}">
                  <a16:creationId xmlns:a16="http://schemas.microsoft.com/office/drawing/2014/main" id="{87D92335-BB5E-42F5-A6ED-031A04A09ED8}"/>
                </a:ext>
              </a:extLst>
            </p:cNvPr>
            <p:cNvGrpSpPr/>
            <p:nvPr/>
          </p:nvGrpSpPr>
          <p:grpSpPr>
            <a:xfrm>
              <a:off x="4058804" y="4134124"/>
              <a:ext cx="1594674" cy="457200"/>
              <a:chOff x="9329098" y="4973980"/>
              <a:chExt cx="2585833" cy="669014"/>
            </a:xfrm>
            <a:grpFill/>
          </p:grpSpPr>
          <p:sp>
            <p:nvSpPr>
              <p:cNvPr id="51" name="Rectangle 50">
                <a:extLst>
                  <a:ext uri="{FF2B5EF4-FFF2-40B4-BE49-F238E27FC236}">
                    <a16:creationId xmlns:a16="http://schemas.microsoft.com/office/drawing/2014/main" id="{0CA71BC6-9399-417E-9303-3A3E6E3B5F28}"/>
                  </a:ext>
                </a:extLst>
              </p:cNvPr>
              <p:cNvSpPr/>
              <p:nvPr/>
            </p:nvSpPr>
            <p:spPr>
              <a:xfrm>
                <a:off x="9329098" y="4973981"/>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2" name="TextBox 51">
                <a:extLst>
                  <a:ext uri="{FF2B5EF4-FFF2-40B4-BE49-F238E27FC236}">
                    <a16:creationId xmlns:a16="http://schemas.microsoft.com/office/drawing/2014/main" id="{3FA7D8A7-82C4-4AC3-93C0-0B159C72CE56}"/>
                  </a:ext>
                </a:extLst>
              </p:cNvPr>
              <p:cNvSpPr txBox="1"/>
              <p:nvPr/>
            </p:nvSpPr>
            <p:spPr>
              <a:xfrm>
                <a:off x="9329098" y="4973980"/>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Mass Spec Lab</a:t>
                </a:r>
                <a:br>
                  <a:rPr lang="en-US" sz="1100" b="1" dirty="0">
                    <a:solidFill>
                      <a:schemeClr val="tx1"/>
                    </a:solidFill>
                  </a:rPr>
                </a:br>
                <a:r>
                  <a:rPr lang="en-US" sz="1100" i="1" dirty="0">
                    <a:solidFill>
                      <a:schemeClr val="tx1"/>
                    </a:solidFill>
                  </a:rPr>
                  <a:t>Kym Faull</a:t>
                </a:r>
              </a:p>
              <a:p>
                <a:pPr algn="ctr" defTabSz="800100">
                  <a:lnSpc>
                    <a:spcPct val="90000"/>
                  </a:lnSpc>
                  <a:spcBef>
                    <a:spcPct val="0"/>
                  </a:spcBef>
                  <a:spcAft>
                    <a:spcPct val="35000"/>
                  </a:spcAft>
                </a:pPr>
                <a:endParaRPr lang="en-US" sz="1000" i="1" dirty="0">
                  <a:solidFill>
                    <a:schemeClr val="tx1"/>
                  </a:solidFill>
                </a:endParaRPr>
              </a:p>
            </p:txBody>
          </p:sp>
        </p:grpSp>
        <p:grpSp>
          <p:nvGrpSpPr>
            <p:cNvPr id="53" name="Group 52">
              <a:extLst>
                <a:ext uri="{FF2B5EF4-FFF2-40B4-BE49-F238E27FC236}">
                  <a16:creationId xmlns:a16="http://schemas.microsoft.com/office/drawing/2014/main" id="{71640F2B-4B3A-48A8-B135-B94BC72CE719}"/>
                </a:ext>
              </a:extLst>
            </p:cNvPr>
            <p:cNvGrpSpPr/>
            <p:nvPr/>
          </p:nvGrpSpPr>
          <p:grpSpPr>
            <a:xfrm>
              <a:off x="2400774" y="4134123"/>
              <a:ext cx="1554908" cy="457200"/>
              <a:chOff x="5967362" y="4973981"/>
              <a:chExt cx="2585833" cy="669013"/>
            </a:xfrm>
            <a:grpFill/>
          </p:grpSpPr>
          <p:sp>
            <p:nvSpPr>
              <p:cNvPr id="54" name="Rectangle 53">
                <a:extLst>
                  <a:ext uri="{FF2B5EF4-FFF2-40B4-BE49-F238E27FC236}">
                    <a16:creationId xmlns:a16="http://schemas.microsoft.com/office/drawing/2014/main" id="{15EB8943-2057-4D74-8826-2777FD67A923}"/>
                  </a:ext>
                </a:extLst>
              </p:cNvPr>
              <p:cNvSpPr/>
              <p:nvPr/>
            </p:nvSpPr>
            <p:spPr>
              <a:xfrm>
                <a:off x="5967362" y="4973981"/>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5" name="TextBox 54">
                <a:extLst>
                  <a:ext uri="{FF2B5EF4-FFF2-40B4-BE49-F238E27FC236}">
                    <a16:creationId xmlns:a16="http://schemas.microsoft.com/office/drawing/2014/main" id="{682B5A44-1D5E-4498-B754-DDDE0AE0DBC1}"/>
                  </a:ext>
                </a:extLst>
              </p:cNvPr>
              <p:cNvSpPr txBox="1"/>
              <p:nvPr/>
            </p:nvSpPr>
            <p:spPr>
              <a:xfrm>
                <a:off x="5967362" y="4973981"/>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100" b="1" dirty="0">
                  <a:solidFill>
                    <a:schemeClr val="tx1"/>
                  </a:solidFill>
                </a:endParaRPr>
              </a:p>
              <a:p>
                <a:pPr algn="ctr" defTabSz="800100">
                  <a:lnSpc>
                    <a:spcPct val="90000"/>
                  </a:lnSpc>
                  <a:spcBef>
                    <a:spcPct val="0"/>
                  </a:spcBef>
                  <a:spcAft>
                    <a:spcPct val="35000"/>
                  </a:spcAft>
                </a:pPr>
                <a:r>
                  <a:rPr lang="en-US" sz="1100" b="1" dirty="0">
                    <a:solidFill>
                      <a:schemeClr val="tx1"/>
                    </a:solidFill>
                  </a:rPr>
                  <a:t>Integrated Substance Abuse Programs (ISAP)</a:t>
                </a:r>
                <a:br>
                  <a:rPr lang="en-US" sz="1100" b="1" dirty="0">
                    <a:solidFill>
                      <a:schemeClr val="tx1"/>
                    </a:solidFill>
                  </a:rPr>
                </a:br>
                <a:r>
                  <a:rPr lang="en-US" sz="1100" i="1" dirty="0">
                    <a:solidFill>
                      <a:schemeClr val="tx1"/>
                    </a:solidFill>
                  </a:rPr>
                  <a:t>Christine Grella</a:t>
                </a:r>
              </a:p>
              <a:p>
                <a:pPr algn="ctr" defTabSz="800100">
                  <a:lnSpc>
                    <a:spcPct val="90000"/>
                  </a:lnSpc>
                  <a:spcBef>
                    <a:spcPct val="0"/>
                  </a:spcBef>
                  <a:spcAft>
                    <a:spcPct val="35000"/>
                  </a:spcAft>
                </a:pPr>
                <a:endParaRPr lang="en-US" sz="1000" i="1" dirty="0">
                  <a:solidFill>
                    <a:schemeClr val="tx1"/>
                  </a:solidFill>
                </a:endParaRPr>
              </a:p>
            </p:txBody>
          </p:sp>
        </p:grpSp>
        <p:grpSp>
          <p:nvGrpSpPr>
            <p:cNvPr id="56" name="Group 55">
              <a:extLst>
                <a:ext uri="{FF2B5EF4-FFF2-40B4-BE49-F238E27FC236}">
                  <a16:creationId xmlns:a16="http://schemas.microsoft.com/office/drawing/2014/main" id="{D8B54739-F3C9-4E2A-9FD7-7904FCF1FF1F}"/>
                </a:ext>
              </a:extLst>
            </p:cNvPr>
            <p:cNvGrpSpPr/>
            <p:nvPr/>
          </p:nvGrpSpPr>
          <p:grpSpPr>
            <a:xfrm>
              <a:off x="2409271" y="4635225"/>
              <a:ext cx="1546411" cy="457200"/>
              <a:chOff x="9329098" y="5766304"/>
              <a:chExt cx="2585833" cy="669013"/>
            </a:xfrm>
            <a:grpFill/>
          </p:grpSpPr>
          <p:sp>
            <p:nvSpPr>
              <p:cNvPr id="57" name="Rectangle 56">
                <a:extLst>
                  <a:ext uri="{FF2B5EF4-FFF2-40B4-BE49-F238E27FC236}">
                    <a16:creationId xmlns:a16="http://schemas.microsoft.com/office/drawing/2014/main" id="{EC136B3E-D288-413F-A3E3-BD9C4F9D910C}"/>
                  </a:ext>
                </a:extLst>
              </p:cNvPr>
              <p:cNvSpPr/>
              <p:nvPr/>
            </p:nvSpPr>
            <p:spPr>
              <a:xfrm>
                <a:off x="9329098" y="5766304"/>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8" name="TextBox 57">
                <a:extLst>
                  <a:ext uri="{FF2B5EF4-FFF2-40B4-BE49-F238E27FC236}">
                    <a16:creationId xmlns:a16="http://schemas.microsoft.com/office/drawing/2014/main" id="{FE12DAF9-4893-4E3C-91DD-43F07DA3D081}"/>
                  </a:ext>
                </a:extLst>
              </p:cNvPr>
              <p:cNvSpPr txBox="1"/>
              <p:nvPr/>
            </p:nvSpPr>
            <p:spPr>
              <a:xfrm>
                <a:off x="9329098" y="5766304"/>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Neurobehavioral Genetics</a:t>
                </a:r>
                <a:br>
                  <a:rPr lang="en-US" sz="1100" b="1" dirty="0">
                    <a:solidFill>
                      <a:schemeClr val="tx1"/>
                    </a:solidFill>
                  </a:rPr>
                </a:br>
                <a:r>
                  <a:rPr lang="en-US" sz="1100" i="1" dirty="0">
                    <a:solidFill>
                      <a:schemeClr val="tx1"/>
                    </a:solidFill>
                  </a:rPr>
                  <a:t>Nelson </a:t>
                </a:r>
                <a:r>
                  <a:rPr lang="en-US" sz="1100" i="1" dirty="0" err="1">
                    <a:solidFill>
                      <a:schemeClr val="tx1"/>
                    </a:solidFill>
                  </a:rPr>
                  <a:t>Freimer</a:t>
                </a:r>
                <a:endParaRPr lang="en-US" sz="1100" i="1" dirty="0">
                  <a:solidFill>
                    <a:schemeClr val="tx1"/>
                  </a:solidFill>
                </a:endParaRPr>
              </a:p>
              <a:p>
                <a:pPr algn="ctr" defTabSz="800100">
                  <a:lnSpc>
                    <a:spcPct val="90000"/>
                  </a:lnSpc>
                  <a:spcBef>
                    <a:spcPct val="0"/>
                  </a:spcBef>
                  <a:spcAft>
                    <a:spcPct val="35000"/>
                  </a:spcAft>
                </a:pPr>
                <a:endParaRPr lang="en-US" sz="1000" i="1" dirty="0">
                  <a:solidFill>
                    <a:schemeClr val="tx1"/>
                  </a:solidFill>
                </a:endParaRPr>
              </a:p>
            </p:txBody>
          </p:sp>
        </p:grpSp>
        <p:grpSp>
          <p:nvGrpSpPr>
            <p:cNvPr id="59" name="Group 58">
              <a:extLst>
                <a:ext uri="{FF2B5EF4-FFF2-40B4-BE49-F238E27FC236}">
                  <a16:creationId xmlns:a16="http://schemas.microsoft.com/office/drawing/2014/main" id="{DBC3108C-A8FA-4B24-8E27-2590010CDF4B}"/>
                </a:ext>
              </a:extLst>
            </p:cNvPr>
            <p:cNvGrpSpPr/>
            <p:nvPr/>
          </p:nvGrpSpPr>
          <p:grpSpPr>
            <a:xfrm>
              <a:off x="5752428" y="4136142"/>
              <a:ext cx="1570644" cy="457200"/>
              <a:chOff x="5967362" y="5766303"/>
              <a:chExt cx="2585833" cy="669014"/>
            </a:xfrm>
            <a:grpFill/>
          </p:grpSpPr>
          <p:sp>
            <p:nvSpPr>
              <p:cNvPr id="60" name="Rectangle 59">
                <a:extLst>
                  <a:ext uri="{FF2B5EF4-FFF2-40B4-BE49-F238E27FC236}">
                    <a16:creationId xmlns:a16="http://schemas.microsoft.com/office/drawing/2014/main" id="{B02FD8FC-46D8-4700-A798-351F01858720}"/>
                  </a:ext>
                </a:extLst>
              </p:cNvPr>
              <p:cNvSpPr/>
              <p:nvPr/>
            </p:nvSpPr>
            <p:spPr>
              <a:xfrm>
                <a:off x="5967362" y="5766304"/>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1" name="TextBox 60">
                <a:extLst>
                  <a:ext uri="{FF2B5EF4-FFF2-40B4-BE49-F238E27FC236}">
                    <a16:creationId xmlns:a16="http://schemas.microsoft.com/office/drawing/2014/main" id="{529917EC-2BAB-406C-83A3-1C63C07F2E7A}"/>
                  </a:ext>
                </a:extLst>
              </p:cNvPr>
              <p:cNvSpPr txBox="1"/>
              <p:nvPr/>
            </p:nvSpPr>
            <p:spPr>
              <a:xfrm>
                <a:off x="5967362" y="5766303"/>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100" b="1" dirty="0">
                  <a:solidFill>
                    <a:schemeClr val="tx1"/>
                  </a:solidFill>
                </a:endParaRPr>
              </a:p>
              <a:p>
                <a:pPr algn="ctr" defTabSz="800100">
                  <a:lnSpc>
                    <a:spcPct val="90000"/>
                  </a:lnSpc>
                  <a:spcBef>
                    <a:spcPct val="0"/>
                  </a:spcBef>
                  <a:spcAft>
                    <a:spcPct val="35000"/>
                  </a:spcAft>
                </a:pPr>
                <a:r>
                  <a:rPr lang="en-US" sz="1100" b="1" dirty="0">
                    <a:solidFill>
                      <a:schemeClr val="tx1"/>
                    </a:solidFill>
                  </a:rPr>
                  <a:t>Math Models</a:t>
                </a:r>
                <a:br>
                  <a:rPr lang="en-US" sz="1100" b="1" dirty="0">
                    <a:solidFill>
                      <a:schemeClr val="tx1"/>
                    </a:solidFill>
                  </a:rPr>
                </a:br>
                <a:r>
                  <a:rPr lang="en-US" sz="1100" i="1" dirty="0">
                    <a:solidFill>
                      <a:schemeClr val="tx1"/>
                    </a:solidFill>
                  </a:rPr>
                  <a:t>Sally Blower</a:t>
                </a:r>
              </a:p>
              <a:p>
                <a:pPr algn="ctr" defTabSz="800100">
                  <a:lnSpc>
                    <a:spcPct val="90000"/>
                  </a:lnSpc>
                  <a:spcBef>
                    <a:spcPct val="0"/>
                  </a:spcBef>
                  <a:spcAft>
                    <a:spcPct val="35000"/>
                  </a:spcAft>
                </a:pPr>
                <a:endParaRPr lang="en-US" sz="1000" i="1" dirty="0">
                  <a:solidFill>
                    <a:schemeClr val="tx1"/>
                  </a:solidFill>
                </a:endParaRPr>
              </a:p>
            </p:txBody>
          </p:sp>
        </p:grpSp>
        <p:grpSp>
          <p:nvGrpSpPr>
            <p:cNvPr id="62" name="Group 61">
              <a:extLst>
                <a:ext uri="{FF2B5EF4-FFF2-40B4-BE49-F238E27FC236}">
                  <a16:creationId xmlns:a16="http://schemas.microsoft.com/office/drawing/2014/main" id="{98CA8FF4-5224-492B-A09F-663BA316DDED}"/>
                </a:ext>
              </a:extLst>
            </p:cNvPr>
            <p:cNvGrpSpPr/>
            <p:nvPr/>
          </p:nvGrpSpPr>
          <p:grpSpPr>
            <a:xfrm>
              <a:off x="5752428" y="4627624"/>
              <a:ext cx="1560878" cy="457200"/>
              <a:chOff x="9329098" y="6558627"/>
              <a:chExt cx="2585833" cy="669013"/>
            </a:xfrm>
            <a:grpFill/>
          </p:grpSpPr>
          <p:sp>
            <p:nvSpPr>
              <p:cNvPr id="63" name="Rectangle 62">
                <a:extLst>
                  <a:ext uri="{FF2B5EF4-FFF2-40B4-BE49-F238E27FC236}">
                    <a16:creationId xmlns:a16="http://schemas.microsoft.com/office/drawing/2014/main" id="{FEC8D9B1-AC3C-42B7-89C2-21ACA3483AEF}"/>
                  </a:ext>
                </a:extLst>
              </p:cNvPr>
              <p:cNvSpPr/>
              <p:nvPr/>
            </p:nvSpPr>
            <p:spPr>
              <a:xfrm>
                <a:off x="9329098" y="6558627"/>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4" name="TextBox 63">
                <a:extLst>
                  <a:ext uri="{FF2B5EF4-FFF2-40B4-BE49-F238E27FC236}">
                    <a16:creationId xmlns:a16="http://schemas.microsoft.com/office/drawing/2014/main" id="{70B43EEA-DA6D-4E01-AA83-B0BB5E002B6B}"/>
                  </a:ext>
                </a:extLst>
              </p:cNvPr>
              <p:cNvSpPr txBox="1"/>
              <p:nvPr/>
            </p:nvSpPr>
            <p:spPr>
              <a:xfrm>
                <a:off x="9329098" y="6558627"/>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Neuropharmacology </a:t>
                </a:r>
                <a:br>
                  <a:rPr lang="en-US" sz="1100" b="1" dirty="0">
                    <a:solidFill>
                      <a:schemeClr val="tx1"/>
                    </a:solidFill>
                  </a:rPr>
                </a:br>
                <a:r>
                  <a:rPr lang="en-US" sz="1100" b="1" dirty="0">
                    <a:solidFill>
                      <a:schemeClr val="tx1"/>
                    </a:solidFill>
                  </a:rPr>
                  <a:t>(</a:t>
                </a:r>
                <a:r>
                  <a:rPr lang="en-US" sz="1100" b="1" dirty="0" err="1">
                    <a:solidFill>
                      <a:schemeClr val="tx1"/>
                    </a:solidFill>
                  </a:rPr>
                  <a:t>Hatos</a:t>
                </a:r>
                <a:r>
                  <a:rPr lang="en-US" sz="1100" b="1" dirty="0">
                    <a:solidFill>
                      <a:schemeClr val="tx1"/>
                    </a:solidFill>
                  </a:rPr>
                  <a:t> Center)</a:t>
                </a:r>
                <a:br>
                  <a:rPr lang="en-US" sz="1100" b="1" dirty="0">
                    <a:solidFill>
                      <a:schemeClr val="tx1"/>
                    </a:solidFill>
                  </a:rPr>
                </a:br>
                <a:r>
                  <a:rPr lang="en-US" sz="1100" i="1" dirty="0">
                    <a:solidFill>
                      <a:schemeClr val="tx1"/>
                    </a:solidFill>
                  </a:rPr>
                  <a:t>Chris Evans</a:t>
                </a:r>
              </a:p>
              <a:p>
                <a:pPr algn="ctr" defTabSz="800100">
                  <a:lnSpc>
                    <a:spcPct val="90000"/>
                  </a:lnSpc>
                  <a:spcBef>
                    <a:spcPct val="0"/>
                  </a:spcBef>
                  <a:spcAft>
                    <a:spcPct val="35000"/>
                  </a:spcAft>
                </a:pPr>
                <a:endParaRPr lang="en-US" sz="1000" i="1" dirty="0">
                  <a:solidFill>
                    <a:schemeClr val="tx1"/>
                  </a:solidFill>
                </a:endParaRPr>
              </a:p>
            </p:txBody>
          </p:sp>
        </p:grpSp>
        <p:grpSp>
          <p:nvGrpSpPr>
            <p:cNvPr id="65" name="Group 64">
              <a:extLst>
                <a:ext uri="{FF2B5EF4-FFF2-40B4-BE49-F238E27FC236}">
                  <a16:creationId xmlns:a16="http://schemas.microsoft.com/office/drawing/2014/main" id="{DA48DE60-AF07-4B3D-9505-3CDE15EBB552}"/>
                </a:ext>
              </a:extLst>
            </p:cNvPr>
            <p:cNvGrpSpPr/>
            <p:nvPr/>
          </p:nvGrpSpPr>
          <p:grpSpPr>
            <a:xfrm>
              <a:off x="4062099" y="5133921"/>
              <a:ext cx="1594674" cy="457200"/>
              <a:chOff x="9329098" y="7350950"/>
              <a:chExt cx="2585833" cy="669013"/>
            </a:xfrm>
            <a:grpFill/>
          </p:grpSpPr>
          <p:sp>
            <p:nvSpPr>
              <p:cNvPr id="66" name="Rectangle 65">
                <a:extLst>
                  <a:ext uri="{FF2B5EF4-FFF2-40B4-BE49-F238E27FC236}">
                    <a16:creationId xmlns:a16="http://schemas.microsoft.com/office/drawing/2014/main" id="{12BFC64E-261B-4B4E-95D9-308063C2A21C}"/>
                  </a:ext>
                </a:extLst>
              </p:cNvPr>
              <p:cNvSpPr/>
              <p:nvPr/>
            </p:nvSpPr>
            <p:spPr>
              <a:xfrm>
                <a:off x="9329098" y="7350950"/>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7" name="TextBox 66">
                <a:extLst>
                  <a:ext uri="{FF2B5EF4-FFF2-40B4-BE49-F238E27FC236}">
                    <a16:creationId xmlns:a16="http://schemas.microsoft.com/office/drawing/2014/main" id="{A4DDB318-89A2-4C3F-9A53-D1AC87E9A736}"/>
                  </a:ext>
                </a:extLst>
              </p:cNvPr>
              <p:cNvSpPr txBox="1"/>
              <p:nvPr/>
            </p:nvSpPr>
            <p:spPr>
              <a:xfrm>
                <a:off x="9329098" y="7350950"/>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Section on Psychosis</a:t>
                </a:r>
                <a:br>
                  <a:rPr lang="en-US" sz="1100" b="1" dirty="0">
                    <a:solidFill>
                      <a:schemeClr val="tx1"/>
                    </a:solidFill>
                  </a:rPr>
                </a:br>
                <a:r>
                  <a:rPr lang="en-US" sz="1100" i="1" dirty="0">
                    <a:solidFill>
                      <a:schemeClr val="tx1"/>
                    </a:solidFill>
                  </a:rPr>
                  <a:t>Steve Marder</a:t>
                </a:r>
              </a:p>
              <a:p>
                <a:pPr algn="ctr" defTabSz="800100">
                  <a:lnSpc>
                    <a:spcPct val="90000"/>
                  </a:lnSpc>
                  <a:spcBef>
                    <a:spcPct val="0"/>
                  </a:spcBef>
                  <a:spcAft>
                    <a:spcPct val="35000"/>
                  </a:spcAft>
                </a:pPr>
                <a:endParaRPr lang="en-US" sz="1000" i="1" dirty="0">
                  <a:solidFill>
                    <a:schemeClr val="tx1"/>
                  </a:solidFill>
                </a:endParaRPr>
              </a:p>
            </p:txBody>
          </p:sp>
        </p:grpSp>
        <p:grpSp>
          <p:nvGrpSpPr>
            <p:cNvPr id="68" name="Group 67">
              <a:extLst>
                <a:ext uri="{FF2B5EF4-FFF2-40B4-BE49-F238E27FC236}">
                  <a16:creationId xmlns:a16="http://schemas.microsoft.com/office/drawing/2014/main" id="{FCC9B376-D1E3-4A20-8486-D98F1BFB39E2}"/>
                </a:ext>
              </a:extLst>
            </p:cNvPr>
            <p:cNvGrpSpPr/>
            <p:nvPr/>
          </p:nvGrpSpPr>
          <p:grpSpPr>
            <a:xfrm>
              <a:off x="2419863" y="5137811"/>
              <a:ext cx="1532474" cy="457200"/>
              <a:chOff x="5967362" y="7350950"/>
              <a:chExt cx="2585833" cy="669013"/>
            </a:xfrm>
            <a:grpFill/>
          </p:grpSpPr>
          <p:sp>
            <p:nvSpPr>
              <p:cNvPr id="69" name="Rectangle 68">
                <a:extLst>
                  <a:ext uri="{FF2B5EF4-FFF2-40B4-BE49-F238E27FC236}">
                    <a16:creationId xmlns:a16="http://schemas.microsoft.com/office/drawing/2014/main" id="{95D6A219-211A-44B4-9661-7280F14A0CFC}"/>
                  </a:ext>
                </a:extLst>
              </p:cNvPr>
              <p:cNvSpPr/>
              <p:nvPr/>
            </p:nvSpPr>
            <p:spPr>
              <a:xfrm>
                <a:off x="5967362" y="7350950"/>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0" name="TextBox 69">
                <a:extLst>
                  <a:ext uri="{FF2B5EF4-FFF2-40B4-BE49-F238E27FC236}">
                    <a16:creationId xmlns:a16="http://schemas.microsoft.com/office/drawing/2014/main" id="{2836048D-84D8-43AA-A699-52ED4556972E}"/>
                  </a:ext>
                </a:extLst>
              </p:cNvPr>
              <p:cNvSpPr txBox="1"/>
              <p:nvPr/>
            </p:nvSpPr>
            <p:spPr>
              <a:xfrm>
                <a:off x="5967362" y="7350950"/>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Psychoneuroimmunology (Cousins Center)</a:t>
                </a:r>
                <a:br>
                  <a:rPr lang="en-US" sz="1100" b="1" dirty="0">
                    <a:solidFill>
                      <a:schemeClr val="tx1"/>
                    </a:solidFill>
                  </a:rPr>
                </a:br>
                <a:r>
                  <a:rPr lang="en-US" sz="1100" i="1" dirty="0">
                    <a:solidFill>
                      <a:schemeClr val="tx1"/>
                    </a:solidFill>
                  </a:rPr>
                  <a:t>Michael Irwin</a:t>
                </a:r>
              </a:p>
              <a:p>
                <a:pPr algn="ctr" defTabSz="800100">
                  <a:lnSpc>
                    <a:spcPct val="90000"/>
                  </a:lnSpc>
                  <a:spcBef>
                    <a:spcPct val="0"/>
                  </a:spcBef>
                  <a:spcAft>
                    <a:spcPct val="35000"/>
                  </a:spcAft>
                </a:pPr>
                <a:endParaRPr lang="en-US" sz="1000" i="1" dirty="0">
                  <a:solidFill>
                    <a:schemeClr val="tx1"/>
                  </a:solidFill>
                </a:endParaRPr>
              </a:p>
            </p:txBody>
          </p:sp>
        </p:grpSp>
        <p:grpSp>
          <p:nvGrpSpPr>
            <p:cNvPr id="71" name="Group 70">
              <a:extLst>
                <a:ext uri="{FF2B5EF4-FFF2-40B4-BE49-F238E27FC236}">
                  <a16:creationId xmlns:a16="http://schemas.microsoft.com/office/drawing/2014/main" id="{B2B02C30-9439-4B43-BBB2-F89A212F4DCC}"/>
                </a:ext>
              </a:extLst>
            </p:cNvPr>
            <p:cNvGrpSpPr/>
            <p:nvPr/>
          </p:nvGrpSpPr>
          <p:grpSpPr>
            <a:xfrm>
              <a:off x="2427380" y="5621497"/>
              <a:ext cx="1532474" cy="457200"/>
              <a:chOff x="9329098" y="8143273"/>
              <a:chExt cx="2585833" cy="669013"/>
            </a:xfrm>
            <a:grpFill/>
          </p:grpSpPr>
          <p:sp>
            <p:nvSpPr>
              <p:cNvPr id="72" name="Rectangle 71">
                <a:extLst>
                  <a:ext uri="{FF2B5EF4-FFF2-40B4-BE49-F238E27FC236}">
                    <a16:creationId xmlns:a16="http://schemas.microsoft.com/office/drawing/2014/main" id="{AA17DC05-1474-4F46-86E2-A14107B41A93}"/>
                  </a:ext>
                </a:extLst>
              </p:cNvPr>
              <p:cNvSpPr/>
              <p:nvPr/>
            </p:nvSpPr>
            <p:spPr>
              <a:xfrm>
                <a:off x="9329098" y="8143273"/>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3" name="TextBox 72">
                <a:extLst>
                  <a:ext uri="{FF2B5EF4-FFF2-40B4-BE49-F238E27FC236}">
                    <a16:creationId xmlns:a16="http://schemas.microsoft.com/office/drawing/2014/main" id="{46954ADC-821E-4F9D-8AF7-DBCF12D0371C}"/>
                  </a:ext>
                </a:extLst>
              </p:cNvPr>
              <p:cNvSpPr txBox="1"/>
              <p:nvPr/>
            </p:nvSpPr>
            <p:spPr>
              <a:xfrm>
                <a:off x="9329098" y="8143273"/>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Social Medicine &amp; </a:t>
                </a:r>
                <a:br>
                  <a:rPr lang="en-US" sz="1100" b="1" dirty="0">
                    <a:solidFill>
                      <a:schemeClr val="tx1"/>
                    </a:solidFill>
                  </a:rPr>
                </a:br>
                <a:r>
                  <a:rPr lang="en-US" sz="1100" b="1" dirty="0">
                    <a:solidFill>
                      <a:schemeClr val="tx1"/>
                    </a:solidFill>
                  </a:rPr>
                  <a:t>Humanities</a:t>
                </a:r>
                <a:br>
                  <a:rPr lang="en-US" sz="1100" b="1" dirty="0">
                    <a:solidFill>
                      <a:schemeClr val="tx1"/>
                    </a:solidFill>
                  </a:rPr>
                </a:br>
                <a:r>
                  <a:rPr lang="en-US" sz="1100" i="1" dirty="0">
                    <a:solidFill>
                      <a:schemeClr val="tx1"/>
                    </a:solidFill>
                  </a:rPr>
                  <a:t>Philippe </a:t>
                </a:r>
                <a:r>
                  <a:rPr lang="en-US" sz="1100" i="1" dirty="0" err="1">
                    <a:solidFill>
                      <a:schemeClr val="tx1"/>
                    </a:solidFill>
                  </a:rPr>
                  <a:t>Bourgois</a:t>
                </a:r>
                <a:endParaRPr lang="en-US" sz="1100" i="1" dirty="0">
                  <a:solidFill>
                    <a:schemeClr val="tx1"/>
                  </a:solidFill>
                </a:endParaRPr>
              </a:p>
              <a:p>
                <a:pPr algn="ctr" defTabSz="800100">
                  <a:lnSpc>
                    <a:spcPct val="90000"/>
                  </a:lnSpc>
                  <a:spcBef>
                    <a:spcPct val="0"/>
                  </a:spcBef>
                  <a:spcAft>
                    <a:spcPct val="35000"/>
                  </a:spcAft>
                </a:pPr>
                <a:endParaRPr lang="en-US" sz="1000" i="1" dirty="0">
                  <a:solidFill>
                    <a:schemeClr val="tx1"/>
                  </a:solidFill>
                </a:endParaRPr>
              </a:p>
            </p:txBody>
          </p:sp>
        </p:grpSp>
        <p:grpSp>
          <p:nvGrpSpPr>
            <p:cNvPr id="74" name="Group 73">
              <a:extLst>
                <a:ext uri="{FF2B5EF4-FFF2-40B4-BE49-F238E27FC236}">
                  <a16:creationId xmlns:a16="http://schemas.microsoft.com/office/drawing/2014/main" id="{0151CBB0-0A65-4F0B-9ED0-2B1F0BB6AB37}"/>
                </a:ext>
              </a:extLst>
            </p:cNvPr>
            <p:cNvGrpSpPr/>
            <p:nvPr/>
          </p:nvGrpSpPr>
          <p:grpSpPr>
            <a:xfrm>
              <a:off x="5752428" y="5133921"/>
              <a:ext cx="1560878" cy="457200"/>
              <a:chOff x="5967362" y="8143273"/>
              <a:chExt cx="2585833" cy="669013"/>
            </a:xfrm>
            <a:grpFill/>
          </p:grpSpPr>
          <p:sp>
            <p:nvSpPr>
              <p:cNvPr id="75" name="Rectangle 74">
                <a:extLst>
                  <a:ext uri="{FF2B5EF4-FFF2-40B4-BE49-F238E27FC236}">
                    <a16:creationId xmlns:a16="http://schemas.microsoft.com/office/drawing/2014/main" id="{5E141245-3CC3-4F74-9B48-AF44CD027791}"/>
                  </a:ext>
                </a:extLst>
              </p:cNvPr>
              <p:cNvSpPr/>
              <p:nvPr/>
            </p:nvSpPr>
            <p:spPr>
              <a:xfrm>
                <a:off x="5967362" y="8143273"/>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6" name="TextBox 75">
                <a:extLst>
                  <a:ext uri="{FF2B5EF4-FFF2-40B4-BE49-F238E27FC236}">
                    <a16:creationId xmlns:a16="http://schemas.microsoft.com/office/drawing/2014/main" id="{C7E55D12-52DB-4276-85CD-DE38ECBAAD4D}"/>
                  </a:ext>
                </a:extLst>
              </p:cNvPr>
              <p:cNvSpPr txBox="1"/>
              <p:nvPr/>
            </p:nvSpPr>
            <p:spPr>
              <a:xfrm>
                <a:off x="5967362" y="8143273"/>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Sleep Research</a:t>
                </a:r>
                <a:br>
                  <a:rPr lang="en-US" sz="1100" b="1" dirty="0">
                    <a:solidFill>
                      <a:schemeClr val="tx1"/>
                    </a:solidFill>
                  </a:rPr>
                </a:br>
                <a:r>
                  <a:rPr lang="en-US" sz="1100" i="1" dirty="0">
                    <a:solidFill>
                      <a:schemeClr val="tx1"/>
                    </a:solidFill>
                  </a:rPr>
                  <a:t>Jerome Siegel</a:t>
                </a:r>
              </a:p>
              <a:p>
                <a:pPr algn="ctr" defTabSz="800100">
                  <a:lnSpc>
                    <a:spcPct val="90000"/>
                  </a:lnSpc>
                  <a:spcBef>
                    <a:spcPct val="0"/>
                  </a:spcBef>
                  <a:spcAft>
                    <a:spcPct val="35000"/>
                  </a:spcAft>
                </a:pPr>
                <a:endParaRPr lang="en-US" sz="1000" i="1" dirty="0">
                  <a:solidFill>
                    <a:schemeClr val="tx1"/>
                  </a:solidFill>
                </a:endParaRPr>
              </a:p>
            </p:txBody>
          </p:sp>
        </p:grpSp>
        <p:sp>
          <p:nvSpPr>
            <p:cNvPr id="79" name="TextBox 78">
              <a:extLst>
                <a:ext uri="{FF2B5EF4-FFF2-40B4-BE49-F238E27FC236}">
                  <a16:creationId xmlns:a16="http://schemas.microsoft.com/office/drawing/2014/main" id="{9E467FF0-D152-46D1-A642-A8C641EA659E}"/>
                </a:ext>
              </a:extLst>
            </p:cNvPr>
            <p:cNvSpPr txBox="1"/>
            <p:nvPr/>
          </p:nvSpPr>
          <p:spPr>
            <a:xfrm>
              <a:off x="5742662" y="5621498"/>
              <a:ext cx="1570644" cy="4571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Trauma Center</a:t>
              </a:r>
              <a:br>
                <a:rPr lang="en-US" sz="1100" b="1" dirty="0">
                  <a:solidFill>
                    <a:schemeClr val="tx1"/>
                  </a:solidFill>
                </a:rPr>
              </a:br>
              <a:r>
                <a:rPr lang="en-US" sz="1100" i="1" dirty="0">
                  <a:solidFill>
                    <a:schemeClr val="tx1"/>
                  </a:solidFill>
                </a:rPr>
                <a:t>Robert </a:t>
              </a:r>
              <a:r>
                <a:rPr lang="en-US" sz="1100" i="1" dirty="0" err="1">
                  <a:solidFill>
                    <a:schemeClr val="tx1"/>
                  </a:solidFill>
                </a:rPr>
                <a:t>Pynoos</a:t>
              </a:r>
              <a:endParaRPr lang="en-US" sz="1100" i="1" dirty="0">
                <a:solidFill>
                  <a:schemeClr val="tx1"/>
                </a:solidFill>
              </a:endParaRPr>
            </a:p>
            <a:p>
              <a:pPr algn="ctr" defTabSz="800100">
                <a:lnSpc>
                  <a:spcPct val="90000"/>
                </a:lnSpc>
                <a:spcBef>
                  <a:spcPct val="0"/>
                </a:spcBef>
                <a:spcAft>
                  <a:spcPct val="35000"/>
                </a:spcAft>
              </a:pPr>
              <a:endParaRPr lang="en-US" sz="1000" i="1" dirty="0">
                <a:solidFill>
                  <a:schemeClr val="tx1"/>
                </a:solidFill>
              </a:endParaRPr>
            </a:p>
          </p:txBody>
        </p:sp>
        <p:grpSp>
          <p:nvGrpSpPr>
            <p:cNvPr id="80" name="Group 79">
              <a:extLst>
                <a:ext uri="{FF2B5EF4-FFF2-40B4-BE49-F238E27FC236}">
                  <a16:creationId xmlns:a16="http://schemas.microsoft.com/office/drawing/2014/main" id="{76E395A8-B150-478C-A4A4-CA6FFC78BC91}"/>
                </a:ext>
              </a:extLst>
            </p:cNvPr>
            <p:cNvGrpSpPr/>
            <p:nvPr/>
          </p:nvGrpSpPr>
          <p:grpSpPr>
            <a:xfrm>
              <a:off x="4055104" y="5621497"/>
              <a:ext cx="1594672" cy="457200"/>
              <a:chOff x="5967362" y="8935596"/>
              <a:chExt cx="2585833" cy="669013"/>
            </a:xfrm>
            <a:grpFill/>
          </p:grpSpPr>
          <p:sp>
            <p:nvSpPr>
              <p:cNvPr id="81" name="Rectangle 80">
                <a:extLst>
                  <a:ext uri="{FF2B5EF4-FFF2-40B4-BE49-F238E27FC236}">
                    <a16:creationId xmlns:a16="http://schemas.microsoft.com/office/drawing/2014/main" id="{249E15A9-AC9A-46D7-BA51-5D1DCF5A6A25}"/>
                  </a:ext>
                </a:extLst>
              </p:cNvPr>
              <p:cNvSpPr/>
              <p:nvPr/>
            </p:nvSpPr>
            <p:spPr>
              <a:xfrm>
                <a:off x="5967362" y="8935596"/>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2" name="TextBox 81">
                <a:extLst>
                  <a:ext uri="{FF2B5EF4-FFF2-40B4-BE49-F238E27FC236}">
                    <a16:creationId xmlns:a16="http://schemas.microsoft.com/office/drawing/2014/main" id="{0990474A-108A-449F-86E3-3399AF48EBBC}"/>
                  </a:ext>
                </a:extLst>
              </p:cNvPr>
              <p:cNvSpPr txBox="1"/>
              <p:nvPr/>
            </p:nvSpPr>
            <p:spPr>
              <a:xfrm>
                <a:off x="5967362" y="8935596"/>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Statistics Core</a:t>
                </a:r>
                <a:br>
                  <a:rPr lang="en-US" sz="1100" b="1" dirty="0">
                    <a:solidFill>
                      <a:schemeClr val="tx1"/>
                    </a:solidFill>
                  </a:rPr>
                </a:br>
                <a:r>
                  <a:rPr lang="en-US" sz="1100" i="1" dirty="0">
                    <a:solidFill>
                      <a:schemeClr val="tx1"/>
                    </a:solidFill>
                  </a:rPr>
                  <a:t>Catherine Sugar</a:t>
                </a:r>
              </a:p>
              <a:p>
                <a:pPr algn="ctr" defTabSz="800100">
                  <a:lnSpc>
                    <a:spcPct val="90000"/>
                  </a:lnSpc>
                  <a:spcBef>
                    <a:spcPct val="0"/>
                  </a:spcBef>
                  <a:spcAft>
                    <a:spcPct val="35000"/>
                  </a:spcAft>
                </a:pPr>
                <a:endParaRPr lang="en-US" sz="1000" i="1" dirty="0">
                  <a:solidFill>
                    <a:schemeClr val="tx1"/>
                  </a:solidFill>
                </a:endParaRPr>
              </a:p>
            </p:txBody>
          </p:sp>
        </p:grpSp>
        <p:grpSp>
          <p:nvGrpSpPr>
            <p:cNvPr id="110" name="Group 109">
              <a:extLst>
                <a:ext uri="{FF2B5EF4-FFF2-40B4-BE49-F238E27FC236}">
                  <a16:creationId xmlns:a16="http://schemas.microsoft.com/office/drawing/2014/main" id="{7B17915C-7B87-4D39-BB7B-1D883EE8B7F3}"/>
                </a:ext>
              </a:extLst>
            </p:cNvPr>
            <p:cNvGrpSpPr/>
            <p:nvPr/>
          </p:nvGrpSpPr>
          <p:grpSpPr>
            <a:xfrm>
              <a:off x="4058804" y="4627624"/>
              <a:ext cx="1601264" cy="457200"/>
              <a:chOff x="9329098" y="7350950"/>
              <a:chExt cx="2585833" cy="669013"/>
            </a:xfrm>
            <a:grpFill/>
          </p:grpSpPr>
          <p:sp>
            <p:nvSpPr>
              <p:cNvPr id="111" name="Rectangle 110">
                <a:extLst>
                  <a:ext uri="{FF2B5EF4-FFF2-40B4-BE49-F238E27FC236}">
                    <a16:creationId xmlns:a16="http://schemas.microsoft.com/office/drawing/2014/main" id="{2522756A-7EED-44BF-BC1B-CE8AA5AE9CFF}"/>
                  </a:ext>
                </a:extLst>
              </p:cNvPr>
              <p:cNvSpPr/>
              <p:nvPr/>
            </p:nvSpPr>
            <p:spPr>
              <a:xfrm>
                <a:off x="9329098" y="7350950"/>
                <a:ext cx="2585833" cy="6690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2" name="TextBox 111">
                <a:extLst>
                  <a:ext uri="{FF2B5EF4-FFF2-40B4-BE49-F238E27FC236}">
                    <a16:creationId xmlns:a16="http://schemas.microsoft.com/office/drawing/2014/main" id="{C3968FBF-6743-420D-BC2B-C819DB58FC4C}"/>
                  </a:ext>
                </a:extLst>
              </p:cNvPr>
              <p:cNvSpPr txBox="1"/>
              <p:nvPr/>
            </p:nvSpPr>
            <p:spPr>
              <a:xfrm>
                <a:off x="9329098" y="7350950"/>
                <a:ext cx="2585833" cy="669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endParaRPr lang="en-US" sz="1000" b="1" dirty="0">
                  <a:solidFill>
                    <a:schemeClr val="tx1"/>
                  </a:solidFill>
                </a:endParaRPr>
              </a:p>
              <a:p>
                <a:pPr algn="ctr" defTabSz="800100">
                  <a:lnSpc>
                    <a:spcPct val="90000"/>
                  </a:lnSpc>
                  <a:spcBef>
                    <a:spcPct val="0"/>
                  </a:spcBef>
                  <a:spcAft>
                    <a:spcPct val="35000"/>
                  </a:spcAft>
                </a:pPr>
                <a:r>
                  <a:rPr lang="en-US" sz="1100" b="1" dirty="0">
                    <a:solidFill>
                      <a:schemeClr val="tx1"/>
                    </a:solidFill>
                  </a:rPr>
                  <a:t>Neuroimaging &amp; Addiction Treatment</a:t>
                </a:r>
                <a:br>
                  <a:rPr lang="en-US" sz="1100" b="1" dirty="0">
                    <a:solidFill>
                      <a:schemeClr val="tx1"/>
                    </a:solidFill>
                  </a:rPr>
                </a:br>
                <a:r>
                  <a:rPr lang="en-US" sz="1100" i="1" dirty="0">
                    <a:solidFill>
                      <a:schemeClr val="tx1"/>
                    </a:solidFill>
                  </a:rPr>
                  <a:t>Edythe London</a:t>
                </a:r>
              </a:p>
              <a:p>
                <a:pPr algn="ctr" defTabSz="800100">
                  <a:lnSpc>
                    <a:spcPct val="90000"/>
                  </a:lnSpc>
                  <a:spcBef>
                    <a:spcPct val="0"/>
                  </a:spcBef>
                  <a:spcAft>
                    <a:spcPct val="35000"/>
                  </a:spcAft>
                </a:pPr>
                <a:endParaRPr lang="en-US" sz="1000" i="1" dirty="0">
                  <a:solidFill>
                    <a:schemeClr val="tx1"/>
                  </a:solidFill>
                </a:endParaRPr>
              </a:p>
            </p:txBody>
          </p:sp>
        </p:grpSp>
      </p:grpSp>
      <p:cxnSp>
        <p:nvCxnSpPr>
          <p:cNvPr id="113" name="Straight Connector 112">
            <a:extLst>
              <a:ext uri="{FF2B5EF4-FFF2-40B4-BE49-F238E27FC236}">
                <a16:creationId xmlns:a16="http://schemas.microsoft.com/office/drawing/2014/main" id="{D845DB35-9C18-4CBF-99D3-ED5A34EBF774}"/>
              </a:ext>
            </a:extLst>
          </p:cNvPr>
          <p:cNvCxnSpPr/>
          <p:nvPr/>
        </p:nvCxnSpPr>
        <p:spPr>
          <a:xfrm>
            <a:off x="2115063" y="2359157"/>
            <a:ext cx="0" cy="0"/>
          </a:xfrm>
          <a:prstGeom prst="line">
            <a:avLst/>
          </a:prstGeom>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3692962" y="828665"/>
            <a:ext cx="4939261" cy="1513530"/>
            <a:chOff x="2546520" y="832569"/>
            <a:chExt cx="4939261" cy="1513530"/>
          </a:xfrm>
        </p:grpSpPr>
        <p:sp>
          <p:nvSpPr>
            <p:cNvPr id="16" name="TextBox 15">
              <a:extLst>
                <a:ext uri="{FF2B5EF4-FFF2-40B4-BE49-F238E27FC236}">
                  <a16:creationId xmlns:a16="http://schemas.microsoft.com/office/drawing/2014/main" id="{BD473EBD-5232-4DBE-B2F4-3E89AB13206E}"/>
                </a:ext>
              </a:extLst>
            </p:cNvPr>
            <p:cNvSpPr txBox="1"/>
            <p:nvPr/>
          </p:nvSpPr>
          <p:spPr>
            <a:xfrm>
              <a:off x="3772441" y="832569"/>
              <a:ext cx="2345409" cy="640080"/>
            </a:xfrm>
            <a:prstGeom prst="rect">
              <a:avLst/>
            </a:prstGeom>
            <a:solidFill>
              <a:schemeClr val="bg1"/>
            </a:solidFill>
            <a:ln>
              <a:solidFill>
                <a:srgbClr val="536895"/>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200" b="1" dirty="0">
                  <a:solidFill>
                    <a:srgbClr val="536895"/>
                  </a:solidFill>
                </a:rPr>
                <a:t>Helena Hansen</a:t>
              </a:r>
              <a:br>
                <a:rPr lang="en-US" sz="1200" b="1" dirty="0">
                  <a:solidFill>
                    <a:srgbClr val="536895"/>
                  </a:solidFill>
                </a:rPr>
              </a:br>
              <a:r>
                <a:rPr lang="en-US" sz="900" dirty="0">
                  <a:solidFill>
                    <a:srgbClr val="536895"/>
                  </a:solidFill>
                </a:rPr>
                <a:t>Interim Director, Semel Institute </a:t>
              </a:r>
              <a:br>
                <a:rPr lang="en-US" sz="900" dirty="0">
                  <a:solidFill>
                    <a:srgbClr val="536895"/>
                  </a:solidFill>
                </a:rPr>
              </a:br>
              <a:r>
                <a:rPr lang="en-US" sz="900" dirty="0">
                  <a:solidFill>
                    <a:srgbClr val="536895"/>
                  </a:solidFill>
                </a:rPr>
                <a:t>Interim Exec. Chair, Dept. of Psychiatry</a:t>
              </a:r>
              <a:br>
                <a:rPr lang="en-US" sz="900" dirty="0">
                  <a:solidFill>
                    <a:srgbClr val="536895"/>
                  </a:solidFill>
                </a:rPr>
              </a:br>
              <a:r>
                <a:rPr lang="en-US" sz="900" dirty="0">
                  <a:solidFill>
                    <a:srgbClr val="536895"/>
                  </a:solidFill>
                </a:rPr>
                <a:t>Interim Physician-in-Chief, RNPH</a:t>
              </a:r>
            </a:p>
          </p:txBody>
        </p:sp>
        <p:sp>
          <p:nvSpPr>
            <p:cNvPr id="121" name="TextBox 120">
              <a:extLst>
                <a:ext uri="{FF2B5EF4-FFF2-40B4-BE49-F238E27FC236}">
                  <a16:creationId xmlns:a16="http://schemas.microsoft.com/office/drawing/2014/main" id="{5DA853B8-CD25-436B-9E92-F69E17DC4F51}"/>
                </a:ext>
              </a:extLst>
            </p:cNvPr>
            <p:cNvSpPr txBox="1"/>
            <p:nvPr/>
          </p:nvSpPr>
          <p:spPr>
            <a:xfrm>
              <a:off x="4091169" y="1537276"/>
              <a:ext cx="1737359" cy="361660"/>
            </a:xfrm>
            <a:prstGeom prst="rect">
              <a:avLst/>
            </a:prstGeom>
            <a:solidFill>
              <a:schemeClr val="bg1"/>
            </a:solidFill>
            <a:ln>
              <a:solidFill>
                <a:srgbClr val="536895"/>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200" b="1" dirty="0">
                  <a:solidFill>
                    <a:srgbClr val="536895"/>
                  </a:solidFill>
                </a:rPr>
                <a:t>Patricia Lester</a:t>
              </a:r>
              <a:r>
                <a:rPr lang="en-US" sz="900" dirty="0">
                  <a:solidFill>
                    <a:srgbClr val="536895"/>
                  </a:solidFill>
                </a:rPr>
                <a:t> </a:t>
              </a:r>
              <a:br>
                <a:rPr lang="en-US" sz="900" dirty="0">
                  <a:solidFill>
                    <a:srgbClr val="536895"/>
                  </a:solidFill>
                </a:rPr>
              </a:br>
              <a:r>
                <a:rPr lang="en-US" sz="900" dirty="0">
                  <a:solidFill>
                    <a:srgbClr val="536895"/>
                  </a:solidFill>
                </a:rPr>
                <a:t>Exec. Vice Chair, Dept. of Psychiatry</a:t>
              </a:r>
            </a:p>
          </p:txBody>
        </p:sp>
        <p:sp>
          <p:nvSpPr>
            <p:cNvPr id="124" name="TextBox 123">
              <a:extLst>
                <a:ext uri="{FF2B5EF4-FFF2-40B4-BE49-F238E27FC236}">
                  <a16:creationId xmlns:a16="http://schemas.microsoft.com/office/drawing/2014/main" id="{5DA853B8-CD25-436B-9E92-F69E17DC4F51}"/>
                </a:ext>
              </a:extLst>
            </p:cNvPr>
            <p:cNvSpPr txBox="1"/>
            <p:nvPr/>
          </p:nvSpPr>
          <p:spPr>
            <a:xfrm>
              <a:off x="6170342" y="1981962"/>
              <a:ext cx="1315439" cy="364137"/>
            </a:xfrm>
            <a:prstGeom prst="rect">
              <a:avLst/>
            </a:prstGeom>
            <a:solidFill>
              <a:schemeClr val="bg1"/>
            </a:solidFill>
            <a:ln>
              <a:solidFill>
                <a:srgbClr val="536895"/>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200" b="1" dirty="0">
                  <a:solidFill>
                    <a:srgbClr val="536895"/>
                  </a:solidFill>
                </a:rPr>
                <a:t>Monica Rodriguez</a:t>
              </a:r>
              <a:br>
                <a:rPr lang="en-US" sz="1200" b="1" dirty="0">
                  <a:solidFill>
                    <a:srgbClr val="536895"/>
                  </a:solidFill>
                </a:rPr>
              </a:br>
              <a:r>
                <a:rPr lang="en-US" sz="900" dirty="0">
                  <a:solidFill>
                    <a:srgbClr val="536895"/>
                  </a:solidFill>
                </a:rPr>
                <a:t>Interim</a:t>
              </a:r>
              <a:r>
                <a:rPr lang="en-US" sz="1200" b="1" dirty="0">
                  <a:solidFill>
                    <a:srgbClr val="536895"/>
                  </a:solidFill>
                </a:rPr>
                <a:t> </a:t>
              </a:r>
              <a:r>
                <a:rPr lang="en-US" sz="900" dirty="0">
                  <a:solidFill>
                    <a:srgbClr val="536895"/>
                  </a:solidFill>
                </a:rPr>
                <a:t>COO</a:t>
              </a:r>
            </a:p>
          </p:txBody>
        </p:sp>
        <p:sp>
          <p:nvSpPr>
            <p:cNvPr id="135" name="TextBox 134">
              <a:extLst>
                <a:ext uri="{FF2B5EF4-FFF2-40B4-BE49-F238E27FC236}">
                  <a16:creationId xmlns:a16="http://schemas.microsoft.com/office/drawing/2014/main" id="{5DA853B8-CD25-436B-9E92-F69E17DC4F51}"/>
                </a:ext>
              </a:extLst>
            </p:cNvPr>
            <p:cNvSpPr txBox="1"/>
            <p:nvPr/>
          </p:nvSpPr>
          <p:spPr>
            <a:xfrm>
              <a:off x="2546520" y="1982375"/>
              <a:ext cx="1153879" cy="343939"/>
            </a:xfrm>
            <a:prstGeom prst="rect">
              <a:avLst/>
            </a:prstGeom>
            <a:solidFill>
              <a:schemeClr val="bg1"/>
            </a:solidFill>
            <a:ln>
              <a:solidFill>
                <a:srgbClr val="536895"/>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200" b="1" dirty="0">
                  <a:solidFill>
                    <a:srgbClr val="536895"/>
                  </a:solidFill>
                </a:rPr>
                <a:t>Amy Ragsdale</a:t>
              </a:r>
              <a:br>
                <a:rPr lang="en-US" sz="1200" b="1" dirty="0">
                  <a:solidFill>
                    <a:srgbClr val="536895"/>
                  </a:solidFill>
                </a:rPr>
              </a:br>
              <a:r>
                <a:rPr lang="en-US" sz="900" dirty="0">
                  <a:solidFill>
                    <a:srgbClr val="536895"/>
                  </a:solidFill>
                </a:rPr>
                <a:t>CAO</a:t>
              </a:r>
            </a:p>
          </p:txBody>
        </p:sp>
        <p:sp>
          <p:nvSpPr>
            <p:cNvPr id="138" name="TextBox 137">
              <a:extLst>
                <a:ext uri="{FF2B5EF4-FFF2-40B4-BE49-F238E27FC236}">
                  <a16:creationId xmlns:a16="http://schemas.microsoft.com/office/drawing/2014/main" id="{5DA853B8-CD25-436B-9E92-F69E17DC4F51}"/>
                </a:ext>
              </a:extLst>
            </p:cNvPr>
            <p:cNvSpPr txBox="1"/>
            <p:nvPr/>
          </p:nvSpPr>
          <p:spPr>
            <a:xfrm>
              <a:off x="4088246" y="1979333"/>
              <a:ext cx="1737359" cy="359450"/>
            </a:xfrm>
            <a:prstGeom prst="rect">
              <a:avLst/>
            </a:prstGeom>
            <a:solidFill>
              <a:schemeClr val="bg1"/>
            </a:solidFill>
            <a:ln>
              <a:solidFill>
                <a:srgbClr val="536895"/>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200" b="1" dirty="0">
                  <a:solidFill>
                    <a:srgbClr val="536895"/>
                  </a:solidFill>
                </a:rPr>
                <a:t>Mirella Dapretto</a:t>
              </a:r>
              <a:br>
                <a:rPr lang="en-US" sz="1200" b="1" dirty="0">
                  <a:solidFill>
                    <a:srgbClr val="536895"/>
                  </a:solidFill>
                </a:rPr>
              </a:br>
              <a:r>
                <a:rPr lang="en-US" sz="900" dirty="0">
                  <a:solidFill>
                    <a:srgbClr val="536895"/>
                  </a:solidFill>
                </a:rPr>
                <a:t>Associate Director, Semel Institute </a:t>
              </a:r>
            </a:p>
          </p:txBody>
        </p:sp>
      </p:grpSp>
      <p:grpSp>
        <p:nvGrpSpPr>
          <p:cNvPr id="152" name="Group 151"/>
          <p:cNvGrpSpPr/>
          <p:nvPr/>
        </p:nvGrpSpPr>
        <p:grpSpPr>
          <a:xfrm>
            <a:off x="8308249" y="2524333"/>
            <a:ext cx="1864196" cy="3185487"/>
            <a:chOff x="6442096" y="2524332"/>
            <a:chExt cx="1864196" cy="3185487"/>
          </a:xfrm>
        </p:grpSpPr>
        <p:sp>
          <p:nvSpPr>
            <p:cNvPr id="143" name="TextBox 142"/>
            <p:cNvSpPr txBox="1"/>
            <p:nvPr/>
          </p:nvSpPr>
          <p:spPr>
            <a:xfrm>
              <a:off x="6442096" y="2524332"/>
              <a:ext cx="1864196" cy="3185487"/>
            </a:xfrm>
            <a:prstGeom prst="rect">
              <a:avLst/>
            </a:prstGeom>
            <a:solidFill>
              <a:schemeClr val="bg1"/>
            </a:solidFill>
            <a:ln>
              <a:solidFill>
                <a:srgbClr val="536895"/>
              </a:solidFill>
            </a:ln>
          </p:spPr>
          <p:txBody>
            <a:bodyPr vert="horz" wrap="square" tIns="0" rtlCol="0">
              <a:spAutoFit/>
            </a:bodyPr>
            <a:lstStyle/>
            <a:p>
              <a:pPr algn="ctr"/>
              <a:r>
                <a:rPr lang="en-US" sz="1200" b="1" u="sng" dirty="0"/>
                <a:t>Clinical Divisions</a:t>
              </a:r>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a:p>
              <a:pPr algn="ctr"/>
              <a:endParaRPr lang="en-US" sz="1200" b="1" u="sng" dirty="0"/>
            </a:p>
          </p:txBody>
        </p:sp>
        <p:grpSp>
          <p:nvGrpSpPr>
            <p:cNvPr id="6" name="Group 5"/>
            <p:cNvGrpSpPr/>
            <p:nvPr/>
          </p:nvGrpSpPr>
          <p:grpSpPr>
            <a:xfrm>
              <a:off x="6493714" y="2744920"/>
              <a:ext cx="1748659" cy="2893206"/>
              <a:chOff x="232810" y="3287297"/>
              <a:chExt cx="1748659" cy="2893206"/>
            </a:xfrm>
            <a:solidFill>
              <a:srgbClr val="FFC000"/>
            </a:solidFill>
          </p:grpSpPr>
          <p:sp>
            <p:nvSpPr>
              <p:cNvPr id="91" name="TextBox 90">
                <a:extLst>
                  <a:ext uri="{FF2B5EF4-FFF2-40B4-BE49-F238E27FC236}">
                    <a16:creationId xmlns:a16="http://schemas.microsoft.com/office/drawing/2014/main" id="{2A55DA83-5D9E-42AD-AE6A-086CBB0091EB}"/>
                  </a:ext>
                </a:extLst>
              </p:cNvPr>
              <p:cNvSpPr txBox="1"/>
              <p:nvPr/>
            </p:nvSpPr>
            <p:spPr>
              <a:xfrm>
                <a:off x="244109" y="3287297"/>
                <a:ext cx="1737360" cy="357604"/>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Adult Psychiatry</a:t>
                </a:r>
                <a:br>
                  <a:rPr lang="en-US" sz="1100" b="1" dirty="0">
                    <a:solidFill>
                      <a:schemeClr val="tx1"/>
                    </a:solidFill>
                  </a:rPr>
                </a:br>
                <a:r>
                  <a:rPr lang="en-US" sz="1100" i="1" dirty="0">
                    <a:solidFill>
                      <a:schemeClr val="tx1"/>
                    </a:solidFill>
                  </a:rPr>
                  <a:t>Michael Gitlin</a:t>
                </a:r>
              </a:p>
            </p:txBody>
          </p:sp>
          <p:sp>
            <p:nvSpPr>
              <p:cNvPr id="94" name="TextBox 93">
                <a:extLst>
                  <a:ext uri="{FF2B5EF4-FFF2-40B4-BE49-F238E27FC236}">
                    <a16:creationId xmlns:a16="http://schemas.microsoft.com/office/drawing/2014/main" id="{5A01EA7B-D4E7-4870-A5B1-094545553D61}"/>
                  </a:ext>
                </a:extLst>
              </p:cNvPr>
              <p:cNvSpPr txBox="1"/>
              <p:nvPr/>
            </p:nvSpPr>
            <p:spPr>
              <a:xfrm>
                <a:off x="232810" y="3677683"/>
                <a:ext cx="1737360" cy="457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Child &amp; </a:t>
                </a:r>
                <a:br>
                  <a:rPr lang="en-US" sz="1100" b="1" dirty="0">
                    <a:solidFill>
                      <a:schemeClr val="tx1"/>
                    </a:solidFill>
                  </a:rPr>
                </a:br>
                <a:r>
                  <a:rPr lang="en-US" sz="1100" b="1" dirty="0">
                    <a:solidFill>
                      <a:schemeClr val="tx1"/>
                    </a:solidFill>
                  </a:rPr>
                  <a:t>Adolescent Psychiatry</a:t>
                </a:r>
                <a:br>
                  <a:rPr lang="en-US" sz="1100" b="1" dirty="0">
                    <a:solidFill>
                      <a:schemeClr val="tx1"/>
                    </a:solidFill>
                  </a:rPr>
                </a:br>
                <a:r>
                  <a:rPr lang="en-US" sz="1100" i="1">
                    <a:solidFill>
                      <a:schemeClr val="tx1"/>
                    </a:solidFill>
                  </a:rPr>
                  <a:t>Suma Jacob</a:t>
                </a:r>
                <a:endParaRPr lang="en-US" sz="1100" i="1" dirty="0">
                  <a:solidFill>
                    <a:schemeClr val="tx1"/>
                  </a:solidFill>
                </a:endParaRPr>
              </a:p>
            </p:txBody>
          </p:sp>
          <p:sp>
            <p:nvSpPr>
              <p:cNvPr id="106" name="TextBox 105">
                <a:extLst>
                  <a:ext uri="{FF2B5EF4-FFF2-40B4-BE49-F238E27FC236}">
                    <a16:creationId xmlns:a16="http://schemas.microsoft.com/office/drawing/2014/main" id="{1A1350C5-A170-4AD1-8C26-FB1D6AC377A1}"/>
                  </a:ext>
                </a:extLst>
              </p:cNvPr>
              <p:cNvSpPr txBox="1"/>
              <p:nvPr/>
            </p:nvSpPr>
            <p:spPr>
              <a:xfrm>
                <a:off x="244109" y="5328700"/>
                <a:ext cx="1737360" cy="3569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Population Behavioral Health</a:t>
                </a:r>
                <a:br>
                  <a:rPr lang="en-US" sz="1100" b="1" dirty="0">
                    <a:solidFill>
                      <a:schemeClr val="tx1"/>
                    </a:solidFill>
                  </a:rPr>
                </a:br>
                <a:r>
                  <a:rPr lang="en-US" sz="1100" i="1" dirty="0">
                    <a:solidFill>
                      <a:schemeClr val="tx1"/>
                    </a:solidFill>
                  </a:rPr>
                  <a:t>Patricia Lester</a:t>
                </a:r>
              </a:p>
            </p:txBody>
          </p:sp>
          <p:sp>
            <p:nvSpPr>
              <p:cNvPr id="109" name="TextBox 108">
                <a:extLst>
                  <a:ext uri="{FF2B5EF4-FFF2-40B4-BE49-F238E27FC236}">
                    <a16:creationId xmlns:a16="http://schemas.microsoft.com/office/drawing/2014/main" id="{392975D7-AB62-4AB5-AB37-32610849E835}"/>
                  </a:ext>
                </a:extLst>
              </p:cNvPr>
              <p:cNvSpPr txBox="1"/>
              <p:nvPr/>
            </p:nvSpPr>
            <p:spPr>
              <a:xfrm>
                <a:off x="244109" y="5723303"/>
                <a:ext cx="1737360" cy="457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Hispanic Neuropsychiatric Ctr of Excellence (HNCE)</a:t>
                </a:r>
                <a:br>
                  <a:rPr lang="en-US" sz="1100" b="1" dirty="0">
                    <a:solidFill>
                      <a:schemeClr val="tx1"/>
                    </a:solidFill>
                  </a:rPr>
                </a:br>
                <a:r>
                  <a:rPr lang="en-US" sz="1100" i="1" dirty="0">
                    <a:solidFill>
                      <a:schemeClr val="tx1"/>
                    </a:solidFill>
                  </a:rPr>
                  <a:t>Xavier Cagigas</a:t>
                </a:r>
              </a:p>
            </p:txBody>
          </p:sp>
        </p:grpSp>
        <p:sp>
          <p:nvSpPr>
            <p:cNvPr id="147" name="TextBox 146">
              <a:extLst>
                <a:ext uri="{FF2B5EF4-FFF2-40B4-BE49-F238E27FC236}">
                  <a16:creationId xmlns:a16="http://schemas.microsoft.com/office/drawing/2014/main" id="{2A55DA83-5D9E-42AD-AE6A-086CBB0091EB}"/>
                </a:ext>
              </a:extLst>
            </p:cNvPr>
            <p:cNvSpPr txBox="1"/>
            <p:nvPr/>
          </p:nvSpPr>
          <p:spPr>
            <a:xfrm>
              <a:off x="6493714" y="3624649"/>
              <a:ext cx="1737360" cy="357604"/>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Geriatric Psychiatry</a:t>
              </a:r>
              <a:br>
                <a:rPr lang="en-US" sz="1100" b="1" dirty="0">
                  <a:solidFill>
                    <a:schemeClr val="tx1"/>
                  </a:solidFill>
                </a:rPr>
              </a:br>
              <a:r>
                <a:rPr lang="en-US" sz="1100" i="1" dirty="0">
                  <a:solidFill>
                    <a:schemeClr val="tx1"/>
                  </a:solidFill>
                </a:rPr>
                <a:t>Michael Gitlin</a:t>
              </a:r>
            </a:p>
          </p:txBody>
        </p:sp>
        <p:sp>
          <p:nvSpPr>
            <p:cNvPr id="148" name="TextBox 147">
              <a:extLst>
                <a:ext uri="{FF2B5EF4-FFF2-40B4-BE49-F238E27FC236}">
                  <a16:creationId xmlns:a16="http://schemas.microsoft.com/office/drawing/2014/main" id="{2A55DA83-5D9E-42AD-AE6A-086CBB0091EB}"/>
                </a:ext>
              </a:extLst>
            </p:cNvPr>
            <p:cNvSpPr txBox="1"/>
            <p:nvPr/>
          </p:nvSpPr>
          <p:spPr>
            <a:xfrm>
              <a:off x="6505013" y="4009964"/>
              <a:ext cx="1737360" cy="357604"/>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chemeClr val="tx1"/>
                  </a:solidFill>
                </a:rPr>
                <a:t>Psychology</a:t>
              </a:r>
              <a:br>
                <a:rPr lang="en-US" sz="1100" b="1" dirty="0">
                  <a:solidFill>
                    <a:schemeClr val="tx1"/>
                  </a:solidFill>
                </a:rPr>
              </a:br>
              <a:r>
                <a:rPr lang="en-US" sz="1100" i="1" dirty="0">
                  <a:solidFill>
                    <a:schemeClr val="tx1"/>
                  </a:solidFill>
                </a:rPr>
                <a:t>Robert Bilder</a:t>
              </a:r>
            </a:p>
          </p:txBody>
        </p:sp>
        <p:sp>
          <p:nvSpPr>
            <p:cNvPr id="149" name="TextBox 148">
              <a:extLst>
                <a:ext uri="{FF2B5EF4-FFF2-40B4-BE49-F238E27FC236}">
                  <a16:creationId xmlns:a16="http://schemas.microsoft.com/office/drawing/2014/main" id="{2A55DA83-5D9E-42AD-AE6A-086CBB0091EB}"/>
                </a:ext>
              </a:extLst>
            </p:cNvPr>
            <p:cNvSpPr txBox="1"/>
            <p:nvPr/>
          </p:nvSpPr>
          <p:spPr>
            <a:xfrm>
              <a:off x="6510913" y="4394269"/>
              <a:ext cx="1737360" cy="357604"/>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err="1">
                  <a:solidFill>
                    <a:schemeClr val="tx1"/>
                  </a:solidFill>
                </a:rPr>
                <a:t>Neuromodulation</a:t>
              </a:r>
              <a:br>
                <a:rPr lang="en-US" sz="1100" b="1" dirty="0">
                  <a:solidFill>
                    <a:schemeClr val="tx1"/>
                  </a:solidFill>
                </a:rPr>
              </a:br>
              <a:r>
                <a:rPr lang="en-US" sz="1100" i="1" dirty="0">
                  <a:solidFill>
                    <a:schemeClr val="tx1"/>
                  </a:solidFill>
                </a:rPr>
                <a:t>Andrew Leuchter</a:t>
              </a:r>
            </a:p>
          </p:txBody>
        </p:sp>
      </p:grpSp>
      <p:cxnSp>
        <p:nvCxnSpPr>
          <p:cNvPr id="2" name="Straight Connector 1">
            <a:extLst>
              <a:ext uri="{FF2B5EF4-FFF2-40B4-BE49-F238E27FC236}">
                <a16:creationId xmlns:a16="http://schemas.microsoft.com/office/drawing/2014/main" id="{40F64F92-6635-C5B3-343A-ECE2E716C7A4}"/>
              </a:ext>
            </a:extLst>
          </p:cNvPr>
          <p:cNvCxnSpPr/>
          <p:nvPr/>
        </p:nvCxnSpPr>
        <p:spPr>
          <a:xfrm>
            <a:off x="7276090" y="1200841"/>
            <a:ext cx="1845915" cy="5791"/>
          </a:xfrm>
          <a:prstGeom prst="line">
            <a:avLst/>
          </a:prstGeom>
          <a:ln>
            <a:solidFill>
              <a:srgbClr val="536895"/>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B18F82-5868-5E68-8125-6E36B0AC7EC1}"/>
              </a:ext>
            </a:extLst>
          </p:cNvPr>
          <p:cNvSpPr txBox="1"/>
          <p:nvPr/>
        </p:nvSpPr>
        <p:spPr>
          <a:xfrm>
            <a:off x="8998830" y="996586"/>
            <a:ext cx="1315439" cy="408508"/>
          </a:xfrm>
          <a:prstGeom prst="rect">
            <a:avLst/>
          </a:prstGeom>
          <a:solidFill>
            <a:schemeClr val="bg1"/>
          </a:solidFill>
          <a:ln>
            <a:solidFill>
              <a:srgbClr val="536895"/>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100" b="1" dirty="0">
                <a:solidFill>
                  <a:srgbClr val="536895"/>
                </a:solidFill>
              </a:rPr>
              <a:t>Catherine Hampel</a:t>
            </a:r>
            <a:br>
              <a:rPr lang="en-US" sz="1100" b="1" dirty="0">
                <a:solidFill>
                  <a:srgbClr val="536895"/>
                </a:solidFill>
              </a:rPr>
            </a:br>
            <a:r>
              <a:rPr lang="en-US" sz="1100" dirty="0">
                <a:solidFill>
                  <a:srgbClr val="536895"/>
                </a:solidFill>
              </a:rPr>
              <a:t>Psychiatry</a:t>
            </a:r>
            <a:r>
              <a:rPr lang="en-US" sz="1100" b="1" dirty="0">
                <a:solidFill>
                  <a:srgbClr val="536895"/>
                </a:solidFill>
              </a:rPr>
              <a:t> </a:t>
            </a:r>
            <a:r>
              <a:rPr lang="en-US" sz="1100" dirty="0">
                <a:solidFill>
                  <a:srgbClr val="536895"/>
                </a:solidFill>
              </a:rPr>
              <a:t>CAO</a:t>
            </a:r>
          </a:p>
        </p:txBody>
      </p:sp>
      <p:sp>
        <p:nvSpPr>
          <p:cNvPr id="9" name="Slide Number Placeholder 8">
            <a:extLst>
              <a:ext uri="{FF2B5EF4-FFF2-40B4-BE49-F238E27FC236}">
                <a16:creationId xmlns:a16="http://schemas.microsoft.com/office/drawing/2014/main" id="{8244004E-BF0E-4030-24C8-98C3230364E1}"/>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6</a:t>
            </a:fld>
            <a:endParaRPr lang="en-US" sz="1350">
              <a:solidFill>
                <a:prstClr val="black"/>
              </a:solidFill>
            </a:endParaRPr>
          </a:p>
        </p:txBody>
      </p:sp>
    </p:spTree>
    <p:extLst>
      <p:ext uri="{BB962C8B-B14F-4D97-AF65-F5344CB8AC3E}">
        <p14:creationId xmlns:p14="http://schemas.microsoft.com/office/powerpoint/2010/main" val="2272924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031A-B85F-C35C-72B8-F3E365FD0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E1C0C-5818-E015-3FBC-596F4D5BB3DD}"/>
              </a:ext>
            </a:extLst>
          </p:cNvPr>
          <p:cNvSpPr>
            <a:spLocks noGrp="1"/>
          </p:cNvSpPr>
          <p:nvPr>
            <p:ph type="title"/>
          </p:nvPr>
        </p:nvSpPr>
        <p:spPr>
          <a:xfrm>
            <a:off x="2561674" y="348865"/>
            <a:ext cx="7288583" cy="1576446"/>
          </a:xfrm>
        </p:spPr>
        <p:txBody>
          <a:bodyPr anchor="ctr">
            <a:normAutofit/>
          </a:bodyPr>
          <a:lstStyle/>
          <a:p>
            <a:r>
              <a:rPr lang="en-US" sz="3500" dirty="0">
                <a:solidFill>
                  <a:srgbClr val="FFFFFF"/>
                </a:solidFill>
                <a:latin typeface="Times New Roman" panose="02020603050405020304" pitchFamily="18" charset="0"/>
                <a:cs typeface="Times New Roman" panose="02020603050405020304" pitchFamily="18" charset="0"/>
              </a:rPr>
              <a:t>HR Points of Contact</a:t>
            </a:r>
          </a:p>
        </p:txBody>
      </p:sp>
      <p:sp>
        <p:nvSpPr>
          <p:cNvPr id="7" name="TextBox 6">
            <a:extLst>
              <a:ext uri="{FF2B5EF4-FFF2-40B4-BE49-F238E27FC236}">
                <a16:creationId xmlns:a16="http://schemas.microsoft.com/office/drawing/2014/main" id="{4D723355-F819-4704-9E21-B1704FCD06C8}"/>
              </a:ext>
            </a:extLst>
          </p:cNvPr>
          <p:cNvSpPr txBox="1"/>
          <p:nvPr/>
        </p:nvSpPr>
        <p:spPr>
          <a:xfrm>
            <a:off x="1672202" y="1014171"/>
            <a:ext cx="4995298" cy="1754326"/>
          </a:xfrm>
          <a:prstGeom prst="rect">
            <a:avLst/>
          </a:prstGeom>
          <a:noFill/>
        </p:spPr>
        <p:txBody>
          <a:bodyPr wrap="square" rtlCol="0">
            <a:spAutoFit/>
          </a:bodyPr>
          <a:lstStyle/>
          <a:p>
            <a:pPr algn="l"/>
            <a:r>
              <a:rPr lang="en-US" sz="2700" dirty="0">
                <a:solidFill>
                  <a:schemeClr val="accent1">
                    <a:lumMod val="75000"/>
                  </a:schemeClr>
                </a:solidFill>
                <a:latin typeface="Arial Black" panose="020B0A04020102020204" pitchFamily="34" charset="0"/>
              </a:rPr>
              <a:t>Semel IT Team: A Diverse Blend of Expertise</a:t>
            </a:r>
          </a:p>
          <a:p>
            <a:br>
              <a:rPr lang="en-US" sz="1350" dirty="0"/>
            </a:br>
            <a:endParaRPr lang="en-US" sz="1350" dirty="0"/>
          </a:p>
        </p:txBody>
      </p:sp>
      <p:pic>
        <p:nvPicPr>
          <p:cNvPr id="8" name="Picture 7">
            <a:extLst>
              <a:ext uri="{FF2B5EF4-FFF2-40B4-BE49-F238E27FC236}">
                <a16:creationId xmlns:a16="http://schemas.microsoft.com/office/drawing/2014/main" id="{3231FE14-1355-5E32-88E3-97C64312E2C1}"/>
              </a:ext>
            </a:extLst>
          </p:cNvPr>
          <p:cNvPicPr>
            <a:picLocks noChangeAspect="1"/>
          </p:cNvPicPr>
          <p:nvPr/>
        </p:nvPicPr>
        <p:blipFill>
          <a:blip r:embed="rId2"/>
          <a:stretch>
            <a:fillRect/>
          </a:stretch>
        </p:blipFill>
        <p:spPr>
          <a:xfrm>
            <a:off x="3113909" y="2380304"/>
            <a:ext cx="5964185" cy="2194133"/>
          </a:xfrm>
          <a:prstGeom prst="rect">
            <a:avLst/>
          </a:prstGeom>
        </p:spPr>
      </p:pic>
      <p:sp>
        <p:nvSpPr>
          <p:cNvPr id="11" name="Slide Number Placeholder 10">
            <a:extLst>
              <a:ext uri="{FF2B5EF4-FFF2-40B4-BE49-F238E27FC236}">
                <a16:creationId xmlns:a16="http://schemas.microsoft.com/office/drawing/2014/main" id="{0C293E6E-63B0-128F-1B94-97271C296199}"/>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60</a:t>
            </a:fld>
            <a:endParaRPr lang="en-US" sz="1350">
              <a:solidFill>
                <a:prstClr val="black"/>
              </a:solidFill>
            </a:endParaRPr>
          </a:p>
        </p:txBody>
      </p:sp>
    </p:spTree>
    <p:extLst>
      <p:ext uri="{BB962C8B-B14F-4D97-AF65-F5344CB8AC3E}">
        <p14:creationId xmlns:p14="http://schemas.microsoft.com/office/powerpoint/2010/main" val="3868320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0791-2A47-65AF-C38E-388884D3D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2F7A8-5CC7-E818-6AC8-FFF84E571CA6}"/>
              </a:ext>
            </a:extLst>
          </p:cNvPr>
          <p:cNvSpPr>
            <a:spLocks noGrp="1"/>
          </p:cNvSpPr>
          <p:nvPr>
            <p:ph type="title"/>
          </p:nvPr>
        </p:nvSpPr>
        <p:spPr>
          <a:xfrm>
            <a:off x="2561674" y="348865"/>
            <a:ext cx="7288583" cy="1576446"/>
          </a:xfrm>
        </p:spPr>
        <p:txBody>
          <a:bodyPr anchor="ctr">
            <a:normAutofit/>
          </a:bodyPr>
          <a:lstStyle/>
          <a:p>
            <a:r>
              <a:rPr lang="en-US" sz="3500" dirty="0">
                <a:solidFill>
                  <a:srgbClr val="FFFFFF"/>
                </a:solidFill>
                <a:latin typeface="Times New Roman" panose="02020603050405020304" pitchFamily="18" charset="0"/>
                <a:cs typeface="Times New Roman" panose="02020603050405020304" pitchFamily="18" charset="0"/>
              </a:rPr>
              <a:t>HR Points of Contact</a:t>
            </a:r>
          </a:p>
        </p:txBody>
      </p:sp>
      <p:sp>
        <p:nvSpPr>
          <p:cNvPr id="3" name="TextBox 2">
            <a:extLst>
              <a:ext uri="{FF2B5EF4-FFF2-40B4-BE49-F238E27FC236}">
                <a16:creationId xmlns:a16="http://schemas.microsoft.com/office/drawing/2014/main" id="{61AE98F2-003C-4023-BC18-5532DA45A0D8}"/>
              </a:ext>
            </a:extLst>
          </p:cNvPr>
          <p:cNvSpPr txBox="1"/>
          <p:nvPr/>
        </p:nvSpPr>
        <p:spPr>
          <a:xfrm>
            <a:off x="1672202" y="1014173"/>
            <a:ext cx="4995298" cy="1131079"/>
          </a:xfrm>
          <a:prstGeom prst="rect">
            <a:avLst/>
          </a:prstGeom>
          <a:noFill/>
        </p:spPr>
        <p:txBody>
          <a:bodyPr wrap="square" rtlCol="0">
            <a:spAutoFit/>
          </a:bodyPr>
          <a:lstStyle/>
          <a:p>
            <a:pPr algn="l"/>
            <a:r>
              <a:rPr lang="en-US" sz="2700" dirty="0">
                <a:solidFill>
                  <a:schemeClr val="accent1">
                    <a:lumMod val="75000"/>
                  </a:schemeClr>
                </a:solidFill>
                <a:latin typeface="Arial Black" panose="020B0A04020102020204" pitchFamily="34" charset="0"/>
              </a:rPr>
              <a:t>Tailored IT Solutions for Principal Investigators</a:t>
            </a:r>
            <a:br>
              <a:rPr lang="en-US" sz="1350" dirty="0"/>
            </a:br>
            <a:endParaRPr lang="en-US" sz="1350" dirty="0"/>
          </a:p>
        </p:txBody>
      </p:sp>
      <p:sp>
        <p:nvSpPr>
          <p:cNvPr id="4" name="TextBox 3">
            <a:extLst>
              <a:ext uri="{FF2B5EF4-FFF2-40B4-BE49-F238E27FC236}">
                <a16:creationId xmlns:a16="http://schemas.microsoft.com/office/drawing/2014/main" id="{1DD44A0F-AC2A-F5A0-5535-5E14DD5DB68B}"/>
              </a:ext>
            </a:extLst>
          </p:cNvPr>
          <p:cNvSpPr txBox="1"/>
          <p:nvPr/>
        </p:nvSpPr>
        <p:spPr>
          <a:xfrm>
            <a:off x="2628255" y="2122168"/>
            <a:ext cx="4585560" cy="1338828"/>
          </a:xfrm>
          <a:prstGeom prst="rect">
            <a:avLst/>
          </a:prstGeom>
          <a:noFill/>
        </p:spPr>
        <p:txBody>
          <a:bodyPr wrap="square">
            <a:spAutoFit/>
          </a:bodyPr>
          <a:lstStyle/>
          <a:p>
            <a:pPr marL="214313" indent="-214313">
              <a:buFont typeface="Arial" panose="020B0604020202020204" pitchFamily="34" charset="0"/>
              <a:buChar char="•"/>
            </a:pPr>
            <a:r>
              <a:rPr lang="en-US" sz="1350" dirty="0">
                <a:solidFill>
                  <a:schemeClr val="accent1">
                    <a:lumMod val="75000"/>
                  </a:schemeClr>
                </a:solidFill>
                <a:latin typeface="Arial Black" panose="020B0A04020102020204" pitchFamily="34" charset="0"/>
              </a:rPr>
              <a:t>Understanding PI Needs</a:t>
            </a:r>
          </a:p>
          <a:p>
            <a:pPr algn="l"/>
            <a:r>
              <a:rPr lang="en-US" sz="1350" dirty="0">
                <a:solidFill>
                  <a:srgbClr val="374151"/>
                </a:solidFill>
                <a:latin typeface="Söhne"/>
              </a:rPr>
              <a:t>Understanding and meeting the specific IT demands of diverse research projects and the unique requirements of PIs and their research teams.</a:t>
            </a:r>
          </a:p>
          <a:p>
            <a:br>
              <a:rPr lang="en-US" sz="1350" dirty="0"/>
            </a:br>
            <a:endParaRPr lang="en-US" sz="1350" dirty="0"/>
          </a:p>
        </p:txBody>
      </p:sp>
      <p:sp>
        <p:nvSpPr>
          <p:cNvPr id="5" name="TextBox 4">
            <a:extLst>
              <a:ext uri="{FF2B5EF4-FFF2-40B4-BE49-F238E27FC236}">
                <a16:creationId xmlns:a16="http://schemas.microsoft.com/office/drawing/2014/main" id="{D9922AFD-A619-6BF4-D31D-D2FFA65A0588}"/>
              </a:ext>
            </a:extLst>
          </p:cNvPr>
          <p:cNvSpPr txBox="1"/>
          <p:nvPr/>
        </p:nvSpPr>
        <p:spPr>
          <a:xfrm>
            <a:off x="2628255" y="4545909"/>
            <a:ext cx="4585560" cy="715581"/>
          </a:xfrm>
          <a:prstGeom prst="rect">
            <a:avLst/>
          </a:prstGeom>
          <a:noFill/>
        </p:spPr>
        <p:txBody>
          <a:bodyPr wrap="square">
            <a:spAutoFit/>
          </a:bodyPr>
          <a:lstStyle/>
          <a:p>
            <a:pPr marL="214313" indent="-214313">
              <a:buFont typeface="Arial" panose="020B0604020202020204" pitchFamily="34" charset="0"/>
              <a:buChar char="•"/>
            </a:pPr>
            <a:r>
              <a:rPr lang="en-US" sz="1350" dirty="0">
                <a:solidFill>
                  <a:schemeClr val="accent1">
                    <a:lumMod val="75000"/>
                  </a:schemeClr>
                </a:solidFill>
                <a:latin typeface="Arial Black" panose="020B0A04020102020204" pitchFamily="34" charset="0"/>
              </a:rPr>
              <a:t>Supporting Research Innovation</a:t>
            </a:r>
          </a:p>
          <a:p>
            <a:r>
              <a:rPr lang="en-US" sz="1350" dirty="0">
                <a:solidFill>
                  <a:srgbClr val="374151"/>
                </a:solidFill>
                <a:latin typeface="Söhne"/>
              </a:rPr>
              <a:t>Contributing to significant research breakthroughs by providing reliable, state-of-the-art IT infrastructure</a:t>
            </a:r>
            <a:endParaRPr lang="en-US" sz="1350" dirty="0"/>
          </a:p>
        </p:txBody>
      </p:sp>
      <p:sp>
        <p:nvSpPr>
          <p:cNvPr id="6" name="TextBox 5">
            <a:extLst>
              <a:ext uri="{FF2B5EF4-FFF2-40B4-BE49-F238E27FC236}">
                <a16:creationId xmlns:a16="http://schemas.microsoft.com/office/drawing/2014/main" id="{204F9489-42BD-D416-950F-1CF0C3C6E4FE}"/>
              </a:ext>
            </a:extLst>
          </p:cNvPr>
          <p:cNvSpPr txBox="1"/>
          <p:nvPr/>
        </p:nvSpPr>
        <p:spPr>
          <a:xfrm>
            <a:off x="2628255" y="3230164"/>
            <a:ext cx="4585560" cy="1131079"/>
          </a:xfrm>
          <a:prstGeom prst="rect">
            <a:avLst/>
          </a:prstGeom>
          <a:noFill/>
        </p:spPr>
        <p:txBody>
          <a:bodyPr wrap="square">
            <a:spAutoFit/>
          </a:bodyPr>
          <a:lstStyle/>
          <a:p>
            <a:pPr marL="214313" indent="-214313">
              <a:buFont typeface="Arial" panose="020B0604020202020204" pitchFamily="34" charset="0"/>
              <a:buChar char="•"/>
            </a:pPr>
            <a:r>
              <a:rPr lang="en-US" sz="1350" dirty="0">
                <a:solidFill>
                  <a:schemeClr val="accent1">
                    <a:lumMod val="75000"/>
                  </a:schemeClr>
                </a:solidFill>
                <a:latin typeface="Arial Black" panose="020B0A04020102020204" pitchFamily="34" charset="0"/>
              </a:rPr>
              <a:t>Customized IT Services</a:t>
            </a:r>
          </a:p>
          <a:p>
            <a:pPr algn="l"/>
            <a:r>
              <a:rPr lang="en-US" sz="1350" dirty="0">
                <a:solidFill>
                  <a:srgbClr val="374151"/>
                </a:solidFill>
                <a:latin typeface="Söhne"/>
              </a:rPr>
              <a:t>Offering a range of customized IT services, including advanced data management, specialized software support, and secure computing environments.  We adapt our services to fit the evolving needs of research projects.</a:t>
            </a:r>
          </a:p>
        </p:txBody>
      </p:sp>
      <p:pic>
        <p:nvPicPr>
          <p:cNvPr id="9" name="Picture 8">
            <a:extLst>
              <a:ext uri="{FF2B5EF4-FFF2-40B4-BE49-F238E27FC236}">
                <a16:creationId xmlns:a16="http://schemas.microsoft.com/office/drawing/2014/main" id="{C9DEDF01-3746-DDFD-DAF2-29DAF131B675}"/>
              </a:ext>
            </a:extLst>
          </p:cNvPr>
          <p:cNvPicPr>
            <a:picLocks noChangeAspect="1"/>
          </p:cNvPicPr>
          <p:nvPr/>
        </p:nvPicPr>
        <p:blipFill>
          <a:blip r:embed="rId2"/>
          <a:stretch>
            <a:fillRect/>
          </a:stretch>
        </p:blipFill>
        <p:spPr>
          <a:xfrm>
            <a:off x="7477254" y="1084539"/>
            <a:ext cx="2921794" cy="3807619"/>
          </a:xfrm>
          <a:prstGeom prst="rect">
            <a:avLst/>
          </a:prstGeom>
        </p:spPr>
      </p:pic>
      <p:sp>
        <p:nvSpPr>
          <p:cNvPr id="12" name="Slide Number Placeholder 11">
            <a:extLst>
              <a:ext uri="{FF2B5EF4-FFF2-40B4-BE49-F238E27FC236}">
                <a16:creationId xmlns:a16="http://schemas.microsoft.com/office/drawing/2014/main" id="{80A84289-15CB-8240-AEA3-610388DA1CB1}"/>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61</a:t>
            </a:fld>
            <a:endParaRPr lang="en-US" sz="1350">
              <a:solidFill>
                <a:prstClr val="black"/>
              </a:solidFill>
            </a:endParaRPr>
          </a:p>
        </p:txBody>
      </p:sp>
    </p:spTree>
    <p:extLst>
      <p:ext uri="{BB962C8B-B14F-4D97-AF65-F5344CB8AC3E}">
        <p14:creationId xmlns:p14="http://schemas.microsoft.com/office/powerpoint/2010/main" val="1284378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0671-0C3D-36C0-FDA8-F57BA2A0C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93AFC-1D95-80CE-6153-F620E90726F8}"/>
              </a:ext>
            </a:extLst>
          </p:cNvPr>
          <p:cNvSpPr>
            <a:spLocks noGrp="1"/>
          </p:cNvSpPr>
          <p:nvPr>
            <p:ph type="title"/>
          </p:nvPr>
        </p:nvSpPr>
        <p:spPr>
          <a:xfrm>
            <a:off x="2561674" y="348865"/>
            <a:ext cx="7288583" cy="1576446"/>
          </a:xfrm>
        </p:spPr>
        <p:txBody>
          <a:bodyPr anchor="ctr">
            <a:normAutofit/>
          </a:bodyPr>
          <a:lstStyle/>
          <a:p>
            <a:r>
              <a:rPr lang="en-US" sz="3500" dirty="0">
                <a:solidFill>
                  <a:srgbClr val="FFFFFF"/>
                </a:solidFill>
                <a:latin typeface="Times New Roman" panose="02020603050405020304" pitchFamily="18" charset="0"/>
                <a:cs typeface="Times New Roman" panose="02020603050405020304" pitchFamily="18" charset="0"/>
              </a:rPr>
              <a:t>HR Points of Contact</a:t>
            </a:r>
          </a:p>
        </p:txBody>
      </p:sp>
      <p:pic>
        <p:nvPicPr>
          <p:cNvPr id="3" name="Picture 2">
            <a:extLst>
              <a:ext uri="{FF2B5EF4-FFF2-40B4-BE49-F238E27FC236}">
                <a16:creationId xmlns:a16="http://schemas.microsoft.com/office/drawing/2014/main" id="{9A516CC2-214F-CAA8-8C30-C8678838366E}"/>
              </a:ext>
            </a:extLst>
          </p:cNvPr>
          <p:cNvPicPr>
            <a:picLocks noChangeAspect="1"/>
          </p:cNvPicPr>
          <p:nvPr/>
        </p:nvPicPr>
        <p:blipFill>
          <a:blip r:embed="rId2"/>
          <a:stretch>
            <a:fillRect/>
          </a:stretch>
        </p:blipFill>
        <p:spPr>
          <a:xfrm>
            <a:off x="2544978" y="857250"/>
            <a:ext cx="1720054" cy="1926584"/>
          </a:xfrm>
          <a:prstGeom prst="rect">
            <a:avLst/>
          </a:prstGeom>
        </p:spPr>
      </p:pic>
      <p:graphicFrame>
        <p:nvGraphicFramePr>
          <p:cNvPr id="4" name="TextBox 4">
            <a:extLst>
              <a:ext uri="{FF2B5EF4-FFF2-40B4-BE49-F238E27FC236}">
                <a16:creationId xmlns:a16="http://schemas.microsoft.com/office/drawing/2014/main" id="{98B83758-A160-045D-5E92-BFC90B3C5657}"/>
              </a:ext>
            </a:extLst>
          </p:cNvPr>
          <p:cNvGraphicFramePr/>
          <p:nvPr>
            <p:extLst>
              <p:ext uri="{D42A27DB-BD31-4B8C-83A1-F6EECF244321}">
                <p14:modId xmlns:p14="http://schemas.microsoft.com/office/powerpoint/2010/main" val="3066956776"/>
              </p:ext>
            </p:extLst>
          </p:nvPr>
        </p:nvGraphicFramePr>
        <p:xfrm>
          <a:off x="1860369" y="2351463"/>
          <a:ext cx="8195872" cy="3334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198BBE3-43DF-22D9-D004-3E53A195D9BB}"/>
              </a:ext>
            </a:extLst>
          </p:cNvPr>
          <p:cNvSpPr txBox="1"/>
          <p:nvPr/>
        </p:nvSpPr>
        <p:spPr>
          <a:xfrm>
            <a:off x="4143833" y="1594585"/>
            <a:ext cx="4178705" cy="507831"/>
          </a:xfrm>
          <a:prstGeom prst="rect">
            <a:avLst/>
          </a:prstGeom>
          <a:noFill/>
        </p:spPr>
        <p:txBody>
          <a:bodyPr wrap="square">
            <a:spAutoFit/>
          </a:bodyPr>
          <a:lstStyle/>
          <a:p>
            <a:pPr algn="l"/>
            <a:r>
              <a:rPr lang="en-US" sz="2700" dirty="0">
                <a:solidFill>
                  <a:schemeClr val="accent1">
                    <a:lumMod val="75000"/>
                  </a:schemeClr>
                </a:solidFill>
                <a:latin typeface="Arial Black" panose="020B0A04020102020204" pitchFamily="34" charset="0"/>
              </a:rPr>
              <a:t>Services Overview</a:t>
            </a:r>
            <a:endParaRPr lang="en-US" sz="2700" dirty="0"/>
          </a:p>
        </p:txBody>
      </p:sp>
      <p:sp>
        <p:nvSpPr>
          <p:cNvPr id="8" name="Slide Number Placeholder 7">
            <a:extLst>
              <a:ext uri="{FF2B5EF4-FFF2-40B4-BE49-F238E27FC236}">
                <a16:creationId xmlns:a16="http://schemas.microsoft.com/office/drawing/2014/main" id="{4D41C7C7-2859-3F28-CB1E-EA6257EAF450}"/>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62</a:t>
            </a:fld>
            <a:endParaRPr lang="en-US" sz="1350">
              <a:solidFill>
                <a:prstClr val="black"/>
              </a:solidFill>
            </a:endParaRPr>
          </a:p>
        </p:txBody>
      </p:sp>
    </p:spTree>
    <p:extLst>
      <p:ext uri="{BB962C8B-B14F-4D97-AF65-F5344CB8AC3E}">
        <p14:creationId xmlns:p14="http://schemas.microsoft.com/office/powerpoint/2010/main" val="3217999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05F2D-C665-211B-4DC8-9FBF780CA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95473-371B-1508-8815-ED0EF3441002}"/>
              </a:ext>
            </a:extLst>
          </p:cNvPr>
          <p:cNvSpPr>
            <a:spLocks noGrp="1"/>
          </p:cNvSpPr>
          <p:nvPr>
            <p:ph type="title"/>
          </p:nvPr>
        </p:nvSpPr>
        <p:spPr>
          <a:xfrm>
            <a:off x="2561674" y="348865"/>
            <a:ext cx="7288583" cy="1576446"/>
          </a:xfrm>
        </p:spPr>
        <p:txBody>
          <a:bodyPr anchor="ctr">
            <a:normAutofit/>
          </a:bodyPr>
          <a:lstStyle/>
          <a:p>
            <a:r>
              <a:rPr lang="en-US" sz="3500" dirty="0">
                <a:solidFill>
                  <a:srgbClr val="FFFFFF"/>
                </a:solidFill>
                <a:latin typeface="Times New Roman" panose="02020603050405020304" pitchFamily="18" charset="0"/>
                <a:cs typeface="Times New Roman" panose="02020603050405020304" pitchFamily="18" charset="0"/>
              </a:rPr>
              <a:t>HR Points of Contact</a:t>
            </a:r>
          </a:p>
        </p:txBody>
      </p:sp>
      <p:pic>
        <p:nvPicPr>
          <p:cNvPr id="3" name="Picture 2">
            <a:extLst>
              <a:ext uri="{FF2B5EF4-FFF2-40B4-BE49-F238E27FC236}">
                <a16:creationId xmlns:a16="http://schemas.microsoft.com/office/drawing/2014/main" id="{9A378E21-3306-63CF-AFEC-A5090294E4B2}"/>
              </a:ext>
            </a:extLst>
          </p:cNvPr>
          <p:cNvPicPr>
            <a:picLocks noChangeAspect="1"/>
          </p:cNvPicPr>
          <p:nvPr/>
        </p:nvPicPr>
        <p:blipFill>
          <a:blip r:embed="rId2"/>
          <a:stretch>
            <a:fillRect/>
          </a:stretch>
        </p:blipFill>
        <p:spPr>
          <a:xfrm>
            <a:off x="1773674" y="1772971"/>
            <a:ext cx="4252636" cy="3539996"/>
          </a:xfrm>
          <a:prstGeom prst="rect">
            <a:avLst/>
          </a:prstGeom>
        </p:spPr>
      </p:pic>
      <p:sp>
        <p:nvSpPr>
          <p:cNvPr id="4" name="TextBox 3">
            <a:extLst>
              <a:ext uri="{FF2B5EF4-FFF2-40B4-BE49-F238E27FC236}">
                <a16:creationId xmlns:a16="http://schemas.microsoft.com/office/drawing/2014/main" id="{2E1D2279-1E0F-8E2B-3359-45932982438B}"/>
              </a:ext>
            </a:extLst>
          </p:cNvPr>
          <p:cNvSpPr txBox="1"/>
          <p:nvPr/>
        </p:nvSpPr>
        <p:spPr>
          <a:xfrm>
            <a:off x="1773673" y="1275716"/>
            <a:ext cx="7413052" cy="369332"/>
          </a:xfrm>
          <a:prstGeom prst="rect">
            <a:avLst/>
          </a:prstGeom>
          <a:noFill/>
        </p:spPr>
        <p:txBody>
          <a:bodyPr wrap="square">
            <a:spAutoFit/>
          </a:bodyPr>
          <a:lstStyle/>
          <a:p>
            <a:r>
              <a:rPr lang="en-US" sz="1350" dirty="0">
                <a:solidFill>
                  <a:schemeClr val="accent1">
                    <a:lumMod val="75000"/>
                  </a:schemeClr>
                </a:solidFill>
                <a:latin typeface="Arial Black" panose="020B0A04020102020204" pitchFamily="34" charset="0"/>
              </a:rPr>
              <a:t>Please visit our website for more information – </a:t>
            </a:r>
            <a:r>
              <a:rPr lang="en-US" dirty="0">
                <a:solidFill>
                  <a:srgbClr val="FF0000"/>
                </a:solidFill>
                <a:latin typeface="Arial Black" panose="020B0A04020102020204" pitchFamily="34" charset="0"/>
              </a:rPr>
              <a:t>IT.SEMEL.UCLA.EDU</a:t>
            </a:r>
          </a:p>
        </p:txBody>
      </p:sp>
      <p:pic>
        <p:nvPicPr>
          <p:cNvPr id="5" name="Picture 4">
            <a:extLst>
              <a:ext uri="{FF2B5EF4-FFF2-40B4-BE49-F238E27FC236}">
                <a16:creationId xmlns:a16="http://schemas.microsoft.com/office/drawing/2014/main" id="{C70BFFE6-E018-E685-0098-9578C0F878D2}"/>
              </a:ext>
            </a:extLst>
          </p:cNvPr>
          <p:cNvPicPr>
            <a:picLocks noChangeAspect="1"/>
          </p:cNvPicPr>
          <p:nvPr/>
        </p:nvPicPr>
        <p:blipFill>
          <a:blip r:embed="rId3"/>
          <a:stretch>
            <a:fillRect/>
          </a:stretch>
        </p:blipFill>
        <p:spPr>
          <a:xfrm>
            <a:off x="6269162" y="1762818"/>
            <a:ext cx="3678683" cy="3738801"/>
          </a:xfrm>
          <a:prstGeom prst="rect">
            <a:avLst/>
          </a:prstGeom>
        </p:spPr>
      </p:pic>
      <p:sp>
        <p:nvSpPr>
          <p:cNvPr id="8" name="Slide Number Placeholder 7">
            <a:extLst>
              <a:ext uri="{FF2B5EF4-FFF2-40B4-BE49-F238E27FC236}">
                <a16:creationId xmlns:a16="http://schemas.microsoft.com/office/drawing/2014/main" id="{87DFBDC2-9981-75BF-424C-14E4609AD77A}"/>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63</a:t>
            </a:fld>
            <a:endParaRPr lang="en-US" sz="1350">
              <a:solidFill>
                <a:prstClr val="black"/>
              </a:solidFill>
            </a:endParaRPr>
          </a:p>
        </p:txBody>
      </p:sp>
    </p:spTree>
    <p:extLst>
      <p:ext uri="{BB962C8B-B14F-4D97-AF65-F5344CB8AC3E}">
        <p14:creationId xmlns:p14="http://schemas.microsoft.com/office/powerpoint/2010/main" val="4596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0D262-CA55-7CA4-935A-94C43E040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53FE1-5E74-416B-92E4-C92E063F6218}"/>
              </a:ext>
            </a:extLst>
          </p:cNvPr>
          <p:cNvSpPr>
            <a:spLocks noGrp="1"/>
          </p:cNvSpPr>
          <p:nvPr>
            <p:ph type="title"/>
          </p:nvPr>
        </p:nvSpPr>
        <p:spPr>
          <a:xfrm>
            <a:off x="2561674" y="348865"/>
            <a:ext cx="7288583" cy="1576446"/>
          </a:xfrm>
        </p:spPr>
        <p:txBody>
          <a:bodyPr anchor="ctr">
            <a:normAutofit/>
          </a:bodyPr>
          <a:lstStyle/>
          <a:p>
            <a:r>
              <a:rPr lang="en-US" sz="3500" dirty="0">
                <a:solidFill>
                  <a:srgbClr val="FFFFFF"/>
                </a:solidFill>
                <a:latin typeface="Times New Roman" panose="02020603050405020304" pitchFamily="18" charset="0"/>
                <a:cs typeface="Times New Roman" panose="02020603050405020304" pitchFamily="18" charset="0"/>
              </a:rPr>
              <a:t>HR Points of Contact</a:t>
            </a:r>
          </a:p>
        </p:txBody>
      </p:sp>
      <p:pic>
        <p:nvPicPr>
          <p:cNvPr id="3" name="Picture 2">
            <a:extLst>
              <a:ext uri="{FF2B5EF4-FFF2-40B4-BE49-F238E27FC236}">
                <a16:creationId xmlns:a16="http://schemas.microsoft.com/office/drawing/2014/main" id="{58270D79-3C71-6DE0-52DF-D02503A0218F}"/>
              </a:ext>
            </a:extLst>
          </p:cNvPr>
          <p:cNvPicPr>
            <a:picLocks noChangeAspect="1"/>
          </p:cNvPicPr>
          <p:nvPr/>
        </p:nvPicPr>
        <p:blipFill>
          <a:blip r:embed="rId2"/>
          <a:stretch>
            <a:fillRect/>
          </a:stretch>
        </p:blipFill>
        <p:spPr>
          <a:xfrm>
            <a:off x="2104067" y="884023"/>
            <a:ext cx="7746190" cy="4642826"/>
          </a:xfrm>
          <a:prstGeom prst="rect">
            <a:avLst/>
          </a:prstGeom>
        </p:spPr>
      </p:pic>
      <p:sp>
        <p:nvSpPr>
          <p:cNvPr id="4" name="Title 2">
            <a:extLst>
              <a:ext uri="{FF2B5EF4-FFF2-40B4-BE49-F238E27FC236}">
                <a16:creationId xmlns:a16="http://schemas.microsoft.com/office/drawing/2014/main" id="{D0FF6938-8E46-12D6-E8A3-B65595134071}"/>
              </a:ext>
            </a:extLst>
          </p:cNvPr>
          <p:cNvSpPr txBox="1">
            <a:spLocks/>
          </p:cNvSpPr>
          <p:nvPr/>
        </p:nvSpPr>
        <p:spPr>
          <a:xfrm>
            <a:off x="1503122" y="-122051"/>
            <a:ext cx="8786835" cy="952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imes New Roman" panose="02020603050405020304" pitchFamily="18" charset="0"/>
                <a:cs typeface="Times New Roman" panose="02020603050405020304" pitchFamily="18" charset="0"/>
              </a:rPr>
              <a:t>IT Organizational Chart</a:t>
            </a:r>
          </a:p>
        </p:txBody>
      </p:sp>
      <p:sp>
        <p:nvSpPr>
          <p:cNvPr id="7" name="Slide Number Placeholder 6">
            <a:extLst>
              <a:ext uri="{FF2B5EF4-FFF2-40B4-BE49-F238E27FC236}">
                <a16:creationId xmlns:a16="http://schemas.microsoft.com/office/drawing/2014/main" id="{0B56A663-E2F5-31D2-DA49-A6E52B3B61E0}"/>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64</a:t>
            </a:fld>
            <a:endParaRPr lang="en-US" sz="1350">
              <a:solidFill>
                <a:prstClr val="black"/>
              </a:solidFill>
            </a:endParaRPr>
          </a:p>
        </p:txBody>
      </p:sp>
    </p:spTree>
    <p:extLst>
      <p:ext uri="{BB962C8B-B14F-4D97-AF65-F5344CB8AC3E}">
        <p14:creationId xmlns:p14="http://schemas.microsoft.com/office/powerpoint/2010/main" val="3231954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C84A-612F-C98B-727F-891DDC0BB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032D0-090C-FB07-0CB1-E9AE6F05A9B0}"/>
              </a:ext>
            </a:extLst>
          </p:cNvPr>
          <p:cNvSpPr>
            <a:spLocks noGrp="1"/>
          </p:cNvSpPr>
          <p:nvPr>
            <p:ph type="title"/>
          </p:nvPr>
        </p:nvSpPr>
        <p:spPr>
          <a:xfrm>
            <a:off x="2561674" y="348865"/>
            <a:ext cx="7288583" cy="1576446"/>
          </a:xfrm>
        </p:spPr>
        <p:txBody>
          <a:bodyPr anchor="ctr">
            <a:normAutofit/>
          </a:bodyPr>
          <a:lstStyle/>
          <a:p>
            <a:r>
              <a:rPr lang="en-US" sz="3500" dirty="0">
                <a:solidFill>
                  <a:srgbClr val="FFFFFF"/>
                </a:solidFill>
                <a:latin typeface="Times New Roman" panose="02020603050405020304" pitchFamily="18" charset="0"/>
                <a:cs typeface="Times New Roman" panose="02020603050405020304" pitchFamily="18" charset="0"/>
              </a:rPr>
              <a:t>HR Points of Contact</a:t>
            </a:r>
          </a:p>
        </p:txBody>
      </p:sp>
      <p:pic>
        <p:nvPicPr>
          <p:cNvPr id="3" name="Picture 2">
            <a:extLst>
              <a:ext uri="{FF2B5EF4-FFF2-40B4-BE49-F238E27FC236}">
                <a16:creationId xmlns:a16="http://schemas.microsoft.com/office/drawing/2014/main" id="{0ECFF7CC-6107-869D-5AA7-4ED1704DC04B}"/>
              </a:ext>
            </a:extLst>
          </p:cNvPr>
          <p:cNvPicPr>
            <a:picLocks noChangeAspect="1"/>
          </p:cNvPicPr>
          <p:nvPr/>
        </p:nvPicPr>
        <p:blipFill>
          <a:blip r:embed="rId2"/>
          <a:stretch>
            <a:fillRect/>
          </a:stretch>
        </p:blipFill>
        <p:spPr>
          <a:xfrm>
            <a:off x="3290831" y="936170"/>
            <a:ext cx="5610338" cy="4656752"/>
          </a:xfrm>
          <a:prstGeom prst="rect">
            <a:avLst/>
          </a:prstGeom>
        </p:spPr>
      </p:pic>
      <p:sp>
        <p:nvSpPr>
          <p:cNvPr id="6" name="Slide Number Placeholder 5">
            <a:extLst>
              <a:ext uri="{FF2B5EF4-FFF2-40B4-BE49-F238E27FC236}">
                <a16:creationId xmlns:a16="http://schemas.microsoft.com/office/drawing/2014/main" id="{4FFC5124-C71B-9145-0F70-4142A60070F5}"/>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65</a:t>
            </a:fld>
            <a:endParaRPr lang="en-US" sz="1350">
              <a:solidFill>
                <a:prstClr val="black"/>
              </a:solidFill>
            </a:endParaRPr>
          </a:p>
        </p:txBody>
      </p:sp>
    </p:spTree>
    <p:extLst>
      <p:ext uri="{BB962C8B-B14F-4D97-AF65-F5344CB8AC3E}">
        <p14:creationId xmlns:p14="http://schemas.microsoft.com/office/powerpoint/2010/main" val="3248922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84479"/>
            <a:ext cx="6858000" cy="2387600"/>
          </a:xfrm>
        </p:spPr>
        <p:txBody>
          <a:bodyPr>
            <a:normAutofit fontScale="90000"/>
          </a:bodyPr>
          <a:lstStyle/>
          <a:p>
            <a:r>
              <a:rPr lang="en-US" dirty="0">
                <a:latin typeface="Times New Roman" panose="02020603050405020304" pitchFamily="18" charset="0"/>
                <a:cs typeface="Times New Roman" panose="02020603050405020304" pitchFamily="18" charset="0"/>
              </a:rPr>
              <a:t>Office of Extramural Support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(OES)</a:t>
            </a:r>
          </a:p>
        </p:txBody>
      </p:sp>
    </p:spTree>
    <p:extLst>
      <p:ext uri="{BB962C8B-B14F-4D97-AF65-F5344CB8AC3E}">
        <p14:creationId xmlns:p14="http://schemas.microsoft.com/office/powerpoint/2010/main" val="2607120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3280" y="136525"/>
            <a:ext cx="6858000" cy="655330"/>
          </a:xfrm>
        </p:spPr>
        <p:txBody>
          <a:bodyPr>
            <a:normAutofit/>
          </a:bodyPr>
          <a:lstStyle/>
          <a:p>
            <a:r>
              <a:rPr lang="en-US" sz="3600" dirty="0">
                <a:latin typeface="Times New Roman" panose="02020603050405020304" pitchFamily="18" charset="0"/>
                <a:cs typeface="Times New Roman" panose="02020603050405020304" pitchFamily="18" charset="0"/>
              </a:rPr>
              <a:t>OES Services</a:t>
            </a:r>
          </a:p>
        </p:txBody>
      </p:sp>
      <p:sp>
        <p:nvSpPr>
          <p:cNvPr id="4" name="Slide Number Placeholder 3"/>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67</a:t>
            </a:fld>
            <a:endParaRPr lang="en-US" sz="1350">
              <a:solidFill>
                <a:prstClr val="black"/>
              </a:solidFill>
            </a:endParaRPr>
          </a:p>
        </p:txBody>
      </p:sp>
      <p:sp>
        <p:nvSpPr>
          <p:cNvPr id="5" name="TextBox 4"/>
          <p:cNvSpPr txBox="1"/>
          <p:nvPr/>
        </p:nvSpPr>
        <p:spPr>
          <a:xfrm>
            <a:off x="1777074" y="1197620"/>
            <a:ext cx="8430411" cy="3293209"/>
          </a:xfrm>
          <a:prstGeom prst="rect">
            <a:avLst/>
          </a:prstGeom>
          <a:noFill/>
        </p:spPr>
        <p:txBody>
          <a:bodyPr wrap="square" rtlCol="0">
            <a:spAutoFit/>
          </a:bodyPr>
          <a:lstStyle/>
          <a:p>
            <a:r>
              <a:rPr lang="en-US" sz="2400" dirty="0">
                <a:solidFill>
                  <a:srgbClr val="536895"/>
                </a:solidFill>
                <a:latin typeface="Arial" panose="020B0604020202020204" pitchFamily="34" charset="0"/>
                <a:cs typeface="Arial" panose="020B0604020202020204" pitchFamily="34" charset="0"/>
              </a:rPr>
              <a:t>To provide PIs and administrators with accurate information to manage C&amp;Gs, our fund managers: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prepare monthly financial reports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review transactions for compliance with University and Sponsor policy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assist with managing the financial aspects of an award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review prior approval requests, sponsor template invoices, and progress reports prior to forwarding to the appropriate institutional contract office for submission to sponsors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prepare financial closeout packets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90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116959"/>
            <a:ext cx="8786835" cy="952145"/>
          </a:xfrm>
        </p:spPr>
        <p:txBody>
          <a:bodyPr/>
          <a:lstStyle/>
          <a:p>
            <a:pPr algn="ctr"/>
            <a:r>
              <a:rPr lang="en-US" sz="3600" dirty="0">
                <a:latin typeface="Times New Roman" panose="02020603050405020304" pitchFamily="18" charset="0"/>
                <a:cs typeface="Times New Roman" panose="02020603050405020304" pitchFamily="18" charset="0"/>
              </a:rPr>
              <a:t>Monthly Financial Reports</a:t>
            </a:r>
          </a:p>
        </p:txBody>
      </p:sp>
      <p:sp>
        <p:nvSpPr>
          <p:cNvPr id="3" name="Content Placeholder 2"/>
          <p:cNvSpPr>
            <a:spLocks noGrp="1"/>
          </p:cNvSpPr>
          <p:nvPr>
            <p:ph idx="1"/>
          </p:nvPr>
        </p:nvSpPr>
        <p:spPr>
          <a:xfrm>
            <a:off x="1799019" y="1019511"/>
            <a:ext cx="8593959" cy="4372897"/>
          </a:xfrm>
        </p:spPr>
        <p:txBody>
          <a:bodyPr>
            <a:normAutofit/>
          </a:bodyPr>
          <a:lstStyle/>
          <a:p>
            <a:pPr marL="342900" indent="-342900"/>
            <a:r>
              <a:rPr lang="en-US" sz="2400" dirty="0">
                <a:solidFill>
                  <a:srgbClr val="536895"/>
                </a:solidFill>
                <a:latin typeface="Arial" panose="020B0604020202020204" pitchFamily="34" charset="0"/>
                <a:cs typeface="Arial" panose="020B0604020202020204" pitchFamily="34" charset="0"/>
              </a:rPr>
              <a:t>Financial reports show appropriations received, expenses incurred, and projected expenses</a:t>
            </a:r>
          </a:p>
          <a:p>
            <a:pPr marL="342900" indent="-342900"/>
            <a:r>
              <a:rPr lang="en-US" sz="2400" dirty="0">
                <a:solidFill>
                  <a:srgbClr val="536895"/>
                </a:solidFill>
                <a:latin typeface="Arial" panose="020B0604020202020204" pitchFamily="34" charset="0"/>
                <a:cs typeface="Arial" panose="020B0604020202020204" pitchFamily="34" charset="0"/>
              </a:rPr>
              <a:t>This information is drawn from the financial ledgers for each account-cc-fund</a:t>
            </a:r>
          </a:p>
          <a:p>
            <a:pPr marL="342900" indent="-342900"/>
            <a:r>
              <a:rPr lang="en-US" sz="2400" dirty="0">
                <a:solidFill>
                  <a:srgbClr val="536895"/>
                </a:solidFill>
                <a:latin typeface="Arial" panose="020B0604020202020204" pitchFamily="34" charset="0"/>
                <a:cs typeface="Arial" panose="020B0604020202020204" pitchFamily="34" charset="0"/>
              </a:rPr>
              <a:t>Fund managers send you and your PIs financial reports by the 25</a:t>
            </a:r>
            <a:r>
              <a:rPr lang="en-US" sz="2400" baseline="30000" dirty="0">
                <a:solidFill>
                  <a:srgbClr val="536895"/>
                </a:solidFill>
                <a:latin typeface="Arial" panose="020B0604020202020204" pitchFamily="34" charset="0"/>
                <a:cs typeface="Arial" panose="020B0604020202020204" pitchFamily="34" charset="0"/>
              </a:rPr>
              <a:t>th</a:t>
            </a:r>
            <a:r>
              <a:rPr lang="en-US" sz="2400" dirty="0">
                <a:solidFill>
                  <a:srgbClr val="536895"/>
                </a:solidFill>
                <a:latin typeface="Arial" panose="020B0604020202020204" pitchFamily="34" charset="0"/>
                <a:cs typeface="Arial" panose="020B0604020202020204" pitchFamily="34" charset="0"/>
              </a:rPr>
              <a:t> of each month </a:t>
            </a:r>
          </a:p>
          <a:p>
            <a:pPr marL="342900" indent="-342900"/>
            <a:r>
              <a:rPr lang="en-US" sz="2400" dirty="0">
                <a:solidFill>
                  <a:srgbClr val="536895"/>
                </a:solidFill>
                <a:latin typeface="Arial" panose="020B0604020202020204" pitchFamily="34" charset="0"/>
                <a:cs typeface="Arial" panose="020B0604020202020204" pitchFamily="34" charset="0"/>
              </a:rPr>
              <a:t>Review your reports to ensure appropriate spending and update projections</a:t>
            </a:r>
          </a:p>
          <a:p>
            <a:pPr marL="342900" indent="-342900"/>
            <a:r>
              <a:rPr lang="en-US" sz="2400" dirty="0">
                <a:solidFill>
                  <a:srgbClr val="536895"/>
                </a:solidFill>
                <a:latin typeface="Arial" panose="020B0604020202020204" pitchFamily="34" charset="0"/>
                <a:cs typeface="Arial" panose="020B0604020202020204" pitchFamily="34" charset="0"/>
              </a:rPr>
              <a:t>Set up a quarterly meeting (monthly is preferred) to discuss reports. Communicate by phone or e-mail as needed</a:t>
            </a:r>
          </a:p>
        </p:txBody>
      </p:sp>
    </p:spTree>
    <p:extLst>
      <p:ext uri="{BB962C8B-B14F-4D97-AF65-F5344CB8AC3E}">
        <p14:creationId xmlns:p14="http://schemas.microsoft.com/office/powerpoint/2010/main" val="1540662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257" y="-74944"/>
            <a:ext cx="8786835" cy="952145"/>
          </a:xfrm>
        </p:spPr>
        <p:txBody>
          <a:bodyPr/>
          <a:lstStyle/>
          <a:p>
            <a:pPr algn="ctr"/>
            <a:r>
              <a:rPr lang="en-US" sz="3600" dirty="0">
                <a:latin typeface="Times New Roman" panose="02020603050405020304" pitchFamily="18" charset="0"/>
                <a:cs typeface="Times New Roman" panose="02020603050405020304" pitchFamily="18" charset="0"/>
              </a:rPr>
              <a:t>Financial Report Summary Tab*</a:t>
            </a:r>
          </a:p>
        </p:txBody>
      </p:sp>
      <p:pic>
        <p:nvPicPr>
          <p:cNvPr id="8" name="Content Placeholder 7"/>
          <p:cNvPicPr>
            <a:picLocks noGrp="1" noChangeAspect="1"/>
          </p:cNvPicPr>
          <p:nvPr>
            <p:ph idx="1"/>
          </p:nvPr>
        </p:nvPicPr>
        <p:blipFill>
          <a:blip r:embed="rId2"/>
          <a:stretch>
            <a:fillRect/>
          </a:stretch>
        </p:blipFill>
        <p:spPr>
          <a:xfrm>
            <a:off x="1876155" y="770387"/>
            <a:ext cx="8439689" cy="5015327"/>
          </a:xfrm>
          <a:prstGeom prst="rect">
            <a:avLst/>
          </a:prstGeom>
        </p:spPr>
      </p:pic>
      <p:sp>
        <p:nvSpPr>
          <p:cNvPr id="3" name="TextBox 2">
            <a:extLst>
              <a:ext uri="{FF2B5EF4-FFF2-40B4-BE49-F238E27FC236}">
                <a16:creationId xmlns:a16="http://schemas.microsoft.com/office/drawing/2014/main" id="{FC44CE2E-A73B-3865-2717-EB9E20E16148}"/>
              </a:ext>
            </a:extLst>
          </p:cNvPr>
          <p:cNvSpPr txBox="1"/>
          <p:nvPr/>
        </p:nvSpPr>
        <p:spPr>
          <a:xfrm>
            <a:off x="4224131" y="5937838"/>
            <a:ext cx="8122736"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*For more detailed information regarding monthly financial reports, click here: </a:t>
            </a:r>
          </a:p>
          <a:p>
            <a:r>
              <a:rPr lang="en-US" dirty="0">
                <a:latin typeface="Arial" panose="020B0604020202020204" pitchFamily="34" charset="0"/>
                <a:cs typeface="Arial" panose="020B0604020202020204" pitchFamily="34" charset="0"/>
              </a:rPr>
              <a:t>         (link to Appendix, OES website)</a:t>
            </a:r>
          </a:p>
        </p:txBody>
      </p:sp>
    </p:spTree>
    <p:extLst>
      <p:ext uri="{BB962C8B-B14F-4D97-AF65-F5344CB8AC3E}">
        <p14:creationId xmlns:p14="http://schemas.microsoft.com/office/powerpoint/2010/main" val="177313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020" y="961708"/>
            <a:ext cx="11625263" cy="403723"/>
          </a:xfrm>
        </p:spPr>
        <p:txBody>
          <a:bodyPr>
            <a:normAutofit/>
          </a:bodyPr>
          <a:lstStyle/>
          <a:p>
            <a:pPr marL="0" indent="0">
              <a:buNone/>
            </a:pPr>
            <a:r>
              <a:rPr lang="en-US" sz="2000" dirty="0">
                <a:solidFill>
                  <a:srgbClr val="536895"/>
                </a:solidFill>
                <a:latin typeface="Arial" panose="020B0604020202020204" pitchFamily="34" charset="0"/>
                <a:cs typeface="Arial" panose="020B0604020202020204" pitchFamily="34" charset="0"/>
              </a:rPr>
              <a:t>Semel has 9 central offices to help the Faculty and administrators manage their portfolios: </a:t>
            </a:r>
          </a:p>
        </p:txBody>
      </p:sp>
      <p:sp>
        <p:nvSpPr>
          <p:cNvPr id="6" name="Title 2">
            <a:extLst>
              <a:ext uri="{FF2B5EF4-FFF2-40B4-BE49-F238E27FC236}">
                <a16:creationId xmlns:a16="http://schemas.microsoft.com/office/drawing/2014/main" id="{2332E8DE-D30C-1810-4243-3B2797F58C21}"/>
              </a:ext>
            </a:extLst>
          </p:cNvPr>
          <p:cNvSpPr txBox="1">
            <a:spLocks/>
          </p:cNvSpPr>
          <p:nvPr/>
        </p:nvSpPr>
        <p:spPr>
          <a:xfrm>
            <a:off x="1702582" y="39141"/>
            <a:ext cx="8786835" cy="62522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latin typeface="Times New Roman" panose="02020603050405020304" pitchFamily="18" charset="0"/>
                <a:cs typeface="Times New Roman" panose="02020603050405020304" pitchFamily="18" charset="0"/>
              </a:rPr>
              <a:t>Semel Institute Administration</a:t>
            </a:r>
          </a:p>
        </p:txBody>
      </p:sp>
      <p:graphicFrame>
        <p:nvGraphicFramePr>
          <p:cNvPr id="7" name="Table 6">
            <a:extLst>
              <a:ext uri="{FF2B5EF4-FFF2-40B4-BE49-F238E27FC236}">
                <a16:creationId xmlns:a16="http://schemas.microsoft.com/office/drawing/2014/main" id="{96F264B1-DB04-AEC3-7126-87168085610E}"/>
              </a:ext>
            </a:extLst>
          </p:cNvPr>
          <p:cNvGraphicFramePr>
            <a:graphicFrameLocks noGrp="1"/>
          </p:cNvGraphicFramePr>
          <p:nvPr>
            <p:extLst>
              <p:ext uri="{D42A27DB-BD31-4B8C-83A1-F6EECF244321}">
                <p14:modId xmlns:p14="http://schemas.microsoft.com/office/powerpoint/2010/main" val="3040440196"/>
              </p:ext>
            </p:extLst>
          </p:nvPr>
        </p:nvGraphicFramePr>
        <p:xfrm>
          <a:off x="273020" y="1365431"/>
          <a:ext cx="11645960" cy="4111723"/>
        </p:xfrm>
        <a:graphic>
          <a:graphicData uri="http://schemas.openxmlformats.org/drawingml/2006/table">
            <a:tbl>
              <a:tblPr firstRow="1" bandRow="1">
                <a:tableStyleId>{5C22544A-7EE6-4342-B048-85BDC9FD1C3A}</a:tableStyleId>
              </a:tblPr>
              <a:tblGrid>
                <a:gridCol w="4092918">
                  <a:extLst>
                    <a:ext uri="{9D8B030D-6E8A-4147-A177-3AD203B41FA5}">
                      <a16:colId xmlns:a16="http://schemas.microsoft.com/office/drawing/2014/main" val="882727592"/>
                    </a:ext>
                  </a:extLst>
                </a:gridCol>
                <a:gridCol w="7553042">
                  <a:extLst>
                    <a:ext uri="{9D8B030D-6E8A-4147-A177-3AD203B41FA5}">
                      <a16:colId xmlns:a16="http://schemas.microsoft.com/office/drawing/2014/main" val="2127718681"/>
                    </a:ext>
                  </a:extLst>
                </a:gridCol>
              </a:tblGrid>
              <a:tr h="368225">
                <a:tc>
                  <a:txBody>
                    <a:bodyPr/>
                    <a:lstStyle/>
                    <a:p>
                      <a:r>
                        <a:rPr lang="en-US" dirty="0">
                          <a:latin typeface="Arial" panose="020B0604020202020204" pitchFamily="34" charset="0"/>
                          <a:cs typeface="Arial" panose="020B0604020202020204" pitchFamily="34" charset="0"/>
                        </a:rPr>
                        <a:t>OFFICE</a:t>
                      </a:r>
                    </a:p>
                  </a:txBody>
                  <a:tcPr/>
                </a:tc>
                <a:tc>
                  <a:txBody>
                    <a:bodyPr/>
                    <a:lstStyle/>
                    <a:p>
                      <a:r>
                        <a:rPr lang="en-US" dirty="0">
                          <a:latin typeface="Arial" panose="020B0604020202020204" pitchFamily="34" charset="0"/>
                          <a:cs typeface="Arial" panose="020B0604020202020204" pitchFamily="34" charset="0"/>
                        </a:rPr>
                        <a:t>ROLE</a:t>
                      </a:r>
                    </a:p>
                  </a:txBody>
                  <a:tcPr/>
                </a:tc>
                <a:extLst>
                  <a:ext uri="{0D108BD9-81ED-4DB2-BD59-A6C34878D82A}">
                    <a16:rowId xmlns:a16="http://schemas.microsoft.com/office/drawing/2014/main" val="1080108482"/>
                  </a:ext>
                </a:extLst>
              </a:tr>
              <a:tr h="507538">
                <a:tc>
                  <a:txBody>
                    <a:bodyPr/>
                    <a:lstStyle/>
                    <a:p>
                      <a:r>
                        <a:rPr lang="en-US" sz="1800" dirty="0">
                          <a:latin typeface="Arial" panose="020B0604020202020204" pitchFamily="34" charset="0"/>
                          <a:cs typeface="Arial" panose="020B0604020202020204" pitchFamily="34" charset="0"/>
                        </a:rPr>
                        <a:t>Academic Payroll</a:t>
                      </a:r>
                    </a:p>
                  </a:txBody>
                  <a:tcPr/>
                </a:tc>
                <a:tc>
                  <a:txBody>
                    <a:bodyPr/>
                    <a:lstStyle/>
                    <a:p>
                      <a:r>
                        <a:rPr lang="en-US" sz="1800" dirty="0">
                          <a:latin typeface="Arial" panose="020B0604020202020204" pitchFamily="34" charset="0"/>
                          <a:cs typeface="Arial" panose="020B0604020202020204" pitchFamily="34" charset="0"/>
                        </a:rPr>
                        <a:t>Assists with Faculty payroll and vacation leave processing</a:t>
                      </a:r>
                    </a:p>
                  </a:txBody>
                  <a:tcPr/>
                </a:tc>
                <a:extLst>
                  <a:ext uri="{0D108BD9-81ED-4DB2-BD59-A6C34878D82A}">
                    <a16:rowId xmlns:a16="http://schemas.microsoft.com/office/drawing/2014/main" val="3614869565"/>
                  </a:ext>
                </a:extLst>
              </a:tr>
              <a:tr h="370840">
                <a:tc>
                  <a:txBody>
                    <a:bodyPr/>
                    <a:lstStyle/>
                    <a:p>
                      <a:r>
                        <a:rPr lang="en-US" sz="1800" dirty="0">
                          <a:latin typeface="Arial" panose="020B0604020202020204" pitchFamily="34" charset="0"/>
                          <a:cs typeface="Arial" panose="020B0604020202020204" pitchFamily="34" charset="0"/>
                        </a:rPr>
                        <a:t>Academic Personnel Office</a:t>
                      </a:r>
                    </a:p>
                  </a:txBody>
                  <a:tcPr/>
                </a:tc>
                <a:tc>
                  <a:txBody>
                    <a:bodyPr/>
                    <a:lstStyle/>
                    <a:p>
                      <a:r>
                        <a:rPr lang="en-US" sz="1800" dirty="0">
                          <a:latin typeface="Arial" panose="020B0604020202020204" pitchFamily="34" charset="0"/>
                          <a:cs typeface="Arial" panose="020B0604020202020204" pitchFamily="34" charset="0"/>
                        </a:rPr>
                        <a:t>Assists with personnel actions related to academic titles</a:t>
                      </a:r>
                    </a:p>
                  </a:txBody>
                  <a:tcPr/>
                </a:tc>
                <a:extLst>
                  <a:ext uri="{0D108BD9-81ED-4DB2-BD59-A6C34878D82A}">
                    <a16:rowId xmlns:a16="http://schemas.microsoft.com/office/drawing/2014/main" val="3534832785"/>
                  </a:ext>
                </a:extLst>
              </a:tr>
              <a:tr h="370840">
                <a:tc>
                  <a:txBody>
                    <a:bodyPr/>
                    <a:lstStyle/>
                    <a:p>
                      <a:r>
                        <a:rPr lang="en-US" sz="1800" dirty="0">
                          <a:latin typeface="Arial" panose="020B0604020202020204" pitchFamily="34" charset="0"/>
                          <a:cs typeface="Arial" panose="020B0604020202020204" pitchFamily="34" charset="0"/>
                        </a:rPr>
                        <a:t>Academic Trainee Office</a:t>
                      </a:r>
                    </a:p>
                  </a:txBody>
                  <a:tcPr/>
                </a:tc>
                <a:tc>
                  <a:txBody>
                    <a:bodyPr/>
                    <a:lstStyle/>
                    <a:p>
                      <a:r>
                        <a:rPr lang="en-US" sz="1800" dirty="0">
                          <a:latin typeface="Arial" panose="020B0604020202020204" pitchFamily="34" charset="0"/>
                          <a:cs typeface="Arial" panose="020B0604020202020204" pitchFamily="34" charset="0"/>
                        </a:rPr>
                        <a:t>Assists with personnel actions related to postdocs &amp; GSRs</a:t>
                      </a:r>
                    </a:p>
                  </a:txBody>
                  <a:tcPr/>
                </a:tc>
                <a:extLst>
                  <a:ext uri="{0D108BD9-81ED-4DB2-BD59-A6C34878D82A}">
                    <a16:rowId xmlns:a16="http://schemas.microsoft.com/office/drawing/2014/main" val="3954176357"/>
                  </a:ext>
                </a:extLst>
              </a:tr>
              <a:tr h="370840">
                <a:tc>
                  <a:txBody>
                    <a:bodyPr/>
                    <a:lstStyle/>
                    <a:p>
                      <a:r>
                        <a:rPr lang="en-US" sz="1800" dirty="0">
                          <a:latin typeface="Arial" panose="020B0604020202020204" pitchFamily="34" charset="0"/>
                          <a:cs typeface="Arial" panose="020B0604020202020204" pitchFamily="34" charset="0"/>
                        </a:rPr>
                        <a:t>Finance</a:t>
                      </a:r>
                    </a:p>
                  </a:txBody>
                  <a:tcPr/>
                </a:tc>
                <a:tc>
                  <a:txBody>
                    <a:bodyPr/>
                    <a:lstStyle/>
                    <a:p>
                      <a:r>
                        <a:rPr lang="en-US" sz="1800" dirty="0">
                          <a:latin typeface="Arial" panose="020B0604020202020204" pitchFamily="34" charset="0"/>
                          <a:cs typeface="Arial" panose="020B0604020202020204" pitchFamily="34" charset="0"/>
                        </a:rPr>
                        <a:t>Maintains stewardship of department’s (non-C&amp;G) financial resources</a:t>
                      </a:r>
                    </a:p>
                  </a:txBody>
                  <a:tcPr/>
                </a:tc>
                <a:extLst>
                  <a:ext uri="{0D108BD9-81ED-4DB2-BD59-A6C34878D82A}">
                    <a16:rowId xmlns:a16="http://schemas.microsoft.com/office/drawing/2014/main" val="44271909"/>
                  </a:ext>
                </a:extLst>
              </a:tr>
              <a:tr h="370840">
                <a:tc>
                  <a:txBody>
                    <a:bodyPr/>
                    <a:lstStyle/>
                    <a:p>
                      <a:r>
                        <a:rPr lang="en-US" sz="1800" dirty="0">
                          <a:latin typeface="Arial" panose="020B0604020202020204" pitchFamily="34" charset="0"/>
                          <a:cs typeface="Arial" panose="020B0604020202020204" pitchFamily="34" charset="0"/>
                        </a:rPr>
                        <a:t>Human Resources</a:t>
                      </a:r>
                    </a:p>
                  </a:txBody>
                  <a:tcPr/>
                </a:tc>
                <a:tc>
                  <a:txBody>
                    <a:bodyPr/>
                    <a:lstStyle/>
                    <a:p>
                      <a:r>
                        <a:rPr lang="en-US" sz="1800" dirty="0">
                          <a:latin typeface="Arial" panose="020B0604020202020204" pitchFamily="34" charset="0"/>
                          <a:cs typeface="Arial" panose="020B0604020202020204" pitchFamily="34" charset="0"/>
                        </a:rPr>
                        <a:t>Assists with personnel actions related to staff </a:t>
                      </a:r>
                    </a:p>
                  </a:txBody>
                  <a:tcPr/>
                </a:tc>
                <a:extLst>
                  <a:ext uri="{0D108BD9-81ED-4DB2-BD59-A6C34878D82A}">
                    <a16:rowId xmlns:a16="http://schemas.microsoft.com/office/drawing/2014/main" val="3943380765"/>
                  </a:ext>
                </a:extLst>
              </a:tr>
              <a:tr h="370840">
                <a:tc>
                  <a:txBody>
                    <a:bodyPr/>
                    <a:lstStyle/>
                    <a:p>
                      <a:r>
                        <a:rPr lang="en-US" sz="1800" dirty="0">
                          <a:latin typeface="Arial" panose="020B0604020202020204" pitchFamily="34" charset="0"/>
                          <a:cs typeface="Arial" panose="020B0604020202020204" pitchFamily="34" charset="0"/>
                        </a:rPr>
                        <a:t>Information System Group</a:t>
                      </a:r>
                    </a:p>
                  </a:txBody>
                  <a:tcPr/>
                </a:tc>
                <a:tc>
                  <a:txBody>
                    <a:bodyPr/>
                    <a:lstStyle/>
                    <a:p>
                      <a:r>
                        <a:rPr lang="en-US" sz="1800" dirty="0">
                          <a:latin typeface="Arial" panose="020B0604020202020204" pitchFamily="34" charset="0"/>
                          <a:cs typeface="Arial" panose="020B0604020202020204" pitchFamily="34" charset="0"/>
                        </a:rPr>
                        <a:t>Provides IT-related support</a:t>
                      </a:r>
                    </a:p>
                  </a:txBody>
                  <a:tcPr/>
                </a:tc>
                <a:extLst>
                  <a:ext uri="{0D108BD9-81ED-4DB2-BD59-A6C34878D82A}">
                    <a16:rowId xmlns:a16="http://schemas.microsoft.com/office/drawing/2014/main" val="973870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Office of Extramural Support (OES)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Provides C&amp;G post-award support </a:t>
                      </a:r>
                    </a:p>
                  </a:txBody>
                  <a:tcPr/>
                </a:tc>
                <a:extLst>
                  <a:ext uri="{0D108BD9-81ED-4DB2-BD59-A6C34878D82A}">
                    <a16:rowId xmlns:a16="http://schemas.microsoft.com/office/drawing/2014/main" val="1875531485"/>
                  </a:ext>
                </a:extLst>
              </a:tr>
              <a:tr h="370840">
                <a:tc>
                  <a:txBody>
                    <a:bodyPr/>
                    <a:lstStyle/>
                    <a:p>
                      <a:r>
                        <a:rPr lang="en-US" sz="1800" dirty="0">
                          <a:latin typeface="Arial" panose="020B0604020202020204" pitchFamily="34" charset="0"/>
                          <a:cs typeface="Arial" panose="020B0604020202020204" pitchFamily="34" charset="0"/>
                        </a:rPr>
                        <a:t>Office of Research Opportunity &amp; Strategy (OROS)</a:t>
                      </a:r>
                    </a:p>
                  </a:txBody>
                  <a:tcPr/>
                </a:tc>
                <a:tc>
                  <a:txBody>
                    <a:bodyPr/>
                    <a:lstStyle/>
                    <a:p>
                      <a:r>
                        <a:rPr lang="en-US" sz="1800" dirty="0">
                          <a:latin typeface="Arial" panose="020B0604020202020204" pitchFamily="34" charset="0"/>
                          <a:cs typeface="Arial" panose="020B0604020202020204" pitchFamily="34" charset="0"/>
                        </a:rPr>
                        <a:t>Provides pre-award support and training</a:t>
                      </a:r>
                    </a:p>
                  </a:txBody>
                  <a:tcPr/>
                </a:tc>
                <a:extLst>
                  <a:ext uri="{0D108BD9-81ED-4DB2-BD59-A6C34878D82A}">
                    <a16:rowId xmlns:a16="http://schemas.microsoft.com/office/drawing/2014/main" val="1425005749"/>
                  </a:ext>
                </a:extLst>
              </a:tr>
              <a:tr h="370840">
                <a:tc>
                  <a:txBody>
                    <a:bodyPr/>
                    <a:lstStyle/>
                    <a:p>
                      <a:r>
                        <a:rPr lang="en-US" sz="1800" dirty="0">
                          <a:latin typeface="Arial" panose="020B0604020202020204" pitchFamily="34" charset="0"/>
                          <a:cs typeface="Arial" panose="020B0604020202020204" pitchFamily="34" charset="0"/>
                        </a:rPr>
                        <a:t>Space</a:t>
                      </a:r>
                    </a:p>
                  </a:txBody>
                  <a:tcPr/>
                </a:tc>
                <a:tc>
                  <a:txBody>
                    <a:bodyPr/>
                    <a:lstStyle/>
                    <a:p>
                      <a:r>
                        <a:rPr lang="en-US" sz="1800" dirty="0">
                          <a:latin typeface="Arial" panose="020B0604020202020204" pitchFamily="34" charset="0"/>
                          <a:cs typeface="Arial" panose="020B0604020202020204" pitchFamily="34" charset="0"/>
                        </a:rPr>
                        <a:t>Manages issues related to facilities and space</a:t>
                      </a:r>
                    </a:p>
                  </a:txBody>
                  <a:tcPr/>
                </a:tc>
                <a:extLst>
                  <a:ext uri="{0D108BD9-81ED-4DB2-BD59-A6C34878D82A}">
                    <a16:rowId xmlns:a16="http://schemas.microsoft.com/office/drawing/2014/main" val="4189371969"/>
                  </a:ext>
                </a:extLst>
              </a:tr>
            </a:tbl>
          </a:graphicData>
        </a:graphic>
      </p:graphicFrame>
      <p:sp>
        <p:nvSpPr>
          <p:cNvPr id="5" name="Slide Number Placeholder 4">
            <a:extLst>
              <a:ext uri="{FF2B5EF4-FFF2-40B4-BE49-F238E27FC236}">
                <a16:creationId xmlns:a16="http://schemas.microsoft.com/office/drawing/2014/main" id="{BB4FD8CA-1F45-8A53-B9A7-BEF288B70D9C}"/>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7</a:t>
            </a:fld>
            <a:endParaRPr lang="en-US" sz="1350">
              <a:solidFill>
                <a:prstClr val="black"/>
              </a:solidFill>
            </a:endParaRPr>
          </a:p>
        </p:txBody>
      </p:sp>
    </p:spTree>
    <p:extLst>
      <p:ext uri="{BB962C8B-B14F-4D97-AF65-F5344CB8AC3E}">
        <p14:creationId xmlns:p14="http://schemas.microsoft.com/office/powerpoint/2010/main" val="1886002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116959"/>
            <a:ext cx="8786835" cy="952145"/>
          </a:xfrm>
        </p:spPr>
        <p:txBody>
          <a:bodyPr/>
          <a:lstStyle/>
          <a:p>
            <a:pPr algn="ctr"/>
            <a:r>
              <a:rPr lang="en-US" sz="3600" dirty="0">
                <a:latin typeface="Times New Roman" panose="02020603050405020304" pitchFamily="18" charset="0"/>
                <a:cs typeface="Times New Roman" panose="02020603050405020304" pitchFamily="18" charset="0"/>
              </a:rPr>
              <a:t>Financial Projections</a:t>
            </a:r>
          </a:p>
        </p:txBody>
      </p:sp>
      <p:sp>
        <p:nvSpPr>
          <p:cNvPr id="2" name="Content Placeholder 1"/>
          <p:cNvSpPr>
            <a:spLocks noGrp="1"/>
          </p:cNvSpPr>
          <p:nvPr>
            <p:ph idx="1"/>
          </p:nvPr>
        </p:nvSpPr>
        <p:spPr>
          <a:xfrm>
            <a:off x="1853693" y="1124570"/>
            <a:ext cx="8495981" cy="4608859"/>
          </a:xfrm>
        </p:spPr>
        <p:txBody>
          <a:bodyPr>
            <a:normAutofit/>
          </a:bodyPr>
          <a:lstStyle/>
          <a:p>
            <a:pPr marL="342900" indent="-342900"/>
            <a:r>
              <a:rPr lang="en-US" sz="2400" dirty="0">
                <a:solidFill>
                  <a:srgbClr val="536895"/>
                </a:solidFill>
                <a:latin typeface="Arial" panose="020B0604020202020204" pitchFamily="34" charset="0"/>
                <a:cs typeface="Arial" panose="020B0604020202020204" pitchFamily="34" charset="0"/>
              </a:rPr>
              <a:t>Projections are a key component of the financial reports</a:t>
            </a:r>
          </a:p>
          <a:p>
            <a:pPr marL="342900" indent="-342900"/>
            <a:r>
              <a:rPr lang="en-US" sz="2400" dirty="0">
                <a:solidFill>
                  <a:srgbClr val="536895"/>
                </a:solidFill>
                <a:latin typeface="Arial" panose="020B0604020202020204" pitchFamily="34" charset="0"/>
                <a:cs typeface="Arial" panose="020B0604020202020204" pitchFamily="34" charset="0"/>
              </a:rPr>
              <a:t>As the administrator, it is important to translate information provided by PIs into budgets and the financial reports</a:t>
            </a:r>
          </a:p>
          <a:p>
            <a:pPr marL="342900" indent="-342900"/>
            <a:r>
              <a:rPr lang="en-US" sz="2400" dirty="0">
                <a:solidFill>
                  <a:srgbClr val="536895"/>
                </a:solidFill>
                <a:latin typeface="Arial" panose="020B0604020202020204" pitchFamily="34" charset="0"/>
                <a:cs typeface="Arial" panose="020B0604020202020204" pitchFamily="34" charset="0"/>
              </a:rPr>
              <a:t>The column highlighted in peach is where projections appear and help to estimate a project’s projected balance</a:t>
            </a:r>
          </a:p>
          <a:p>
            <a:pPr marL="342900" indent="-342900"/>
            <a:r>
              <a:rPr lang="en-US" sz="2400" dirty="0">
                <a:solidFill>
                  <a:srgbClr val="536895"/>
                </a:solidFill>
                <a:latin typeface="Arial" panose="020B0604020202020204" pitchFamily="34" charset="0"/>
                <a:cs typeface="Arial" panose="020B0604020202020204" pitchFamily="34" charset="0"/>
              </a:rPr>
              <a:t>Projections should continually be updated in order to maintain an accurate projected balance </a:t>
            </a:r>
          </a:p>
          <a:p>
            <a:pPr marL="342900" indent="-342900"/>
            <a:r>
              <a:rPr lang="en-US" sz="2400" dirty="0">
                <a:solidFill>
                  <a:srgbClr val="536895"/>
                </a:solidFill>
                <a:latin typeface="Arial" panose="020B0604020202020204" pitchFamily="34" charset="0"/>
                <a:cs typeface="Arial" panose="020B0604020202020204" pitchFamily="34" charset="0"/>
              </a:rPr>
              <a:t>The largest budgeted expense on a fund is often personnel. It is important to track personnel projections in detail</a:t>
            </a:r>
          </a:p>
        </p:txBody>
      </p:sp>
    </p:spTree>
    <p:extLst>
      <p:ext uri="{BB962C8B-B14F-4D97-AF65-F5344CB8AC3E}">
        <p14:creationId xmlns:p14="http://schemas.microsoft.com/office/powerpoint/2010/main" val="1404697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7295" y="-116958"/>
            <a:ext cx="8786835" cy="952145"/>
          </a:xfrm>
        </p:spPr>
        <p:txBody>
          <a:bodyPr/>
          <a:lstStyle/>
          <a:p>
            <a:pPr algn="ctr"/>
            <a:r>
              <a:rPr lang="en-US" sz="3600" dirty="0">
                <a:latin typeface="Times New Roman" panose="02020603050405020304" pitchFamily="18" charset="0"/>
                <a:cs typeface="Times New Roman" panose="02020603050405020304" pitchFamily="18" charset="0"/>
              </a:rPr>
              <a:t>Prior Approval Request</a:t>
            </a:r>
          </a:p>
        </p:txBody>
      </p:sp>
      <p:sp>
        <p:nvSpPr>
          <p:cNvPr id="2" name="Content Placeholder 1"/>
          <p:cNvSpPr>
            <a:spLocks noGrp="1"/>
          </p:cNvSpPr>
          <p:nvPr>
            <p:ph idx="1"/>
          </p:nvPr>
        </p:nvSpPr>
        <p:spPr>
          <a:xfrm>
            <a:off x="1901322" y="1058471"/>
            <a:ext cx="8418783" cy="5523259"/>
          </a:xfrm>
        </p:spPr>
        <p:txBody>
          <a:bodyPr>
            <a:normAutofit/>
          </a:bodyPr>
          <a:lstStyle/>
          <a:p>
            <a:pPr marL="342900" indent="-342900"/>
            <a:r>
              <a:rPr lang="en-US" sz="2400" dirty="0">
                <a:solidFill>
                  <a:srgbClr val="536895"/>
                </a:solidFill>
                <a:latin typeface="Arial" panose="020B0604020202020204" pitchFamily="34" charset="0"/>
                <a:cs typeface="Arial" panose="020B0604020202020204" pitchFamily="34" charset="0"/>
              </a:rPr>
              <a:t>Any award modification that requires sponsor approval</a:t>
            </a:r>
          </a:p>
          <a:p>
            <a:pPr marL="342900" indent="-342900"/>
            <a:r>
              <a:rPr lang="en-US" sz="2400" dirty="0">
                <a:solidFill>
                  <a:srgbClr val="536895"/>
                </a:solidFill>
                <a:latin typeface="Arial" panose="020B0604020202020204" pitchFamily="34" charset="0"/>
                <a:cs typeface="Arial" panose="020B0604020202020204" pitchFamily="34" charset="0"/>
              </a:rPr>
              <a:t>Examples include </a:t>
            </a:r>
            <a:r>
              <a:rPr lang="en-US" sz="2400" dirty="0" err="1">
                <a:solidFill>
                  <a:srgbClr val="536895"/>
                </a:solidFill>
                <a:latin typeface="Arial" panose="020B0604020202020204" pitchFamily="34" charset="0"/>
                <a:cs typeface="Arial" panose="020B0604020202020204" pitchFamily="34" charset="0"/>
              </a:rPr>
              <a:t>rebudgeting</a:t>
            </a:r>
            <a:r>
              <a:rPr lang="en-US" sz="2400" dirty="0">
                <a:solidFill>
                  <a:srgbClr val="536895"/>
                </a:solidFill>
                <a:latin typeface="Arial" panose="020B0604020202020204" pitchFamily="34" charset="0"/>
                <a:cs typeface="Arial" panose="020B0604020202020204" pitchFamily="34" charset="0"/>
              </a:rPr>
              <a:t>, PI change, carryforward, no cost extension, etc.</a:t>
            </a:r>
          </a:p>
          <a:p>
            <a:pPr marL="342900" indent="-342900"/>
            <a:r>
              <a:rPr lang="en-US" sz="2400" dirty="0">
                <a:solidFill>
                  <a:srgbClr val="536895"/>
                </a:solidFill>
                <a:latin typeface="Arial" panose="020B0604020202020204" pitchFamily="34" charset="0"/>
                <a:cs typeface="Arial" panose="020B0604020202020204" pitchFamily="34" charset="0"/>
              </a:rPr>
              <a:t>To complete a prior approval request:</a:t>
            </a:r>
          </a:p>
          <a:p>
            <a:pPr lvl="1">
              <a:buFontTx/>
              <a:buChar char="-"/>
            </a:pPr>
            <a:r>
              <a:rPr lang="en-US" sz="2000" dirty="0">
                <a:latin typeface="Arial" panose="020B0604020202020204" pitchFamily="34" charset="0"/>
                <a:cs typeface="Arial" panose="020B0604020202020204" pitchFamily="34" charset="0"/>
              </a:rPr>
              <a:t>complete the </a:t>
            </a:r>
            <a:r>
              <a:rPr lang="en-US" sz="2000" dirty="0">
                <a:latin typeface="Arial" panose="020B0604020202020204" pitchFamily="34" charset="0"/>
                <a:cs typeface="Arial" panose="020B0604020202020204" pitchFamily="34" charset="0"/>
                <a:hlinkClick r:id="rId3"/>
              </a:rPr>
              <a:t>“Prior Approval Request” form </a:t>
            </a:r>
            <a:endParaRPr lang="en-US" sz="2000" dirty="0">
              <a:latin typeface="Arial" panose="020B0604020202020204" pitchFamily="34" charset="0"/>
              <a:cs typeface="Arial" panose="020B0604020202020204" pitchFamily="34" charset="0"/>
            </a:endParaRPr>
          </a:p>
          <a:p>
            <a:pPr lvl="1">
              <a:buFontTx/>
              <a:buChar char="-"/>
            </a:pPr>
            <a:r>
              <a:rPr lang="en-US" sz="2000" dirty="0">
                <a:latin typeface="Arial" panose="020B0604020202020204" pitchFamily="34" charset="0"/>
                <a:cs typeface="Arial" panose="020B0604020202020204" pitchFamily="34" charset="0"/>
              </a:rPr>
              <a:t>attach supporting documents such as a cover letter addressed to sponsor, budget, justification document, </a:t>
            </a:r>
            <a:r>
              <a:rPr lang="en-US" sz="2000" dirty="0" err="1">
                <a:latin typeface="Arial" panose="020B0604020202020204" pitchFamily="34" charset="0"/>
                <a:cs typeface="Arial" panose="020B0604020202020204" pitchFamily="34" charset="0"/>
              </a:rPr>
              <a:t>biosketch</a:t>
            </a:r>
            <a:r>
              <a:rPr lang="en-US" sz="2000" dirty="0">
                <a:latin typeface="Arial" panose="020B0604020202020204" pitchFamily="34" charset="0"/>
                <a:cs typeface="Arial" panose="020B0604020202020204" pitchFamily="34" charset="0"/>
              </a:rPr>
              <a:t>, other support </a:t>
            </a:r>
          </a:p>
          <a:p>
            <a:pPr lvl="1">
              <a:buFontTx/>
              <a:buChar char="-"/>
            </a:pPr>
            <a:r>
              <a:rPr lang="en-US" sz="2000" dirty="0">
                <a:latin typeface="Arial" panose="020B0604020202020204" pitchFamily="34" charset="0"/>
                <a:cs typeface="Arial" panose="020B0604020202020204" pitchFamily="34" charset="0"/>
              </a:rPr>
              <a:t>e-mail complete request to your FM for review if the request has financial implications. Your FM will forward to </a:t>
            </a:r>
            <a:r>
              <a:rPr lang="en-US" sz="2000" dirty="0">
                <a:latin typeface="Arial" panose="020B0604020202020204" pitchFamily="34" charset="0"/>
                <a:cs typeface="Arial" panose="020B0604020202020204" pitchFamily="34" charset="0"/>
                <a:hlinkClick r:id="rId4"/>
              </a:rPr>
              <a:t>Award Intake </a:t>
            </a:r>
            <a:r>
              <a:rPr lang="en-US" sz="2000" dirty="0">
                <a:latin typeface="Arial" panose="020B0604020202020204" pitchFamily="34" charset="0"/>
                <a:cs typeface="Arial" panose="020B0604020202020204" pitchFamily="34" charset="0"/>
              </a:rPr>
              <a:t>for submission to the sponsor</a:t>
            </a:r>
          </a:p>
          <a:p>
            <a:pPr lvl="1">
              <a:buFontTx/>
              <a:buChar char="-"/>
            </a:pPr>
            <a:r>
              <a:rPr lang="en-US" sz="2000" dirty="0">
                <a:latin typeface="Arial" panose="020B0604020202020204" pitchFamily="34" charset="0"/>
                <a:cs typeface="Arial" panose="020B0604020202020204" pitchFamily="34" charset="0"/>
              </a:rPr>
              <a:t>e-mail directly to </a:t>
            </a:r>
            <a:r>
              <a:rPr lang="en-US" sz="2000" dirty="0">
                <a:latin typeface="Arial" panose="020B0604020202020204" pitchFamily="34" charset="0"/>
                <a:cs typeface="Arial" panose="020B0604020202020204" pitchFamily="34" charset="0"/>
                <a:hlinkClick r:id="rId4"/>
              </a:rPr>
              <a:t>Award Intake</a:t>
            </a:r>
            <a:r>
              <a:rPr lang="en-US" sz="2000" dirty="0">
                <a:latin typeface="Arial" panose="020B0604020202020204" pitchFamily="34" charset="0"/>
                <a:cs typeface="Arial" panose="020B0604020202020204" pitchFamily="34" charset="0"/>
              </a:rPr>
              <a:t> if the request is scientific in nature and cc your fund manager.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309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97889"/>
            <a:ext cx="8786835" cy="952144"/>
          </a:xfrm>
        </p:spPr>
        <p:txBody>
          <a:bodyPr/>
          <a:lstStyle/>
          <a:p>
            <a:pPr algn="ctr"/>
            <a:r>
              <a:rPr lang="en-US" sz="3600" dirty="0">
                <a:latin typeface="Times New Roman" panose="02020603050405020304" pitchFamily="18" charset="0"/>
                <a:cs typeface="Times New Roman" panose="02020603050405020304" pitchFamily="18" charset="0"/>
              </a:rPr>
              <a:t>OCGA Intake Teams</a:t>
            </a:r>
          </a:p>
        </p:txBody>
      </p:sp>
      <p:sp>
        <p:nvSpPr>
          <p:cNvPr id="2" name="Content Placeholder 1"/>
          <p:cNvSpPr>
            <a:spLocks noGrp="1"/>
          </p:cNvSpPr>
          <p:nvPr>
            <p:ph idx="1"/>
          </p:nvPr>
        </p:nvSpPr>
        <p:spPr>
          <a:xfrm>
            <a:off x="2094273" y="1279283"/>
            <a:ext cx="8595762" cy="4533074"/>
          </a:xfrm>
        </p:spPr>
        <p:txBody>
          <a:bodyPr/>
          <a:lstStyle/>
          <a:p>
            <a:pPr marL="342900" indent="-342900"/>
            <a:r>
              <a:rPr lang="en-US" sz="2400" dirty="0">
                <a:solidFill>
                  <a:srgbClr val="536895"/>
                </a:solidFill>
                <a:latin typeface="Arial" panose="020B0604020202020204" pitchFamily="34" charset="0"/>
                <a:cs typeface="Arial" panose="020B0604020202020204" pitchFamily="34" charset="0"/>
              </a:rPr>
              <a:t>Contact OES before contacting the OCGA intake teams</a:t>
            </a:r>
          </a:p>
          <a:p>
            <a:pPr marL="342900" indent="-342900"/>
            <a:r>
              <a:rPr lang="en-US" sz="2400" dirty="0">
                <a:solidFill>
                  <a:srgbClr val="536895"/>
                </a:solidFill>
                <a:latin typeface="Arial" panose="020B0604020202020204" pitchFamily="34" charset="0"/>
                <a:cs typeface="Arial" panose="020B0604020202020204" pitchFamily="34" charset="0"/>
              </a:rPr>
              <a:t>If you have an urgent matter and need to reach out to OCGA directly, include the PATS# in the subject line </a:t>
            </a:r>
          </a:p>
          <a:p>
            <a:pPr marL="342900" indent="-342900"/>
            <a:endParaRPr lang="en-US" sz="2400" dirty="0">
              <a:solidFill>
                <a:srgbClr val="536895"/>
              </a:solidFill>
              <a:latin typeface="Arial" panose="020B0604020202020204" pitchFamily="34" charset="0"/>
              <a:cs typeface="Arial" panose="020B0604020202020204" pitchFamily="34" charset="0"/>
            </a:endParaRPr>
          </a:p>
          <a:p>
            <a:endParaRPr lang="en-US" dirty="0"/>
          </a:p>
          <a:p>
            <a:endParaRPr lang="en-US" dirty="0"/>
          </a:p>
          <a:p>
            <a:endParaRPr lang="en-US" dirty="0"/>
          </a:p>
          <a:p>
            <a:pPr marL="34290" indent="0">
              <a:buNone/>
            </a:pPr>
            <a:endParaRPr lang="en-US" dirty="0"/>
          </a:p>
        </p:txBody>
      </p:sp>
      <p:graphicFrame>
        <p:nvGraphicFramePr>
          <p:cNvPr id="4" name="Table 3"/>
          <p:cNvGraphicFramePr>
            <a:graphicFrameLocks noGrp="1"/>
          </p:cNvGraphicFramePr>
          <p:nvPr/>
        </p:nvGraphicFramePr>
        <p:xfrm>
          <a:off x="2094273" y="2731394"/>
          <a:ext cx="7718321" cy="2473960"/>
        </p:xfrm>
        <a:graphic>
          <a:graphicData uri="http://schemas.openxmlformats.org/drawingml/2006/table">
            <a:tbl>
              <a:tblPr firstRow="1" bandRow="1">
                <a:tableStyleId>{5C22544A-7EE6-4342-B048-85BDC9FD1C3A}</a:tableStyleId>
              </a:tblPr>
              <a:tblGrid>
                <a:gridCol w="2748705">
                  <a:extLst>
                    <a:ext uri="{9D8B030D-6E8A-4147-A177-3AD203B41FA5}">
                      <a16:colId xmlns:a16="http://schemas.microsoft.com/office/drawing/2014/main" val="1884463611"/>
                    </a:ext>
                  </a:extLst>
                </a:gridCol>
                <a:gridCol w="2944037">
                  <a:extLst>
                    <a:ext uri="{9D8B030D-6E8A-4147-A177-3AD203B41FA5}">
                      <a16:colId xmlns:a16="http://schemas.microsoft.com/office/drawing/2014/main" val="2813545168"/>
                    </a:ext>
                  </a:extLst>
                </a:gridCol>
                <a:gridCol w="2025579">
                  <a:extLst>
                    <a:ext uri="{9D8B030D-6E8A-4147-A177-3AD203B41FA5}">
                      <a16:colId xmlns:a16="http://schemas.microsoft.com/office/drawing/2014/main" val="82690254"/>
                    </a:ext>
                  </a:extLst>
                </a:gridCol>
              </a:tblGrid>
              <a:tr h="370840">
                <a:tc>
                  <a:txBody>
                    <a:bodyPr/>
                    <a:lstStyle/>
                    <a:p>
                      <a:r>
                        <a:rPr lang="en-US" sz="1400" dirty="0">
                          <a:latin typeface="Arial" panose="020B0604020202020204" pitchFamily="34" charset="0"/>
                          <a:cs typeface="Arial" panose="020B0604020202020204" pitchFamily="34" charset="0"/>
                        </a:rPr>
                        <a:t>Send e-mail to</a:t>
                      </a:r>
                    </a:p>
                  </a:txBody>
                  <a:tcPr/>
                </a:tc>
                <a:tc>
                  <a:txBody>
                    <a:bodyPr/>
                    <a:lstStyle/>
                    <a:p>
                      <a:r>
                        <a:rPr lang="en-US" sz="1400" dirty="0">
                          <a:latin typeface="Arial" panose="020B0604020202020204" pitchFamily="34" charset="0"/>
                          <a:cs typeface="Arial" panose="020B0604020202020204" pitchFamily="34" charset="0"/>
                        </a:rPr>
                        <a:t>For issues related</a:t>
                      </a:r>
                      <a:r>
                        <a:rPr lang="en-US" sz="1400" baseline="0" dirty="0">
                          <a:latin typeface="Arial" panose="020B0604020202020204" pitchFamily="34" charset="0"/>
                          <a:cs typeface="Arial" panose="020B0604020202020204" pitchFamily="34" charset="0"/>
                        </a:rPr>
                        <a:t> to</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And cc</a:t>
                      </a:r>
                    </a:p>
                  </a:txBody>
                  <a:tcPr/>
                </a:tc>
                <a:extLst>
                  <a:ext uri="{0D108BD9-81ED-4DB2-BD59-A6C34878D82A}">
                    <a16:rowId xmlns:a16="http://schemas.microsoft.com/office/drawing/2014/main" val="2791831536"/>
                  </a:ext>
                </a:extLst>
              </a:tr>
              <a:tr h="185420">
                <a:tc>
                  <a:txBody>
                    <a:bodyPr/>
                    <a:lstStyle/>
                    <a:p>
                      <a:r>
                        <a:rPr lang="en-US" sz="1400" dirty="0">
                          <a:latin typeface="Arial" panose="020B0604020202020204" pitchFamily="34" charset="0"/>
                          <a:cs typeface="Arial" panose="020B0604020202020204" pitchFamily="34" charset="0"/>
                          <a:hlinkClick r:id="rId3"/>
                        </a:rPr>
                        <a:t>proposals@research.ucla.edu</a:t>
                      </a:r>
                      <a:r>
                        <a:rPr lang="en-US" sz="1400" dirty="0">
                          <a:latin typeface="Arial" panose="020B0604020202020204" pitchFamily="34" charset="0"/>
                          <a:cs typeface="Arial" panose="020B0604020202020204" pitchFamily="34" charset="0"/>
                        </a:rPr>
                        <a:t> </a:t>
                      </a:r>
                    </a:p>
                  </a:txBody>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Progress</a:t>
                      </a:r>
                      <a:r>
                        <a:rPr lang="en-US" sz="1400" baseline="0" dirty="0">
                          <a:latin typeface="Arial" panose="020B0604020202020204" pitchFamily="34" charset="0"/>
                          <a:cs typeface="Arial" panose="020B0604020202020204" pitchFamily="34" charset="0"/>
                        </a:rPr>
                        <a:t> Reports/RPPR</a:t>
                      </a: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Revised Budget</a:t>
                      </a: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PI/Department Change</a:t>
                      </a:r>
                    </a:p>
                  </a:txBody>
                  <a:tcPr/>
                </a:tc>
                <a:tc>
                  <a:txBody>
                    <a:bodyPr/>
                    <a:lstStyle/>
                    <a:p>
                      <a:r>
                        <a:rPr lang="en-US" sz="1400" dirty="0">
                          <a:latin typeface="Arial" panose="020B0604020202020204" pitchFamily="34" charset="0"/>
                          <a:cs typeface="Arial" panose="020B0604020202020204" pitchFamily="34" charset="0"/>
                        </a:rPr>
                        <a:t>Your fund manager </a:t>
                      </a:r>
                    </a:p>
                  </a:txBody>
                  <a:tcPr/>
                </a:tc>
                <a:extLst>
                  <a:ext uri="{0D108BD9-81ED-4DB2-BD59-A6C34878D82A}">
                    <a16:rowId xmlns:a16="http://schemas.microsoft.com/office/drawing/2014/main" val="27500510"/>
                  </a:ext>
                </a:extLst>
              </a:tr>
              <a:tr h="185420">
                <a:tc>
                  <a:txBody>
                    <a:bodyPr/>
                    <a:lstStyle/>
                    <a:p>
                      <a:r>
                        <a:rPr lang="en-US" sz="1400" dirty="0">
                          <a:latin typeface="Arial" panose="020B0604020202020204" pitchFamily="34" charset="0"/>
                          <a:cs typeface="Arial" panose="020B0604020202020204" pitchFamily="34" charset="0"/>
                          <a:hlinkClick r:id="rId4"/>
                        </a:rPr>
                        <a:t>awards@research.ucla.edu</a:t>
                      </a:r>
                      <a:r>
                        <a:rPr lang="en-US" sz="1400" dirty="0">
                          <a:latin typeface="Arial" panose="020B0604020202020204" pitchFamily="34" charset="0"/>
                          <a:cs typeface="Arial" panose="020B0604020202020204" pitchFamily="34" charset="0"/>
                        </a:rPr>
                        <a:t> </a:t>
                      </a:r>
                    </a:p>
                  </a:txBody>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Award execution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Carryforward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 Cost Extension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Other Prior Approval Requests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Relinquishment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Closeout</a:t>
                      </a:r>
                      <a:r>
                        <a:rPr lang="en-US" sz="1400" baseline="0" dirty="0">
                          <a:latin typeface="Arial" panose="020B0604020202020204" pitchFamily="34" charset="0"/>
                          <a:cs typeface="Arial" panose="020B0604020202020204" pitchFamily="34" charset="0"/>
                        </a:rPr>
                        <a:t> Request</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Your fund manager</a:t>
                      </a:r>
                    </a:p>
                  </a:txBody>
                  <a:tcPr/>
                </a:tc>
                <a:extLst>
                  <a:ext uri="{0D108BD9-81ED-4DB2-BD59-A6C34878D82A}">
                    <a16:rowId xmlns:a16="http://schemas.microsoft.com/office/drawing/2014/main" val="3506458798"/>
                  </a:ext>
                </a:extLst>
              </a:tr>
            </a:tbl>
          </a:graphicData>
        </a:graphic>
      </p:graphicFrame>
    </p:spTree>
    <p:extLst>
      <p:ext uri="{BB962C8B-B14F-4D97-AF65-F5344CB8AC3E}">
        <p14:creationId xmlns:p14="http://schemas.microsoft.com/office/powerpoint/2010/main" val="1591582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152530"/>
            <a:ext cx="8786835" cy="952145"/>
          </a:xfrm>
        </p:spPr>
        <p:txBody>
          <a:bodyPr/>
          <a:lstStyle/>
          <a:p>
            <a:pPr algn="ctr"/>
            <a:r>
              <a:rPr lang="en-US" sz="3600" dirty="0">
                <a:latin typeface="Times New Roman" panose="02020603050405020304" pitchFamily="18" charset="0"/>
                <a:cs typeface="Times New Roman" panose="02020603050405020304" pitchFamily="18" charset="0"/>
              </a:rPr>
              <a:t>Progress Reports</a:t>
            </a:r>
          </a:p>
        </p:txBody>
      </p:sp>
      <p:sp>
        <p:nvSpPr>
          <p:cNvPr id="3" name="Content Placeholder 2"/>
          <p:cNvSpPr>
            <a:spLocks noGrp="1"/>
          </p:cNvSpPr>
          <p:nvPr>
            <p:ph idx="1"/>
          </p:nvPr>
        </p:nvSpPr>
        <p:spPr>
          <a:xfrm>
            <a:off x="1702582" y="799615"/>
            <a:ext cx="9240448" cy="5782169"/>
          </a:xfrm>
        </p:spPr>
        <p:txBody>
          <a:bodyPr>
            <a:normAutofit/>
          </a:bodyPr>
          <a:lstStyle/>
          <a:p>
            <a:pPr marL="342900" indent="-342900"/>
            <a:r>
              <a:rPr lang="en-US" sz="2000" dirty="0">
                <a:solidFill>
                  <a:srgbClr val="536895"/>
                </a:solidFill>
                <a:latin typeface="Arial" panose="020B0604020202020204" pitchFamily="34" charset="0"/>
                <a:cs typeface="Arial" panose="020B0604020202020204" pitchFamily="34" charset="0"/>
              </a:rPr>
              <a:t>A report submitted to the sponsor detailing progress made in the current budget period</a:t>
            </a:r>
          </a:p>
          <a:p>
            <a:pPr marL="342900" indent="-342900"/>
            <a:r>
              <a:rPr lang="en-US" sz="2000" dirty="0">
                <a:solidFill>
                  <a:srgbClr val="536895"/>
                </a:solidFill>
                <a:latin typeface="Arial" panose="020B0604020202020204" pitchFamily="34" charset="0"/>
                <a:cs typeface="Arial" panose="020B0604020202020204" pitchFamily="34" charset="0"/>
              </a:rPr>
              <a:t>Typically required at least annually, check the </a:t>
            </a:r>
            <a:r>
              <a:rPr lang="en-US" sz="2000" dirty="0" err="1">
                <a:solidFill>
                  <a:srgbClr val="536895"/>
                </a:solidFill>
                <a:latin typeface="Arial" panose="020B0604020202020204" pitchFamily="34" charset="0"/>
                <a:cs typeface="Arial" panose="020B0604020202020204" pitchFamily="34" charset="0"/>
              </a:rPr>
              <a:t>NoA</a:t>
            </a:r>
            <a:endParaRPr lang="en-US" sz="2000" dirty="0">
              <a:solidFill>
                <a:srgbClr val="536895"/>
              </a:solidFill>
              <a:latin typeface="Arial" panose="020B0604020202020204" pitchFamily="34" charset="0"/>
              <a:cs typeface="Arial" panose="020B0604020202020204" pitchFamily="34" charset="0"/>
            </a:endParaRPr>
          </a:p>
          <a:p>
            <a:pPr marL="342900" indent="-342900"/>
            <a:r>
              <a:rPr lang="en-US" sz="2000" dirty="0">
                <a:solidFill>
                  <a:srgbClr val="536895"/>
                </a:solidFill>
                <a:latin typeface="Arial" panose="020B0604020202020204" pitchFamily="34" charset="0"/>
                <a:cs typeface="Arial" panose="020B0604020202020204" pitchFamily="34" charset="0"/>
              </a:rPr>
              <a:t>Format varies by sponsor; details can be found in the </a:t>
            </a:r>
            <a:r>
              <a:rPr lang="en-US" sz="2000" dirty="0" err="1">
                <a:solidFill>
                  <a:srgbClr val="536895"/>
                </a:solidFill>
                <a:latin typeface="Arial" panose="020B0604020202020204" pitchFamily="34" charset="0"/>
                <a:cs typeface="Arial" panose="020B0604020202020204" pitchFamily="34" charset="0"/>
              </a:rPr>
              <a:t>NoA</a:t>
            </a:r>
            <a:endParaRPr lang="en-US" sz="2000" dirty="0">
              <a:solidFill>
                <a:srgbClr val="536895"/>
              </a:solidFill>
              <a:latin typeface="Arial" panose="020B0604020202020204" pitchFamily="34" charset="0"/>
              <a:cs typeface="Arial" panose="020B0604020202020204" pitchFamily="34" charset="0"/>
            </a:endParaRPr>
          </a:p>
          <a:p>
            <a:pPr marL="342900" indent="-342900"/>
            <a:r>
              <a:rPr lang="en-US" sz="2000" dirty="0">
                <a:solidFill>
                  <a:srgbClr val="536895"/>
                </a:solidFill>
                <a:latin typeface="Arial" panose="020B0604020202020204" pitchFamily="34" charset="0"/>
                <a:cs typeface="Arial" panose="020B0604020202020204" pitchFamily="34" charset="0"/>
              </a:rPr>
              <a:t>NIH progress reports are called Research Performance Progress Report (RPPR) and are either SNAP or Non-SNAP:</a:t>
            </a:r>
            <a:endParaRPr lang="en-US" sz="2000" dirty="0">
              <a:latin typeface="Calibri" panose="020F0502020204030204" pitchFamily="34" charset="0"/>
              <a:cs typeface="Calibri" panose="020F0502020204030204" pitchFamily="34" charset="0"/>
            </a:endParaRPr>
          </a:p>
          <a:p>
            <a:endParaRPr lang="en-US" sz="2000" dirty="0">
              <a:solidFill>
                <a:srgbClr val="536895"/>
              </a:solidFill>
              <a:latin typeface="Arial" panose="020B0604020202020204" pitchFamily="34" charset="0"/>
              <a:cs typeface="Arial" panose="020B0604020202020204" pitchFamily="34" charset="0"/>
            </a:endParaRPr>
          </a:p>
          <a:p>
            <a:endParaRPr lang="en-US" sz="2000" dirty="0">
              <a:solidFill>
                <a:srgbClr val="536895"/>
              </a:solidFill>
              <a:latin typeface="Arial" panose="020B0604020202020204" pitchFamily="34" charset="0"/>
              <a:cs typeface="Arial" panose="020B0604020202020204" pitchFamily="34" charset="0"/>
            </a:endParaRPr>
          </a:p>
          <a:p>
            <a:endParaRPr lang="en-US" sz="2000" dirty="0">
              <a:solidFill>
                <a:srgbClr val="536895"/>
              </a:solidFill>
              <a:latin typeface="Arial" panose="020B0604020202020204" pitchFamily="34" charset="0"/>
              <a:cs typeface="Arial" panose="020B0604020202020204" pitchFamily="34" charset="0"/>
            </a:endParaRPr>
          </a:p>
          <a:p>
            <a:endParaRPr lang="en-US" sz="2000" dirty="0">
              <a:solidFill>
                <a:srgbClr val="536895"/>
              </a:solidFill>
              <a:latin typeface="Arial" panose="020B0604020202020204" pitchFamily="34" charset="0"/>
              <a:cs typeface="Arial" panose="020B0604020202020204" pitchFamily="34" charset="0"/>
            </a:endParaRPr>
          </a:p>
          <a:p>
            <a:r>
              <a:rPr lang="en-US" sz="2000" dirty="0">
                <a:solidFill>
                  <a:srgbClr val="536895"/>
                </a:solidFill>
                <a:latin typeface="Arial" panose="020B0604020202020204" pitchFamily="34" charset="0"/>
                <a:cs typeface="Arial" panose="020B0604020202020204" pitchFamily="34" charset="0"/>
              </a:rPr>
              <a:t>RPPRs should be sent to OES 3 business days prior to the NIH deadline</a:t>
            </a:r>
          </a:p>
          <a:p>
            <a:r>
              <a:rPr lang="en-US" sz="2000" dirty="0">
                <a:solidFill>
                  <a:srgbClr val="536895"/>
                </a:solidFill>
                <a:latin typeface="Arial" panose="020B0604020202020204" pitchFamily="34" charset="0"/>
                <a:cs typeface="Arial" panose="020B0604020202020204" pitchFamily="34" charset="0"/>
              </a:rPr>
              <a:t>Your fund manager will provide information for: Participant effort table, Unobligated Balance, &amp; Foreign spending, as well as budget review, when required (</a:t>
            </a:r>
            <a:r>
              <a:rPr lang="en-US" sz="2000" dirty="0" err="1">
                <a:solidFill>
                  <a:srgbClr val="536895"/>
                </a:solidFill>
                <a:latin typeface="Arial" panose="020B0604020202020204" pitchFamily="34" charset="0"/>
                <a:cs typeface="Arial" panose="020B0604020202020204" pitchFamily="34" charset="0"/>
              </a:rPr>
              <a:t>ie</a:t>
            </a:r>
            <a:r>
              <a:rPr lang="en-US" sz="2000" dirty="0">
                <a:solidFill>
                  <a:srgbClr val="536895"/>
                </a:solidFill>
                <a:latin typeface="Arial" panose="020B0604020202020204" pitchFamily="34" charset="0"/>
                <a:cs typeface="Arial" panose="020B0604020202020204" pitchFamily="34" charset="0"/>
              </a:rPr>
              <a:t>, P50s, Us and Ts)</a:t>
            </a:r>
          </a:p>
          <a:p>
            <a:pPr marL="0" indent="0">
              <a:buNone/>
            </a:pPr>
            <a:endParaRPr lang="en-US" sz="2000" dirty="0">
              <a:solidFill>
                <a:srgbClr val="536895"/>
              </a:solidFill>
              <a:latin typeface="Arial" panose="020B0604020202020204" pitchFamily="34" charset="0"/>
              <a:cs typeface="Arial" panose="020B0604020202020204" pitchFamily="34" charset="0"/>
            </a:endParaRPr>
          </a:p>
          <a:p>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46145396"/>
              </p:ext>
            </p:extLst>
          </p:nvPr>
        </p:nvGraphicFramePr>
        <p:xfrm>
          <a:off x="1781639" y="2890523"/>
          <a:ext cx="8628720" cy="1691640"/>
        </p:xfrm>
        <a:graphic>
          <a:graphicData uri="http://schemas.openxmlformats.org/drawingml/2006/table">
            <a:tbl>
              <a:tblPr firstRow="1" bandRow="1">
                <a:tableStyleId>{5C22544A-7EE6-4342-B048-85BDC9FD1C3A}</a:tableStyleId>
              </a:tblPr>
              <a:tblGrid>
                <a:gridCol w="4314360">
                  <a:extLst>
                    <a:ext uri="{9D8B030D-6E8A-4147-A177-3AD203B41FA5}">
                      <a16:colId xmlns:a16="http://schemas.microsoft.com/office/drawing/2014/main" val="2710887036"/>
                    </a:ext>
                  </a:extLst>
                </a:gridCol>
                <a:gridCol w="4314360">
                  <a:extLst>
                    <a:ext uri="{9D8B030D-6E8A-4147-A177-3AD203B41FA5}">
                      <a16:colId xmlns:a16="http://schemas.microsoft.com/office/drawing/2014/main" val="925657680"/>
                    </a:ext>
                  </a:extLst>
                </a:gridCol>
              </a:tblGrid>
              <a:tr h="370840">
                <a:tc>
                  <a:txBody>
                    <a:bodyPr/>
                    <a:lstStyle/>
                    <a:p>
                      <a:pPr algn="ctr"/>
                      <a:r>
                        <a:rPr lang="en-US" dirty="0">
                          <a:latin typeface="Arial" panose="020B0604020202020204" pitchFamily="34" charset="0"/>
                          <a:cs typeface="Arial" panose="020B0604020202020204" pitchFamily="34" charset="0"/>
                        </a:rPr>
                        <a:t>SNAP  eligible</a:t>
                      </a:r>
                    </a:p>
                  </a:txBody>
                  <a:tcPr/>
                </a:tc>
                <a:tc>
                  <a:txBody>
                    <a:bodyPr/>
                    <a:lstStyle/>
                    <a:p>
                      <a:pPr algn="ctr"/>
                      <a:r>
                        <a:rPr lang="en-US" dirty="0">
                          <a:latin typeface="Arial" panose="020B0604020202020204" pitchFamily="34" charset="0"/>
                          <a:cs typeface="Arial" panose="020B0604020202020204" pitchFamily="34" charset="0"/>
                        </a:rPr>
                        <a:t>Non-SNAP eligible</a:t>
                      </a:r>
                    </a:p>
                  </a:txBody>
                  <a:tcPr/>
                </a:tc>
                <a:extLst>
                  <a:ext uri="{0D108BD9-81ED-4DB2-BD59-A6C34878D82A}">
                    <a16:rowId xmlns:a16="http://schemas.microsoft.com/office/drawing/2014/main" val="3242556137"/>
                  </a:ext>
                </a:extLst>
              </a:tr>
              <a:tr h="370840">
                <a:tc>
                  <a:txBody>
                    <a:bodyPr/>
                    <a:lstStyle/>
                    <a:p>
                      <a:r>
                        <a:rPr lang="en-US" sz="1600" dirty="0">
                          <a:latin typeface="Arial" panose="020B0604020202020204" pitchFamily="34" charset="0"/>
                          <a:cs typeface="Arial" panose="020B0604020202020204" pitchFamily="34" charset="0"/>
                        </a:rPr>
                        <a:t>Due 45 days before end of current budget period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Due 60 days before end of current budget period</a:t>
                      </a:r>
                    </a:p>
                  </a:txBody>
                  <a:tcPr/>
                </a:tc>
                <a:extLst>
                  <a:ext uri="{0D108BD9-81ED-4DB2-BD59-A6C34878D82A}">
                    <a16:rowId xmlns:a16="http://schemas.microsoft.com/office/drawing/2014/main" val="231273916"/>
                  </a:ext>
                </a:extLst>
              </a:tr>
              <a:tr h="370840">
                <a:tc>
                  <a:txBody>
                    <a:bodyPr/>
                    <a:lstStyle/>
                    <a:p>
                      <a:r>
                        <a:rPr lang="en-US" sz="1600" dirty="0">
                          <a:latin typeface="Arial" panose="020B0604020202020204" pitchFamily="34" charset="0"/>
                          <a:cs typeface="Arial" panose="020B0604020202020204" pitchFamily="34" charset="0"/>
                        </a:rPr>
                        <a:t>Carryforward is automatic</a:t>
                      </a:r>
                    </a:p>
                  </a:txBody>
                  <a:tcPr/>
                </a:tc>
                <a:tc>
                  <a:txBody>
                    <a:bodyPr/>
                    <a:lstStyle/>
                    <a:p>
                      <a:r>
                        <a:rPr lang="en-US" sz="1600" dirty="0">
                          <a:latin typeface="Arial" panose="020B0604020202020204" pitchFamily="34" charset="0"/>
                          <a:cs typeface="Arial" panose="020B0604020202020204" pitchFamily="34" charset="0"/>
                        </a:rPr>
                        <a:t>Carryforward is not automatic</a:t>
                      </a:r>
                    </a:p>
                  </a:txBody>
                  <a:tcPr/>
                </a:tc>
                <a:extLst>
                  <a:ext uri="{0D108BD9-81ED-4DB2-BD59-A6C34878D82A}">
                    <a16:rowId xmlns:a16="http://schemas.microsoft.com/office/drawing/2014/main" val="2525902398"/>
                  </a:ext>
                </a:extLst>
              </a:tr>
              <a:tr h="370840">
                <a:tc>
                  <a:txBody>
                    <a:bodyPr/>
                    <a:lstStyle/>
                    <a:p>
                      <a:r>
                        <a:rPr lang="en-US" sz="1600" dirty="0">
                          <a:latin typeface="Arial" panose="020B0604020202020204" pitchFamily="34" charset="0"/>
                          <a:cs typeface="Arial" panose="020B0604020202020204" pitchFamily="34" charset="0"/>
                        </a:rPr>
                        <a:t>The PI can submit via </a:t>
                      </a:r>
                      <a:r>
                        <a:rPr lang="en-US" sz="1600" dirty="0" err="1">
                          <a:latin typeface="Arial" panose="020B0604020202020204" pitchFamily="34" charset="0"/>
                          <a:cs typeface="Arial" panose="020B0604020202020204" pitchFamily="34" charset="0"/>
                        </a:rPr>
                        <a:t>eRA</a:t>
                      </a:r>
                      <a:r>
                        <a:rPr lang="en-US" sz="1600" dirty="0">
                          <a:latin typeface="Arial" panose="020B0604020202020204" pitchFamily="34" charset="0"/>
                          <a:cs typeface="Arial" panose="020B0604020202020204" pitchFamily="34" charset="0"/>
                        </a:rPr>
                        <a:t> Commons</a:t>
                      </a:r>
                    </a:p>
                  </a:txBody>
                  <a:tcPr/>
                </a:tc>
                <a:tc>
                  <a:txBody>
                    <a:bodyPr/>
                    <a:lstStyle/>
                    <a:p>
                      <a:r>
                        <a:rPr lang="en-US" sz="1600" dirty="0">
                          <a:latin typeface="Arial" panose="020B0604020202020204" pitchFamily="34" charset="0"/>
                          <a:cs typeface="Arial" panose="020B0604020202020204" pitchFamily="34" charset="0"/>
                        </a:rPr>
                        <a:t>The AO must submit on behalf of the PI</a:t>
                      </a:r>
                    </a:p>
                  </a:txBody>
                  <a:tcPr/>
                </a:tc>
                <a:extLst>
                  <a:ext uri="{0D108BD9-81ED-4DB2-BD59-A6C34878D82A}">
                    <a16:rowId xmlns:a16="http://schemas.microsoft.com/office/drawing/2014/main" val="1259930355"/>
                  </a:ext>
                </a:extLst>
              </a:tr>
            </a:tbl>
          </a:graphicData>
        </a:graphic>
      </p:graphicFrame>
    </p:spTree>
    <p:extLst>
      <p:ext uri="{BB962C8B-B14F-4D97-AF65-F5344CB8AC3E}">
        <p14:creationId xmlns:p14="http://schemas.microsoft.com/office/powerpoint/2010/main" val="295965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0454" y="-160391"/>
            <a:ext cx="8786835" cy="952145"/>
          </a:xfrm>
        </p:spPr>
        <p:txBody>
          <a:bodyPr/>
          <a:lstStyle/>
          <a:p>
            <a:pPr algn="ctr"/>
            <a:r>
              <a:rPr lang="en-US" sz="3600" dirty="0">
                <a:latin typeface="Times New Roman" panose="02020603050405020304" pitchFamily="18" charset="0"/>
                <a:cs typeface="Times New Roman" panose="02020603050405020304" pitchFamily="18" charset="0"/>
              </a:rPr>
              <a:t>Financial Closeout</a:t>
            </a:r>
          </a:p>
        </p:txBody>
      </p:sp>
      <p:sp>
        <p:nvSpPr>
          <p:cNvPr id="2" name="Content Placeholder 1"/>
          <p:cNvSpPr>
            <a:spLocks noGrp="1"/>
          </p:cNvSpPr>
          <p:nvPr>
            <p:ph idx="1"/>
          </p:nvPr>
        </p:nvSpPr>
        <p:spPr>
          <a:xfrm>
            <a:off x="1212715" y="791754"/>
            <a:ext cx="9766570" cy="4608859"/>
          </a:xfrm>
        </p:spPr>
        <p:txBody>
          <a:bodyPr>
            <a:noAutofit/>
          </a:bodyPr>
          <a:lstStyle/>
          <a:p>
            <a:pPr marL="342900" indent="-342900">
              <a:spcBef>
                <a:spcPts val="600"/>
              </a:spcBef>
            </a:pPr>
            <a:r>
              <a:rPr lang="en-US" sz="2300" dirty="0">
                <a:solidFill>
                  <a:srgbClr val="536895"/>
                </a:solidFill>
                <a:latin typeface="Arial" panose="020B0604020202020204" pitchFamily="34" charset="0"/>
                <a:cs typeface="Arial" panose="020B0604020202020204" pitchFamily="34" charset="0"/>
              </a:rPr>
              <a:t>Award closeout refers to the final reconciliation and reporting of expenses on contracts and grants</a:t>
            </a:r>
          </a:p>
          <a:p>
            <a:pPr marL="342900" indent="-342900">
              <a:spcBef>
                <a:spcPts val="600"/>
              </a:spcBef>
            </a:pPr>
            <a:r>
              <a:rPr lang="en-US" sz="2300" dirty="0">
                <a:solidFill>
                  <a:srgbClr val="536895"/>
                </a:solidFill>
                <a:latin typeface="Arial" panose="020B0604020202020204" pitchFamily="34" charset="0"/>
                <a:cs typeface="Arial" panose="020B0604020202020204" pitchFamily="34" charset="0"/>
              </a:rPr>
              <a:t>The Closeout Packet (COP) and accompanying certification page serve as the final financial report</a:t>
            </a:r>
          </a:p>
          <a:p>
            <a:pPr marL="342900" indent="-342900">
              <a:spcBef>
                <a:spcPts val="600"/>
              </a:spcBef>
            </a:pPr>
            <a:r>
              <a:rPr lang="en-US" sz="2300" dirty="0">
                <a:solidFill>
                  <a:srgbClr val="536895"/>
                </a:solidFill>
                <a:latin typeface="Arial" panose="020B0604020202020204" pitchFamily="34" charset="0"/>
                <a:cs typeface="Arial" panose="020B0604020202020204" pitchFamily="34" charset="0"/>
              </a:rPr>
              <a:t>The FM will send a COP to the PI and administrator for review</a:t>
            </a:r>
          </a:p>
          <a:p>
            <a:pPr marL="342900" indent="-342900">
              <a:spcBef>
                <a:spcPts val="600"/>
              </a:spcBef>
            </a:pPr>
            <a:r>
              <a:rPr lang="en-US" sz="2300" dirty="0">
                <a:solidFill>
                  <a:srgbClr val="536895"/>
                </a:solidFill>
                <a:latin typeface="Arial" panose="020B0604020202020204" pitchFamily="34" charset="0"/>
                <a:cs typeface="Arial" panose="020B0604020202020204" pitchFamily="34" charset="0"/>
              </a:rPr>
              <a:t>Adjustments can be requested per the Semel Closeout Policy, otherwise they will not be processed</a:t>
            </a:r>
          </a:p>
          <a:p>
            <a:pPr marL="342900" indent="-342900">
              <a:spcBef>
                <a:spcPts val="600"/>
              </a:spcBef>
            </a:pPr>
            <a:r>
              <a:rPr lang="en-US" sz="2300" dirty="0">
                <a:solidFill>
                  <a:srgbClr val="536895"/>
                </a:solidFill>
                <a:latin typeface="Arial" panose="020B0604020202020204" pitchFamily="34" charset="0"/>
                <a:cs typeface="Arial" panose="020B0604020202020204" pitchFamily="34" charset="0"/>
              </a:rPr>
              <a:t>Once the COP is finalized, the PI must sign the certification page and submit to the FM</a:t>
            </a:r>
          </a:p>
          <a:p>
            <a:pPr marL="342900" indent="-342900">
              <a:spcBef>
                <a:spcPts val="600"/>
              </a:spcBef>
            </a:pPr>
            <a:r>
              <a:rPr lang="en-US" sz="2300" dirty="0">
                <a:solidFill>
                  <a:srgbClr val="536895"/>
                </a:solidFill>
                <a:latin typeface="Arial" panose="020B0604020202020204" pitchFamily="34" charset="0"/>
                <a:cs typeface="Arial" panose="020B0604020202020204" pitchFamily="34" charset="0"/>
              </a:rPr>
              <a:t>FM will submit to Extramural Fund Management (EFM) for review and submission to sponsor</a:t>
            </a:r>
          </a:p>
          <a:p>
            <a:pPr marL="342900" indent="-342900">
              <a:spcBef>
                <a:spcPts val="600"/>
              </a:spcBef>
            </a:pPr>
            <a:r>
              <a:rPr lang="en-US" sz="2300" dirty="0">
                <a:solidFill>
                  <a:srgbClr val="536895"/>
                </a:solidFill>
                <a:latin typeface="Arial" panose="020B0604020202020204" pitchFamily="34" charset="0"/>
                <a:cs typeface="Arial" panose="020B0604020202020204" pitchFamily="34" charset="0"/>
              </a:rPr>
              <a:t>Final closeout due date varies by sponsor and the COP is due internally to EFM in advance (</a:t>
            </a:r>
            <a:r>
              <a:rPr lang="en-US" sz="2300" dirty="0" err="1">
                <a:solidFill>
                  <a:srgbClr val="536895"/>
                </a:solidFill>
                <a:latin typeface="Arial" panose="020B0604020202020204" pitchFamily="34" charset="0"/>
                <a:cs typeface="Arial" panose="020B0604020202020204" pitchFamily="34" charset="0"/>
              </a:rPr>
              <a:t>ie</a:t>
            </a:r>
            <a:r>
              <a:rPr lang="en-US" sz="2300" dirty="0">
                <a:solidFill>
                  <a:srgbClr val="536895"/>
                </a:solidFill>
                <a:latin typeface="Arial" panose="020B0604020202020204" pitchFamily="34" charset="0"/>
                <a:cs typeface="Arial" panose="020B0604020202020204" pitchFamily="34" charset="0"/>
              </a:rPr>
              <a:t>, NIH is due 120 days after fund end date, but due to EFM 90 days after fund end date) </a:t>
            </a:r>
          </a:p>
        </p:txBody>
      </p:sp>
    </p:spTree>
    <p:extLst>
      <p:ext uri="{BB962C8B-B14F-4D97-AF65-F5344CB8AC3E}">
        <p14:creationId xmlns:p14="http://schemas.microsoft.com/office/powerpoint/2010/main" val="3235185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D18F4C9C-C211-CDFB-EDB6-D0C0990B9B4A}"/>
              </a:ext>
            </a:extLst>
          </p:cNvPr>
          <p:cNvCxnSpPr/>
          <p:nvPr/>
        </p:nvCxnSpPr>
        <p:spPr>
          <a:xfrm>
            <a:off x="5965855" y="3720866"/>
            <a:ext cx="0" cy="257175"/>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B5A51BC-71F3-9B6A-E1DA-905807DA68BE}"/>
              </a:ext>
            </a:extLst>
          </p:cNvPr>
          <p:cNvCxnSpPr/>
          <p:nvPr/>
        </p:nvCxnSpPr>
        <p:spPr>
          <a:xfrm>
            <a:off x="4448756" y="3706064"/>
            <a:ext cx="0" cy="257175"/>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9B4FF7A-FCB7-F19E-0F05-69EE50DBCB01}"/>
              </a:ext>
            </a:extLst>
          </p:cNvPr>
          <p:cNvCxnSpPr/>
          <p:nvPr/>
        </p:nvCxnSpPr>
        <p:spPr>
          <a:xfrm>
            <a:off x="2864309" y="3710926"/>
            <a:ext cx="0" cy="257175"/>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1CA32B22-D990-5E96-F66A-A11181A4C6D3}"/>
              </a:ext>
            </a:extLst>
          </p:cNvPr>
          <p:cNvCxnSpPr/>
          <p:nvPr/>
        </p:nvCxnSpPr>
        <p:spPr>
          <a:xfrm>
            <a:off x="1361842" y="3720866"/>
            <a:ext cx="0" cy="257175"/>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EB6773B-B8F9-9050-3048-3EE353414A36}"/>
              </a:ext>
            </a:extLst>
          </p:cNvPr>
          <p:cNvCxnSpPr/>
          <p:nvPr/>
        </p:nvCxnSpPr>
        <p:spPr>
          <a:xfrm>
            <a:off x="7631879" y="3750685"/>
            <a:ext cx="0" cy="257175"/>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0C52A4E-6307-EDC9-7D33-95139E32DDB5}"/>
              </a:ext>
            </a:extLst>
          </p:cNvPr>
          <p:cNvCxnSpPr/>
          <p:nvPr/>
        </p:nvCxnSpPr>
        <p:spPr>
          <a:xfrm>
            <a:off x="9263080" y="3750685"/>
            <a:ext cx="0" cy="257175"/>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ED943A1-94CD-2A85-81BC-E33E0F0BA0AF}"/>
              </a:ext>
            </a:extLst>
          </p:cNvPr>
          <p:cNvCxnSpPr/>
          <p:nvPr/>
        </p:nvCxnSpPr>
        <p:spPr>
          <a:xfrm>
            <a:off x="10651886" y="3740745"/>
            <a:ext cx="0" cy="257175"/>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595D0FE-4685-026C-2196-8CD3B0E361DC}"/>
              </a:ext>
            </a:extLst>
          </p:cNvPr>
          <p:cNvSpPr>
            <a:spLocks noGrp="1"/>
          </p:cNvSpPr>
          <p:nvPr>
            <p:ph type="title"/>
          </p:nvPr>
        </p:nvSpPr>
        <p:spPr>
          <a:xfrm>
            <a:off x="838200" y="-129168"/>
            <a:ext cx="10515600" cy="928654"/>
          </a:xfrm>
        </p:spPr>
        <p:txBody>
          <a:bodyPr>
            <a:normAutofit/>
          </a:bodyPr>
          <a:lstStyle/>
          <a:p>
            <a:pPr algn="ctr"/>
            <a:r>
              <a:rPr lang="en-US" sz="3600" dirty="0">
                <a:latin typeface="Times New Roman" panose="02020603050405020304" pitchFamily="18" charset="0"/>
                <a:cs typeface="Times New Roman" panose="02020603050405020304" pitchFamily="18" charset="0"/>
              </a:rPr>
              <a:t>OES Organizational Chart</a:t>
            </a:r>
          </a:p>
        </p:txBody>
      </p:sp>
      <p:sp>
        <p:nvSpPr>
          <p:cNvPr id="4" name="Slide Number Placeholder 3">
            <a:extLst>
              <a:ext uri="{FF2B5EF4-FFF2-40B4-BE49-F238E27FC236}">
                <a16:creationId xmlns:a16="http://schemas.microsoft.com/office/drawing/2014/main" id="{B915AE16-8E06-E3A8-37A2-626CE11290EB}"/>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75</a:t>
            </a:fld>
            <a:endParaRPr lang="en-US" sz="1350">
              <a:solidFill>
                <a:prstClr val="black"/>
              </a:solidFill>
            </a:endParaRPr>
          </a:p>
        </p:txBody>
      </p:sp>
      <p:grpSp>
        <p:nvGrpSpPr>
          <p:cNvPr id="5" name="Group 4">
            <a:extLst>
              <a:ext uri="{FF2B5EF4-FFF2-40B4-BE49-F238E27FC236}">
                <a16:creationId xmlns:a16="http://schemas.microsoft.com/office/drawing/2014/main" id="{23C2FCDD-D4D8-B061-5032-BEC0268F0B42}"/>
              </a:ext>
            </a:extLst>
          </p:cNvPr>
          <p:cNvGrpSpPr/>
          <p:nvPr/>
        </p:nvGrpSpPr>
        <p:grpSpPr>
          <a:xfrm>
            <a:off x="640542" y="912104"/>
            <a:ext cx="10910916" cy="4351532"/>
            <a:chOff x="-3640816" y="0"/>
            <a:chExt cx="10950249" cy="4512700"/>
          </a:xfrm>
        </p:grpSpPr>
        <p:grpSp>
          <p:nvGrpSpPr>
            <p:cNvPr id="6" name="Group 5">
              <a:extLst>
                <a:ext uri="{FF2B5EF4-FFF2-40B4-BE49-F238E27FC236}">
                  <a16:creationId xmlns:a16="http://schemas.microsoft.com/office/drawing/2014/main" id="{78F9B681-E0F4-A9D3-4D6C-33CDB9DFDA0C}"/>
                </a:ext>
              </a:extLst>
            </p:cNvPr>
            <p:cNvGrpSpPr/>
            <p:nvPr/>
          </p:nvGrpSpPr>
          <p:grpSpPr>
            <a:xfrm>
              <a:off x="1738706" y="567762"/>
              <a:ext cx="2971797" cy="543488"/>
              <a:chOff x="-439344" y="-3738"/>
              <a:chExt cx="2971797" cy="543488"/>
            </a:xfrm>
          </p:grpSpPr>
          <p:cxnSp>
            <p:nvCxnSpPr>
              <p:cNvPr id="42" name="Straight Connector 41">
                <a:extLst>
                  <a:ext uri="{FF2B5EF4-FFF2-40B4-BE49-F238E27FC236}">
                    <a16:creationId xmlns:a16="http://schemas.microsoft.com/office/drawing/2014/main" id="{2E122E57-EC8D-3BE8-9C53-F3B737C0010E}"/>
                  </a:ext>
                </a:extLst>
              </p:cNvPr>
              <p:cNvCxnSpPr/>
              <p:nvPr/>
            </p:nvCxnSpPr>
            <p:spPr>
              <a:xfrm>
                <a:off x="615871" y="-3738"/>
                <a:ext cx="0" cy="26670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F00496E-6D4D-BBB5-53BE-C725841CECA5}"/>
                  </a:ext>
                </a:extLst>
              </p:cNvPr>
              <p:cNvCxnSpPr/>
              <p:nvPr/>
            </p:nvCxnSpPr>
            <p:spPr>
              <a:xfrm>
                <a:off x="2525934" y="273050"/>
                <a:ext cx="0" cy="266700"/>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CE87972-68A5-FAC3-C709-0F1CD62CABC8}"/>
                  </a:ext>
                </a:extLst>
              </p:cNvPr>
              <p:cNvCxnSpPr/>
              <p:nvPr/>
            </p:nvCxnSpPr>
            <p:spPr>
              <a:xfrm>
                <a:off x="-439344" y="270657"/>
                <a:ext cx="0" cy="26670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9B19BE7-D781-1192-AEB0-36FCBA1E1D30}"/>
                  </a:ext>
                </a:extLst>
              </p:cNvPr>
              <p:cNvCxnSpPr/>
              <p:nvPr/>
            </p:nvCxnSpPr>
            <p:spPr>
              <a:xfrm>
                <a:off x="-426647" y="266700"/>
                <a:ext cx="2959100"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7" name="Text Box 2">
              <a:extLst>
                <a:ext uri="{FF2B5EF4-FFF2-40B4-BE49-F238E27FC236}">
                  <a16:creationId xmlns:a16="http://schemas.microsoft.com/office/drawing/2014/main" id="{CC77A9AF-5040-0EC9-477A-1723B7519CA1}"/>
                </a:ext>
              </a:extLst>
            </p:cNvPr>
            <p:cNvSpPr txBox="1">
              <a:spLocks noChangeArrowheads="1"/>
            </p:cNvSpPr>
            <p:nvPr/>
          </p:nvSpPr>
          <p:spPr bwMode="auto">
            <a:xfrm>
              <a:off x="2069657" y="0"/>
              <a:ext cx="1511300" cy="67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Elizabeth Gillespie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Interim Director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B2491C63-1CCC-A008-C7A9-C39480832691}"/>
                </a:ext>
              </a:extLst>
            </p:cNvPr>
            <p:cNvSpPr txBox="1">
              <a:spLocks noChangeArrowheads="1"/>
            </p:cNvSpPr>
            <p:nvPr/>
          </p:nvSpPr>
          <p:spPr bwMode="auto">
            <a:xfrm>
              <a:off x="3954405" y="996950"/>
              <a:ext cx="1511300" cy="67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Gladys Carrera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Operations Analyst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57AC2F95-FF75-566F-FB47-03DC7900ABEE}"/>
                </a:ext>
              </a:extLst>
            </p:cNvPr>
            <p:cNvGrpSpPr/>
            <p:nvPr/>
          </p:nvGrpSpPr>
          <p:grpSpPr>
            <a:xfrm>
              <a:off x="-3640816" y="1003300"/>
              <a:ext cx="10950249" cy="3509400"/>
              <a:chOff x="-3640816" y="0"/>
              <a:chExt cx="10950249" cy="3509400"/>
            </a:xfrm>
          </p:grpSpPr>
          <p:cxnSp>
            <p:nvCxnSpPr>
              <p:cNvPr id="38" name="Straight Connector 37">
                <a:extLst>
                  <a:ext uri="{FF2B5EF4-FFF2-40B4-BE49-F238E27FC236}">
                    <a16:creationId xmlns:a16="http://schemas.microsoft.com/office/drawing/2014/main" id="{5F11CC71-0354-1F1C-53DA-9539E7C501A2}"/>
                  </a:ext>
                </a:extLst>
              </p:cNvPr>
              <p:cNvCxnSpPr/>
              <p:nvPr/>
            </p:nvCxnSpPr>
            <p:spPr>
              <a:xfrm>
                <a:off x="1731877" y="665186"/>
                <a:ext cx="0" cy="266700"/>
              </a:xfrm>
              <a:prstGeom prst="line">
                <a:avLst/>
              </a:prstGeom>
              <a:ln w="12700"/>
            </p:spPr>
            <p:style>
              <a:lnRef idx="1">
                <a:schemeClr val="dk1"/>
              </a:lnRef>
              <a:fillRef idx="0">
                <a:schemeClr val="dk1"/>
              </a:fillRef>
              <a:effectRef idx="0">
                <a:schemeClr val="dk1"/>
              </a:effectRef>
              <a:fontRef idx="minor">
                <a:schemeClr val="tx1"/>
              </a:fontRef>
            </p:style>
          </p:cxnSp>
          <p:sp>
            <p:nvSpPr>
              <p:cNvPr id="11" name="Text Box 2">
                <a:extLst>
                  <a:ext uri="{FF2B5EF4-FFF2-40B4-BE49-F238E27FC236}">
                    <a16:creationId xmlns:a16="http://schemas.microsoft.com/office/drawing/2014/main" id="{FB217043-BA33-75B3-88DF-DCD20EEB5730}"/>
                  </a:ext>
                </a:extLst>
              </p:cNvPr>
              <p:cNvSpPr txBox="1">
                <a:spLocks noChangeArrowheads="1"/>
              </p:cNvSpPr>
              <p:nvPr/>
            </p:nvSpPr>
            <p:spPr bwMode="auto">
              <a:xfrm>
                <a:off x="963556" y="0"/>
                <a:ext cx="1511300" cy="67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dirty="0">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Hari </a:t>
                </a:r>
                <a:r>
                  <a:rPr lang="en-US" sz="1100" b="1" dirty="0" err="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Wijesekera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Assistant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F8F2C3A4-F1A0-AA46-2782-FA968224809B}"/>
                  </a:ext>
                </a:extLst>
              </p:cNvPr>
              <p:cNvGrpSpPr/>
              <p:nvPr/>
            </p:nvGrpSpPr>
            <p:grpSpPr>
              <a:xfrm>
                <a:off x="-3640816" y="941871"/>
                <a:ext cx="6073810" cy="2543888"/>
                <a:chOff x="-3640816" y="-16979"/>
                <a:chExt cx="6073810" cy="2543888"/>
              </a:xfrm>
            </p:grpSpPr>
            <p:cxnSp>
              <p:nvCxnSpPr>
                <p:cNvPr id="32" name="Straight Connector 31">
                  <a:extLst>
                    <a:ext uri="{FF2B5EF4-FFF2-40B4-BE49-F238E27FC236}">
                      <a16:creationId xmlns:a16="http://schemas.microsoft.com/office/drawing/2014/main" id="{3EB8E862-B999-C4A8-524B-316ECD1381C2}"/>
                    </a:ext>
                  </a:extLst>
                </p:cNvPr>
                <p:cNvCxnSpPr>
                  <a:cxnSpLocks/>
                </p:cNvCxnSpPr>
                <p:nvPr/>
              </p:nvCxnSpPr>
              <p:spPr>
                <a:xfrm>
                  <a:off x="-587972" y="-16979"/>
                  <a:ext cx="0" cy="2019300"/>
                </a:xfrm>
                <a:prstGeom prst="line">
                  <a:avLst/>
                </a:prstGeom>
                <a:ln w="12700"/>
              </p:spPr>
              <p:style>
                <a:lnRef idx="1">
                  <a:schemeClr val="dk1"/>
                </a:lnRef>
                <a:fillRef idx="0">
                  <a:schemeClr val="dk1"/>
                </a:fillRef>
                <a:effectRef idx="0">
                  <a:schemeClr val="dk1"/>
                </a:effectRef>
                <a:fontRef idx="minor">
                  <a:schemeClr val="tx1"/>
                </a:fontRef>
              </p:style>
            </p:cxnSp>
            <p:sp>
              <p:nvSpPr>
                <p:cNvPr id="26" name="Text Box 2">
                  <a:extLst>
                    <a:ext uri="{FF2B5EF4-FFF2-40B4-BE49-F238E27FC236}">
                      <a16:creationId xmlns:a16="http://schemas.microsoft.com/office/drawing/2014/main" id="{260B4034-C2DD-9B92-146D-E3A787026DFF}"/>
                    </a:ext>
                  </a:extLst>
                </p:cNvPr>
                <p:cNvSpPr txBox="1">
                  <a:spLocks noChangeArrowheads="1"/>
                </p:cNvSpPr>
                <p:nvPr/>
              </p:nvSpPr>
              <p:spPr bwMode="auto">
                <a:xfrm>
                  <a:off x="-1299603" y="134776"/>
                  <a:ext cx="1511300" cy="67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Amy 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Team 1 Supervisor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id="{9D6F0013-02A1-7D63-A0DB-8AC3A6901816}"/>
                    </a:ext>
                  </a:extLst>
                </p:cNvPr>
                <p:cNvSpPr txBox="1">
                  <a:spLocks noChangeArrowheads="1"/>
                </p:cNvSpPr>
                <p:nvPr/>
              </p:nvSpPr>
              <p:spPr bwMode="auto">
                <a:xfrm>
                  <a:off x="-3640816" y="1129062"/>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Jeremiah Briones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Sr. 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A752082D-DB78-22D6-5DF1-3A709136E5C4}"/>
                    </a:ext>
                  </a:extLst>
                </p:cNvPr>
                <p:cNvSpPr txBox="1">
                  <a:spLocks noChangeArrowheads="1"/>
                </p:cNvSpPr>
                <p:nvPr/>
              </p:nvSpPr>
              <p:spPr bwMode="auto">
                <a:xfrm>
                  <a:off x="-2092393" y="1129062"/>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Fernando Rodriguez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Sr. 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334A1084-9384-C5C2-709F-AAFB27F4DE3B}"/>
                    </a:ext>
                  </a:extLst>
                </p:cNvPr>
                <p:cNvSpPr txBox="1">
                  <a:spLocks noChangeArrowheads="1"/>
                </p:cNvSpPr>
                <p:nvPr/>
              </p:nvSpPr>
              <p:spPr bwMode="auto">
                <a:xfrm>
                  <a:off x="-543953" y="1122715"/>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Amisha Singh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Sr. 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690D4C8E-5527-94BB-B083-D479ABAFA606}"/>
                    </a:ext>
                  </a:extLst>
                </p:cNvPr>
                <p:cNvSpPr txBox="1">
                  <a:spLocks noChangeArrowheads="1"/>
                </p:cNvSpPr>
                <p:nvPr/>
              </p:nvSpPr>
              <p:spPr bwMode="auto">
                <a:xfrm>
                  <a:off x="985194" y="1122715"/>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Irene Wang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Sr. 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EF77C243-2CCF-11B1-30A7-67278FD556DF}"/>
                    </a:ext>
                  </a:extLst>
                </p:cNvPr>
                <p:cNvSpPr txBox="1">
                  <a:spLocks noChangeArrowheads="1"/>
                </p:cNvSpPr>
                <p:nvPr/>
              </p:nvSpPr>
              <p:spPr bwMode="auto">
                <a:xfrm>
                  <a:off x="-1313707" y="1987159"/>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Michael Tabe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ADA0387D-B792-EBC1-C31C-72C4FD0FB6D2}"/>
                  </a:ext>
                </a:extLst>
              </p:cNvPr>
              <p:cNvGrpSpPr/>
              <p:nvPr/>
            </p:nvGrpSpPr>
            <p:grpSpPr>
              <a:xfrm>
                <a:off x="-586131" y="941459"/>
                <a:ext cx="7895564" cy="2567941"/>
                <a:chOff x="-3545231" y="-30091"/>
                <a:chExt cx="7895564" cy="2567941"/>
              </a:xfrm>
            </p:grpSpPr>
            <p:grpSp>
              <p:nvGrpSpPr>
                <p:cNvPr id="14" name="Group 13">
                  <a:extLst>
                    <a:ext uri="{FF2B5EF4-FFF2-40B4-BE49-F238E27FC236}">
                      <a16:creationId xmlns:a16="http://schemas.microsoft.com/office/drawing/2014/main" id="{5D1A48BA-654F-104A-F6AC-381386B0FEEA}"/>
                    </a:ext>
                  </a:extLst>
                </p:cNvPr>
                <p:cNvGrpSpPr/>
                <p:nvPr/>
              </p:nvGrpSpPr>
              <p:grpSpPr>
                <a:xfrm>
                  <a:off x="-3545231" y="-30091"/>
                  <a:ext cx="6992752" cy="2153357"/>
                  <a:chOff x="-4300881" y="-646041"/>
                  <a:chExt cx="6992752" cy="2153357"/>
                </a:xfrm>
              </p:grpSpPr>
              <p:cxnSp>
                <p:nvCxnSpPr>
                  <p:cNvPr id="20" name="Straight Connector 19">
                    <a:extLst>
                      <a:ext uri="{FF2B5EF4-FFF2-40B4-BE49-F238E27FC236}">
                        <a16:creationId xmlns:a16="http://schemas.microsoft.com/office/drawing/2014/main" id="{3F427727-0901-FC0C-149A-DF72EAB3634A}"/>
                      </a:ext>
                    </a:extLst>
                  </p:cNvPr>
                  <p:cNvCxnSpPr>
                    <a:cxnSpLocks/>
                  </p:cNvCxnSpPr>
                  <p:nvPr/>
                </p:nvCxnSpPr>
                <p:spPr>
                  <a:xfrm>
                    <a:off x="550732" y="-645088"/>
                    <a:ext cx="0" cy="2152404"/>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9A4302C-D180-28EC-385A-ABBAD5F7C640}"/>
                      </a:ext>
                    </a:extLst>
                  </p:cNvPr>
                  <p:cNvCxnSpPr>
                    <a:cxnSpLocks/>
                  </p:cNvCxnSpPr>
                  <p:nvPr/>
                </p:nvCxnSpPr>
                <p:spPr>
                  <a:xfrm>
                    <a:off x="-334491" y="341363"/>
                    <a:ext cx="302636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152703E-D5FC-0719-B048-11ED5E9CC988}"/>
                      </a:ext>
                    </a:extLst>
                  </p:cNvPr>
                  <p:cNvCxnSpPr>
                    <a:cxnSpLocks/>
                  </p:cNvCxnSpPr>
                  <p:nvPr/>
                </p:nvCxnSpPr>
                <p:spPr>
                  <a:xfrm>
                    <a:off x="-4300881" y="-646041"/>
                    <a:ext cx="4840822"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5" name="Text Box 2">
                  <a:extLst>
                    <a:ext uri="{FF2B5EF4-FFF2-40B4-BE49-F238E27FC236}">
                      <a16:creationId xmlns:a16="http://schemas.microsoft.com/office/drawing/2014/main" id="{F7328904-E5DF-856C-980C-7042FABA1A72}"/>
                    </a:ext>
                  </a:extLst>
                </p:cNvPr>
                <p:cNvSpPr txBox="1">
                  <a:spLocks noChangeArrowheads="1"/>
                </p:cNvSpPr>
                <p:nvPr/>
              </p:nvSpPr>
              <p:spPr bwMode="auto">
                <a:xfrm>
                  <a:off x="544628" y="122077"/>
                  <a:ext cx="1511300" cy="67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dirty="0">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Thao Nguyen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Team 2 Supervisor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0F6E410-59EA-2E97-3902-ABCBBEA593FE}"/>
                    </a:ext>
                  </a:extLst>
                </p:cNvPr>
                <p:cNvSpPr txBox="1">
                  <a:spLocks noChangeArrowheads="1"/>
                </p:cNvSpPr>
                <p:nvPr/>
              </p:nvSpPr>
              <p:spPr bwMode="auto">
                <a:xfrm>
                  <a:off x="-204301" y="1123666"/>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Dan Castillo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Sr. 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D6F17263-817F-A464-06A1-72F8E6E12ABE}"/>
                    </a:ext>
                  </a:extLst>
                </p:cNvPr>
                <p:cNvSpPr txBox="1">
                  <a:spLocks noChangeArrowheads="1"/>
                </p:cNvSpPr>
                <p:nvPr/>
              </p:nvSpPr>
              <p:spPr bwMode="auto">
                <a:xfrm>
                  <a:off x="1360376" y="1123667"/>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Albertina Samardzic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Sr. 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5B994051-5527-075A-C5DE-FBEB4C51A35A}"/>
                    </a:ext>
                  </a:extLst>
                </p:cNvPr>
                <p:cNvSpPr txBox="1">
                  <a:spLocks noChangeArrowheads="1"/>
                </p:cNvSpPr>
                <p:nvPr/>
              </p:nvSpPr>
              <p:spPr bwMode="auto">
                <a:xfrm>
                  <a:off x="2902533" y="1110579"/>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Lorena Vazquez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Sr. 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0F9F0832-DBC0-4B51-2717-EF38B3BC1436}"/>
                    </a:ext>
                  </a:extLst>
                </p:cNvPr>
                <p:cNvSpPr txBox="1">
                  <a:spLocks noChangeArrowheads="1"/>
                </p:cNvSpPr>
                <p:nvPr/>
              </p:nvSpPr>
              <p:spPr bwMode="auto">
                <a:xfrm>
                  <a:off x="571692" y="1998100"/>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Briana Serrano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Fund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cxnSp>
        <p:nvCxnSpPr>
          <p:cNvPr id="62" name="Straight Connector 61">
            <a:extLst>
              <a:ext uri="{FF2B5EF4-FFF2-40B4-BE49-F238E27FC236}">
                <a16:creationId xmlns:a16="http://schemas.microsoft.com/office/drawing/2014/main" id="{A3C59F73-50E8-7C7E-4BD6-5CE2EB0D08A8}"/>
              </a:ext>
            </a:extLst>
          </p:cNvPr>
          <p:cNvCxnSpPr>
            <a:cxnSpLocks/>
          </p:cNvCxnSpPr>
          <p:nvPr/>
        </p:nvCxnSpPr>
        <p:spPr>
          <a:xfrm>
            <a:off x="1361842" y="3720866"/>
            <a:ext cx="4604013"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8799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A9CD-248D-1F56-F5E9-58E9B80E1DC8}"/>
              </a:ext>
            </a:extLst>
          </p:cNvPr>
          <p:cNvSpPr>
            <a:spLocks noGrp="1"/>
          </p:cNvSpPr>
          <p:nvPr>
            <p:ph type="title"/>
          </p:nvPr>
        </p:nvSpPr>
        <p:spPr>
          <a:xfrm>
            <a:off x="838200" y="0"/>
            <a:ext cx="10515600" cy="792466"/>
          </a:xfrm>
        </p:spPr>
        <p:txBody>
          <a:bodyPr>
            <a:normAutofit/>
          </a:bodyPr>
          <a:lstStyle/>
          <a:p>
            <a:pPr algn="ctr"/>
            <a:r>
              <a:rPr lang="en-US" sz="3600" dirty="0">
                <a:latin typeface="Times New Roman" panose="02020603050405020304" pitchFamily="18" charset="0"/>
                <a:cs typeface="Times New Roman" panose="02020603050405020304" pitchFamily="18" charset="0"/>
              </a:rPr>
              <a:t>OES Directory</a:t>
            </a:r>
          </a:p>
        </p:txBody>
      </p:sp>
      <p:sp>
        <p:nvSpPr>
          <p:cNvPr id="4" name="Slide Number Placeholder 3">
            <a:extLst>
              <a:ext uri="{FF2B5EF4-FFF2-40B4-BE49-F238E27FC236}">
                <a16:creationId xmlns:a16="http://schemas.microsoft.com/office/drawing/2014/main" id="{A84DB89F-DA27-FA2E-CA05-A106F803297B}"/>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76</a:t>
            </a:fld>
            <a:endParaRPr lang="en-US" sz="1350">
              <a:solidFill>
                <a:prstClr val="black"/>
              </a:solidFill>
            </a:endParaRPr>
          </a:p>
        </p:txBody>
      </p:sp>
      <p:graphicFrame>
        <p:nvGraphicFramePr>
          <p:cNvPr id="7" name="Content Placeholder 4">
            <a:extLst>
              <a:ext uri="{FF2B5EF4-FFF2-40B4-BE49-F238E27FC236}">
                <a16:creationId xmlns:a16="http://schemas.microsoft.com/office/drawing/2014/main" id="{57B3F425-D040-1134-32E3-60D382D761CA}"/>
              </a:ext>
            </a:extLst>
          </p:cNvPr>
          <p:cNvGraphicFramePr>
            <a:graphicFrameLocks/>
          </p:cNvGraphicFramePr>
          <p:nvPr>
            <p:extLst>
              <p:ext uri="{D42A27DB-BD31-4B8C-83A1-F6EECF244321}">
                <p14:modId xmlns:p14="http://schemas.microsoft.com/office/powerpoint/2010/main" val="2710401729"/>
              </p:ext>
            </p:extLst>
          </p:nvPr>
        </p:nvGraphicFramePr>
        <p:xfrm>
          <a:off x="838200" y="779862"/>
          <a:ext cx="10346637" cy="5273040"/>
        </p:xfrm>
        <a:graphic>
          <a:graphicData uri="http://schemas.openxmlformats.org/drawingml/2006/table">
            <a:tbl>
              <a:tblPr firstRow="1" bandRow="1">
                <a:tableStyleId>{5C22544A-7EE6-4342-B048-85BDC9FD1C3A}</a:tableStyleId>
              </a:tblPr>
              <a:tblGrid>
                <a:gridCol w="2651408">
                  <a:extLst>
                    <a:ext uri="{9D8B030D-6E8A-4147-A177-3AD203B41FA5}">
                      <a16:colId xmlns:a16="http://schemas.microsoft.com/office/drawing/2014/main" val="628204028"/>
                    </a:ext>
                  </a:extLst>
                </a:gridCol>
                <a:gridCol w="3438087">
                  <a:extLst>
                    <a:ext uri="{9D8B030D-6E8A-4147-A177-3AD203B41FA5}">
                      <a16:colId xmlns:a16="http://schemas.microsoft.com/office/drawing/2014/main" val="398339293"/>
                    </a:ext>
                  </a:extLst>
                </a:gridCol>
                <a:gridCol w="4257142">
                  <a:extLst>
                    <a:ext uri="{9D8B030D-6E8A-4147-A177-3AD203B41FA5}">
                      <a16:colId xmlns:a16="http://schemas.microsoft.com/office/drawing/2014/main" val="730615473"/>
                    </a:ext>
                  </a:extLst>
                </a:gridCol>
              </a:tblGrid>
              <a:tr h="348887">
                <a:tc>
                  <a:txBody>
                    <a:bodyPr/>
                    <a:lstStyle/>
                    <a:p>
                      <a:r>
                        <a:rPr lang="en-US" dirty="0">
                          <a:latin typeface="Arial" panose="020B0604020202020204" pitchFamily="34" charset="0"/>
                          <a:cs typeface="Arial" panose="020B0604020202020204" pitchFamily="34" charset="0"/>
                        </a:rPr>
                        <a:t>Name</a:t>
                      </a:r>
                    </a:p>
                  </a:txBody>
                  <a:tcPr/>
                </a:tc>
                <a:tc>
                  <a:txBody>
                    <a:bodyPr/>
                    <a:lstStyle/>
                    <a:p>
                      <a:r>
                        <a:rPr lang="en-US" dirty="0">
                          <a:latin typeface="Arial" panose="020B0604020202020204" pitchFamily="34" charset="0"/>
                          <a:cs typeface="Arial" panose="020B0604020202020204" pitchFamily="34" charset="0"/>
                        </a:rPr>
                        <a:t>Role</a:t>
                      </a:r>
                    </a:p>
                  </a:txBody>
                  <a:tcPr/>
                </a:tc>
                <a:tc>
                  <a:txBody>
                    <a:bodyPr/>
                    <a:lstStyle/>
                    <a:p>
                      <a:r>
                        <a:rPr lang="en-US" dirty="0">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2620652008"/>
                  </a:ext>
                </a:extLst>
              </a:tr>
              <a:tr h="348887">
                <a:tc>
                  <a:txBody>
                    <a:bodyPr/>
                    <a:lstStyle/>
                    <a:p>
                      <a:r>
                        <a:rPr lang="en-US" sz="1700" dirty="0">
                          <a:latin typeface="Arial" panose="020B0604020202020204" pitchFamily="34" charset="0"/>
                          <a:cs typeface="Arial" panose="020B0604020202020204" pitchFamily="34" charset="0"/>
                        </a:rPr>
                        <a:t>Elizabeth Gillespie</a:t>
                      </a:r>
                    </a:p>
                  </a:txBody>
                  <a:tcPr/>
                </a:tc>
                <a:tc>
                  <a:txBody>
                    <a:bodyPr/>
                    <a:lstStyle/>
                    <a:p>
                      <a:r>
                        <a:rPr lang="en-US" sz="1700" dirty="0">
                          <a:latin typeface="Arial" panose="020B0604020202020204" pitchFamily="34" charset="0"/>
                          <a:cs typeface="Arial" panose="020B0604020202020204" pitchFamily="34" charset="0"/>
                        </a:rPr>
                        <a:t>Interim Director</a:t>
                      </a:r>
                    </a:p>
                  </a:txBody>
                  <a:tcPr/>
                </a:tc>
                <a:tc>
                  <a:txBody>
                    <a:bodyPr/>
                    <a:lstStyle/>
                    <a:p>
                      <a:r>
                        <a:rPr lang="en-US" sz="1700" dirty="0">
                          <a:latin typeface="Arial" panose="020B0604020202020204" pitchFamily="34" charset="0"/>
                          <a:cs typeface="Arial" panose="020B0604020202020204" pitchFamily="34" charset="0"/>
                          <a:hlinkClick r:id="rId2"/>
                        </a:rPr>
                        <a:t>ELizaola@mednet.ucla.edu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13536809"/>
                  </a:ext>
                </a:extLst>
              </a:tr>
              <a:tr h="348887">
                <a:tc>
                  <a:txBody>
                    <a:bodyPr/>
                    <a:lstStyle/>
                    <a:p>
                      <a:r>
                        <a:rPr lang="en-US" sz="1700" dirty="0">
                          <a:latin typeface="Arial" panose="020B0604020202020204" pitchFamily="34" charset="0"/>
                          <a:cs typeface="Arial" panose="020B0604020202020204" pitchFamily="34" charset="0"/>
                        </a:rPr>
                        <a:t>Hari </a:t>
                      </a:r>
                      <a:r>
                        <a:rPr lang="en-US" sz="1700" dirty="0" err="1">
                          <a:latin typeface="Arial" panose="020B0604020202020204" pitchFamily="34" charset="0"/>
                          <a:cs typeface="Arial" panose="020B0604020202020204" pitchFamily="34" charset="0"/>
                        </a:rPr>
                        <a:t>Wijesekera</a:t>
                      </a:r>
                      <a:endParaRPr lang="en-US" sz="1700" dirty="0">
                        <a:latin typeface="Arial" panose="020B0604020202020204" pitchFamily="34" charset="0"/>
                        <a:cs typeface="Arial" panose="020B0604020202020204" pitchFamily="34" charset="0"/>
                      </a:endParaRPr>
                    </a:p>
                  </a:txBody>
                  <a:tcPr/>
                </a:tc>
                <a:tc>
                  <a:txBody>
                    <a:bodyPr/>
                    <a:lstStyle/>
                    <a:p>
                      <a:r>
                        <a:rPr lang="en-US" sz="1700" dirty="0">
                          <a:latin typeface="Arial" panose="020B0604020202020204" pitchFamily="34" charset="0"/>
                          <a:cs typeface="Arial" panose="020B0604020202020204" pitchFamily="34" charset="0"/>
                        </a:rPr>
                        <a:t>Assistant Director</a:t>
                      </a:r>
                    </a:p>
                  </a:txBody>
                  <a:tcPr/>
                </a:tc>
                <a:tc>
                  <a:txBody>
                    <a:bodyPr/>
                    <a:lstStyle/>
                    <a:p>
                      <a:r>
                        <a:rPr lang="en-US" sz="1700" dirty="0">
                          <a:latin typeface="Arial" panose="020B0604020202020204" pitchFamily="34" charset="0"/>
                          <a:cs typeface="Arial" panose="020B0604020202020204" pitchFamily="34" charset="0"/>
                          <a:hlinkClick r:id="rId3"/>
                        </a:rPr>
                        <a:t>HWijesekera@mednet.ucla.edu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617392216"/>
                  </a:ext>
                </a:extLst>
              </a:tr>
              <a:tr h="348887">
                <a:tc>
                  <a:txBody>
                    <a:bodyPr/>
                    <a:lstStyle/>
                    <a:p>
                      <a:r>
                        <a:rPr lang="en-US" sz="1700" dirty="0">
                          <a:latin typeface="Arial" panose="020B0604020202020204" pitchFamily="34" charset="0"/>
                          <a:cs typeface="Arial" panose="020B0604020202020204" pitchFamily="34" charset="0"/>
                        </a:rPr>
                        <a:t>Amy Ye</a:t>
                      </a:r>
                    </a:p>
                  </a:txBody>
                  <a:tcPr/>
                </a:tc>
                <a:tc>
                  <a:txBody>
                    <a:bodyPr/>
                    <a:lstStyle/>
                    <a:p>
                      <a:r>
                        <a:rPr lang="en-US" sz="1700" dirty="0">
                          <a:latin typeface="Arial" panose="020B0604020202020204" pitchFamily="34" charset="0"/>
                          <a:cs typeface="Arial" panose="020B0604020202020204" pitchFamily="34" charset="0"/>
                        </a:rPr>
                        <a:t>Team 1 Supervisor</a:t>
                      </a:r>
                    </a:p>
                  </a:txBody>
                  <a:tcPr/>
                </a:tc>
                <a:tc>
                  <a:txBody>
                    <a:bodyPr/>
                    <a:lstStyle/>
                    <a:p>
                      <a:r>
                        <a:rPr lang="en-US" sz="1700" dirty="0">
                          <a:latin typeface="Arial" panose="020B0604020202020204" pitchFamily="34" charset="0"/>
                          <a:cs typeface="Arial" panose="020B0604020202020204" pitchFamily="34" charset="0"/>
                          <a:hlinkClick r:id="rId4"/>
                        </a:rPr>
                        <a:t>MYe@mednet.ucla.edu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147633226"/>
                  </a:ext>
                </a:extLst>
              </a:tr>
              <a:tr h="348887">
                <a:tc>
                  <a:txBody>
                    <a:bodyPr/>
                    <a:lstStyle/>
                    <a:p>
                      <a:r>
                        <a:rPr lang="en-US" sz="1700" dirty="0">
                          <a:latin typeface="Arial" panose="020B0604020202020204" pitchFamily="34" charset="0"/>
                          <a:cs typeface="Arial" panose="020B0604020202020204" pitchFamily="34" charset="0"/>
                        </a:rPr>
                        <a:t>Thao Nguyen</a:t>
                      </a:r>
                    </a:p>
                  </a:txBody>
                  <a:tcPr/>
                </a:tc>
                <a:tc>
                  <a:txBody>
                    <a:bodyPr/>
                    <a:lstStyle/>
                    <a:p>
                      <a:r>
                        <a:rPr lang="en-US" sz="1700" dirty="0">
                          <a:latin typeface="Arial" panose="020B0604020202020204" pitchFamily="34" charset="0"/>
                          <a:cs typeface="Arial" panose="020B0604020202020204" pitchFamily="34" charset="0"/>
                        </a:rPr>
                        <a:t>Team 2 Supervisor</a:t>
                      </a:r>
                    </a:p>
                  </a:txBody>
                  <a:tcPr/>
                </a:tc>
                <a:tc>
                  <a:txBody>
                    <a:bodyPr/>
                    <a:lstStyle/>
                    <a:p>
                      <a:r>
                        <a:rPr lang="en-US" sz="1700" dirty="0">
                          <a:latin typeface="Arial" panose="020B0604020202020204" pitchFamily="34" charset="0"/>
                          <a:cs typeface="Arial" panose="020B0604020202020204" pitchFamily="34" charset="0"/>
                          <a:hlinkClick r:id="rId5"/>
                        </a:rPr>
                        <a:t>ThaNguyen@mednet.ucla.edu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83341667"/>
                  </a:ext>
                </a:extLst>
              </a:tr>
              <a:tr h="348887">
                <a:tc>
                  <a:txBody>
                    <a:bodyPr/>
                    <a:lstStyle/>
                    <a:p>
                      <a:r>
                        <a:rPr lang="en-US" sz="1700" dirty="0">
                          <a:latin typeface="Arial" panose="020B0604020202020204" pitchFamily="34" charset="0"/>
                          <a:cs typeface="Arial" panose="020B0604020202020204" pitchFamily="34" charset="0"/>
                        </a:rPr>
                        <a:t>Jeremiah Briones</a:t>
                      </a:r>
                    </a:p>
                  </a:txBody>
                  <a:tcPr/>
                </a:tc>
                <a:tc>
                  <a:txBody>
                    <a:bodyPr/>
                    <a:lstStyle/>
                    <a:p>
                      <a:r>
                        <a:rPr lang="en-US" sz="1700" dirty="0">
                          <a:latin typeface="Arial" panose="020B0604020202020204" pitchFamily="34" charset="0"/>
                          <a:cs typeface="Arial" panose="020B0604020202020204" pitchFamily="34" charset="0"/>
                        </a:rPr>
                        <a:t>Sr. Fund Manager Team 1</a:t>
                      </a:r>
                    </a:p>
                  </a:txBody>
                  <a:tcPr/>
                </a:tc>
                <a:tc>
                  <a:txBody>
                    <a:bodyPr/>
                    <a:lstStyle/>
                    <a:p>
                      <a:r>
                        <a:rPr lang="en-US" sz="1700" dirty="0">
                          <a:latin typeface="Arial" panose="020B0604020202020204" pitchFamily="34" charset="0"/>
                          <a:cs typeface="Arial" panose="020B0604020202020204" pitchFamily="34" charset="0"/>
                          <a:hlinkClick r:id="rId6"/>
                        </a:rPr>
                        <a:t>JGBriones@mednet.ucla.edu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54954098"/>
                  </a:ext>
                </a:extLst>
              </a:tr>
              <a:tr h="348887">
                <a:tc>
                  <a:txBody>
                    <a:bodyPr/>
                    <a:lstStyle/>
                    <a:p>
                      <a:r>
                        <a:rPr lang="en-US" sz="1700" dirty="0">
                          <a:latin typeface="Arial" panose="020B0604020202020204" pitchFamily="34" charset="0"/>
                          <a:cs typeface="Arial" panose="020B0604020202020204" pitchFamily="34" charset="0"/>
                        </a:rPr>
                        <a:t>Gladys Carrera</a:t>
                      </a:r>
                    </a:p>
                  </a:txBody>
                  <a:tcPr/>
                </a:tc>
                <a:tc>
                  <a:txBody>
                    <a:bodyPr/>
                    <a:lstStyle/>
                    <a:p>
                      <a:r>
                        <a:rPr lang="en-US" sz="1700" dirty="0">
                          <a:latin typeface="Arial" panose="020B0604020202020204" pitchFamily="34" charset="0"/>
                          <a:cs typeface="Arial" panose="020B0604020202020204" pitchFamily="34" charset="0"/>
                        </a:rPr>
                        <a:t>Operations Analyst</a:t>
                      </a:r>
                    </a:p>
                  </a:txBody>
                  <a:tcPr/>
                </a:tc>
                <a:tc>
                  <a:txBody>
                    <a:bodyPr/>
                    <a:lstStyle/>
                    <a:p>
                      <a:r>
                        <a:rPr lang="en-US" sz="1700" dirty="0">
                          <a:latin typeface="Arial" panose="020B0604020202020204" pitchFamily="34" charset="0"/>
                          <a:cs typeface="Arial" panose="020B0604020202020204" pitchFamily="34" charset="0"/>
                          <a:hlinkClick r:id="rId7"/>
                        </a:rPr>
                        <a:t>GCarrera@mednet.ucla.edu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425421492"/>
                  </a:ext>
                </a:extLst>
              </a:tr>
              <a:tr h="348887">
                <a:tc>
                  <a:txBody>
                    <a:bodyPr/>
                    <a:lstStyle/>
                    <a:p>
                      <a:r>
                        <a:rPr lang="en-US" sz="1700" dirty="0">
                          <a:latin typeface="Arial" panose="020B0604020202020204" pitchFamily="34" charset="0"/>
                          <a:cs typeface="Arial" panose="020B0604020202020204" pitchFamily="34" charset="0"/>
                        </a:rPr>
                        <a:t>Dan Castillo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Sr. Fund Manager Team 2</a:t>
                      </a:r>
                    </a:p>
                  </a:txBody>
                  <a:tcPr/>
                </a:tc>
                <a:tc>
                  <a:txBody>
                    <a:bodyPr/>
                    <a:lstStyle/>
                    <a:p>
                      <a:r>
                        <a:rPr lang="en-US" sz="1700" dirty="0">
                          <a:latin typeface="Arial" panose="020B0604020202020204" pitchFamily="34" charset="0"/>
                          <a:cs typeface="Arial" panose="020B0604020202020204" pitchFamily="34" charset="0"/>
                          <a:hlinkClick r:id="rId8"/>
                        </a:rPr>
                        <a:t>DenilleCastillo@mednet.ucla.edu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10273235"/>
                  </a:ext>
                </a:extLst>
              </a:tr>
              <a:tr h="348887">
                <a:tc>
                  <a:txBody>
                    <a:bodyPr/>
                    <a:lstStyle/>
                    <a:p>
                      <a:r>
                        <a:rPr lang="en-US" sz="1700" dirty="0">
                          <a:latin typeface="Arial" panose="020B0604020202020204" pitchFamily="34" charset="0"/>
                          <a:cs typeface="Arial" panose="020B0604020202020204" pitchFamily="34" charset="0"/>
                        </a:rPr>
                        <a:t>Fernando Rodriguez</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Sr. Fund Manager Team 1</a:t>
                      </a:r>
                    </a:p>
                  </a:txBody>
                  <a:tcPr/>
                </a:tc>
                <a:tc>
                  <a:txBody>
                    <a:bodyPr/>
                    <a:lstStyle/>
                    <a:p>
                      <a:r>
                        <a:rPr lang="en-US" sz="1700" dirty="0">
                          <a:latin typeface="Arial" panose="020B0604020202020204" pitchFamily="34" charset="0"/>
                          <a:cs typeface="Arial" panose="020B0604020202020204" pitchFamily="34" charset="0"/>
                          <a:hlinkClick r:id="rId9"/>
                        </a:rPr>
                        <a:t>FeRodriguez@mednet.ucla.edu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071279647"/>
                  </a:ext>
                </a:extLst>
              </a:tr>
              <a:tr h="348887">
                <a:tc>
                  <a:txBody>
                    <a:bodyPr/>
                    <a:lstStyle/>
                    <a:p>
                      <a:r>
                        <a:rPr lang="en-US" sz="1700" dirty="0">
                          <a:latin typeface="Arial" panose="020B0604020202020204" pitchFamily="34" charset="0"/>
                          <a:cs typeface="Arial" panose="020B0604020202020204" pitchFamily="34" charset="0"/>
                        </a:rPr>
                        <a:t>Albertina Samardzic</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Fund Manager Team 2</a:t>
                      </a:r>
                    </a:p>
                  </a:txBody>
                  <a:tcPr/>
                </a:tc>
                <a:tc>
                  <a:txBody>
                    <a:bodyPr/>
                    <a:lstStyle/>
                    <a:p>
                      <a:r>
                        <a:rPr lang="en-US" sz="1700" dirty="0">
                          <a:latin typeface="Arial" panose="020B0604020202020204" pitchFamily="34" charset="0"/>
                          <a:cs typeface="Arial" panose="020B0604020202020204" pitchFamily="34" charset="0"/>
                          <a:hlinkClick r:id="rId10"/>
                        </a:rPr>
                        <a:t>ASamardzic@mednet.ucla.edu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78593924"/>
                  </a:ext>
                </a:extLst>
              </a:tr>
              <a:tr h="348887">
                <a:tc>
                  <a:txBody>
                    <a:bodyPr/>
                    <a:lstStyle/>
                    <a:p>
                      <a:r>
                        <a:rPr lang="en-US" sz="1700" dirty="0">
                          <a:latin typeface="Arial" panose="020B0604020202020204" pitchFamily="34" charset="0"/>
                          <a:cs typeface="Arial" panose="020B0604020202020204" pitchFamily="34" charset="0"/>
                        </a:rPr>
                        <a:t>Briana Serrano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Fund Manager Team 2</a:t>
                      </a:r>
                    </a:p>
                  </a:txBody>
                  <a:tcPr/>
                </a:tc>
                <a:tc>
                  <a:txBody>
                    <a:bodyPr/>
                    <a:lstStyle/>
                    <a:p>
                      <a:r>
                        <a:rPr lang="en-US" sz="1700" dirty="0">
                          <a:latin typeface="Arial" panose="020B0604020202020204" pitchFamily="34" charset="0"/>
                          <a:cs typeface="Arial" panose="020B0604020202020204" pitchFamily="34" charset="0"/>
                          <a:hlinkClick r:id="rId11"/>
                        </a:rPr>
                        <a:t>BTSerrano@mednet.ucla.edu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76709702"/>
                  </a:ext>
                </a:extLst>
              </a:tr>
              <a:tr h="348887">
                <a:tc>
                  <a:txBody>
                    <a:bodyPr/>
                    <a:lstStyle/>
                    <a:p>
                      <a:r>
                        <a:rPr lang="en-US" sz="1700" dirty="0">
                          <a:latin typeface="Arial" panose="020B0604020202020204" pitchFamily="34" charset="0"/>
                          <a:cs typeface="Arial" panose="020B0604020202020204" pitchFamily="34" charset="0"/>
                        </a:rPr>
                        <a:t>Amisha Singh</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Sr. Fund Manager Team 1</a:t>
                      </a:r>
                    </a:p>
                  </a:txBody>
                  <a:tcPr/>
                </a:tc>
                <a:tc>
                  <a:txBody>
                    <a:bodyPr/>
                    <a:lstStyle/>
                    <a:p>
                      <a:r>
                        <a:rPr lang="en-US" sz="1700" dirty="0">
                          <a:latin typeface="Arial" panose="020B0604020202020204" pitchFamily="34" charset="0"/>
                          <a:cs typeface="Arial" panose="020B0604020202020204" pitchFamily="34" charset="0"/>
                          <a:hlinkClick r:id="rId12"/>
                        </a:rPr>
                        <a:t>ALSingh@mednet.ucla.edu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422327700"/>
                  </a:ext>
                </a:extLst>
              </a:tr>
              <a:tr h="348887">
                <a:tc>
                  <a:txBody>
                    <a:bodyPr/>
                    <a:lstStyle/>
                    <a:p>
                      <a:r>
                        <a:rPr lang="en-US" sz="1700" dirty="0">
                          <a:latin typeface="Arial" panose="020B0604020202020204" pitchFamily="34" charset="0"/>
                          <a:cs typeface="Arial" panose="020B0604020202020204" pitchFamily="34" charset="0"/>
                        </a:rPr>
                        <a:t>Michael </a:t>
                      </a:r>
                      <a:r>
                        <a:rPr lang="en-US" sz="1700" dirty="0" err="1">
                          <a:latin typeface="Arial" panose="020B0604020202020204" pitchFamily="34" charset="0"/>
                          <a:cs typeface="Arial" panose="020B0604020202020204" pitchFamily="34" charset="0"/>
                        </a:rPr>
                        <a:t>Tabe</a:t>
                      </a:r>
                      <a:endParaRPr lang="en-US" sz="17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Fund Manager Team 1</a:t>
                      </a:r>
                    </a:p>
                  </a:txBody>
                  <a:tcPr/>
                </a:tc>
                <a:tc>
                  <a:txBody>
                    <a:bodyPr/>
                    <a:lstStyle/>
                    <a:p>
                      <a:r>
                        <a:rPr lang="en-US" sz="1700" dirty="0">
                          <a:latin typeface="Arial" panose="020B0604020202020204" pitchFamily="34" charset="0"/>
                          <a:cs typeface="Arial" panose="020B0604020202020204" pitchFamily="34" charset="0"/>
                          <a:hlinkClick r:id="rId13"/>
                        </a:rPr>
                        <a:t>MTabe@mednet.ucla.edu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64506239"/>
                  </a:ext>
                </a:extLst>
              </a:tr>
              <a:tr h="348887">
                <a:tc>
                  <a:txBody>
                    <a:bodyPr/>
                    <a:lstStyle/>
                    <a:p>
                      <a:r>
                        <a:rPr lang="en-US" sz="1700" dirty="0">
                          <a:latin typeface="Arial" panose="020B0604020202020204" pitchFamily="34" charset="0"/>
                          <a:cs typeface="Arial" panose="020B0604020202020204" pitchFamily="34" charset="0"/>
                        </a:rPr>
                        <a:t>Lorena Vazquez</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Sr. Fund Manager Team 2</a:t>
                      </a:r>
                    </a:p>
                  </a:txBody>
                  <a:tcPr/>
                </a:tc>
                <a:tc>
                  <a:txBody>
                    <a:bodyPr/>
                    <a:lstStyle/>
                    <a:p>
                      <a:r>
                        <a:rPr lang="en-US" sz="1700" dirty="0">
                          <a:latin typeface="Arial" panose="020B0604020202020204" pitchFamily="34" charset="0"/>
                          <a:cs typeface="Arial" panose="020B0604020202020204" pitchFamily="34" charset="0"/>
                          <a:hlinkClick r:id="rId14"/>
                        </a:rPr>
                        <a:t>LVazquezSong@mednet.ucla.edu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99525744"/>
                  </a:ext>
                </a:extLst>
              </a:tr>
              <a:tr h="348887">
                <a:tc>
                  <a:txBody>
                    <a:bodyPr/>
                    <a:lstStyle/>
                    <a:p>
                      <a:r>
                        <a:rPr lang="en-US" sz="1700" dirty="0">
                          <a:latin typeface="Arial" panose="020B0604020202020204" pitchFamily="34" charset="0"/>
                          <a:cs typeface="Arial" panose="020B0604020202020204" pitchFamily="34" charset="0"/>
                        </a:rPr>
                        <a:t>Irene Wang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Sr. Fund Manager Team 1</a:t>
                      </a:r>
                    </a:p>
                  </a:txBody>
                  <a:tcPr/>
                </a:tc>
                <a:tc>
                  <a:txBody>
                    <a:bodyPr/>
                    <a:lstStyle/>
                    <a:p>
                      <a:r>
                        <a:rPr lang="en-US" sz="1700" dirty="0">
                          <a:latin typeface="Arial" panose="020B0604020202020204" pitchFamily="34" charset="0"/>
                          <a:cs typeface="Arial" panose="020B0604020202020204" pitchFamily="34" charset="0"/>
                          <a:hlinkClick r:id="rId15"/>
                        </a:rPr>
                        <a:t>IWang@mednet.ucla.edu</a:t>
                      </a:r>
                      <a:r>
                        <a:rPr lang="en-US" sz="17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85458318"/>
                  </a:ext>
                </a:extLst>
              </a:tr>
            </a:tbl>
          </a:graphicData>
        </a:graphic>
      </p:graphicFrame>
    </p:spTree>
    <p:extLst>
      <p:ext uri="{BB962C8B-B14F-4D97-AF65-F5344CB8AC3E}">
        <p14:creationId xmlns:p14="http://schemas.microsoft.com/office/powerpoint/2010/main" val="178996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CD56673-0895-2C27-328F-0EE52D144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968" y="2005612"/>
            <a:ext cx="4236063" cy="2028115"/>
          </a:xfrm>
          <a:prstGeom prst="rect">
            <a:avLst/>
          </a:prstGeom>
        </p:spPr>
      </p:pic>
    </p:spTree>
    <p:extLst>
      <p:ext uri="{BB962C8B-B14F-4D97-AF65-F5344CB8AC3E}">
        <p14:creationId xmlns:p14="http://schemas.microsoft.com/office/powerpoint/2010/main" val="2901721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106326"/>
            <a:ext cx="8786835" cy="952144"/>
          </a:xfrm>
        </p:spPr>
        <p:txBody>
          <a:bodyPr/>
          <a:lstStyle/>
          <a:p>
            <a:pPr algn="ctr"/>
            <a:r>
              <a:rPr lang="en-US" sz="3600" dirty="0">
                <a:latin typeface="Times New Roman" panose="02020603050405020304" pitchFamily="18" charset="0"/>
                <a:cs typeface="Times New Roman" panose="02020603050405020304" pitchFamily="18" charset="0"/>
              </a:rPr>
              <a:t>OROS Services</a:t>
            </a:r>
          </a:p>
        </p:txBody>
      </p:sp>
      <p:sp>
        <p:nvSpPr>
          <p:cNvPr id="3" name="Content Placeholder 2"/>
          <p:cNvSpPr>
            <a:spLocks noGrp="1"/>
          </p:cNvSpPr>
          <p:nvPr>
            <p:ph idx="1"/>
          </p:nvPr>
        </p:nvSpPr>
        <p:spPr>
          <a:xfrm>
            <a:off x="1431051" y="1179366"/>
            <a:ext cx="9329896" cy="4499267"/>
          </a:xfrm>
        </p:spPr>
        <p:txBody>
          <a:bodyPr/>
          <a:lstStyle/>
          <a:p>
            <a:pPr marL="342900" indent="-342900"/>
            <a:r>
              <a:rPr lang="en-US" sz="2400" dirty="0">
                <a:solidFill>
                  <a:srgbClr val="536895"/>
                </a:solidFill>
                <a:latin typeface="Arial" panose="020B0604020202020204" pitchFamily="34" charset="0"/>
                <a:cs typeface="Arial" panose="020B0604020202020204" pitchFamily="34" charset="0"/>
              </a:rPr>
              <a:t>Pre-award Team:  Manages proposal intake and review, as well as </a:t>
            </a:r>
            <a:r>
              <a:rPr lang="en-US" sz="2400" dirty="0">
                <a:solidFill>
                  <a:srgbClr val="536895"/>
                </a:solidFill>
                <a:latin typeface="Arial" panose="020B0604020202020204" pitchFamily="34" charset="0"/>
                <a:cs typeface="Arial" panose="020B0604020202020204" pitchFamily="34" charset="0"/>
                <a:hlinkClick r:id="rId2"/>
              </a:rPr>
              <a:t>system access</a:t>
            </a:r>
            <a:endParaRPr lang="en-US" sz="2400" dirty="0">
              <a:solidFill>
                <a:srgbClr val="536895"/>
              </a:solidFill>
              <a:latin typeface="Arial" panose="020B0604020202020204" pitchFamily="34" charset="0"/>
              <a:cs typeface="Arial" panose="020B0604020202020204" pitchFamily="34" charset="0"/>
            </a:endParaRPr>
          </a:p>
          <a:p>
            <a:pPr marL="342900" indent="-342900"/>
            <a:r>
              <a:rPr lang="en-US" sz="2400" dirty="0">
                <a:solidFill>
                  <a:srgbClr val="536895"/>
                </a:solidFill>
                <a:latin typeface="Arial" panose="020B0604020202020204" pitchFamily="34" charset="0"/>
                <a:cs typeface="Arial" panose="020B0604020202020204" pitchFamily="34" charset="0"/>
              </a:rPr>
              <a:t>Research Strategy &amp; Support Team:  Supports proposal preparation for PIs without administrators or those who need extra support</a:t>
            </a:r>
          </a:p>
          <a:p>
            <a:pPr marL="685800" indent="-338138"/>
            <a:r>
              <a:rPr lang="en-US" sz="2000" dirty="0">
                <a:latin typeface="Arial" panose="020B0604020202020204" pitchFamily="34" charset="0"/>
                <a:cs typeface="Arial" panose="020B0604020202020204" pitchFamily="34" charset="0"/>
              </a:rPr>
              <a:t>The OROS team can be reached via email at: </a:t>
            </a:r>
            <a:r>
              <a:rPr lang="en-US" sz="2000" dirty="0">
                <a:solidFill>
                  <a:srgbClr val="536895"/>
                </a:solidFill>
                <a:latin typeface="Arial" panose="020B0604020202020204" pitchFamily="34" charset="0"/>
                <a:cs typeface="Arial" panose="020B0604020202020204" pitchFamily="34" charset="0"/>
                <a:hlinkClick r:id="rId3"/>
              </a:rPr>
              <a:t>preaward@mednet.ucla.edu</a:t>
            </a:r>
            <a:r>
              <a:rPr lang="en-US" sz="2000" dirty="0">
                <a:solidFill>
                  <a:srgbClr val="536895"/>
                </a:solidFill>
                <a:latin typeface="Arial" panose="020B0604020202020204" pitchFamily="34" charset="0"/>
                <a:cs typeface="Arial" panose="020B0604020202020204" pitchFamily="34" charset="0"/>
              </a:rPr>
              <a:t> </a:t>
            </a:r>
          </a:p>
          <a:p>
            <a:pPr marL="342900" indent="-342900"/>
            <a:r>
              <a:rPr lang="en-US" sz="2400" dirty="0">
                <a:solidFill>
                  <a:srgbClr val="536895"/>
                </a:solidFill>
                <a:latin typeface="Arial" panose="020B0604020202020204" pitchFamily="34" charset="0"/>
                <a:cs typeface="Arial" panose="020B0604020202020204" pitchFamily="34" charset="0"/>
              </a:rPr>
              <a:t>Training and Education Team: Creates training materials and provides consultation  </a:t>
            </a:r>
          </a:p>
          <a:p>
            <a:pPr marL="685800" indent="-338138"/>
            <a:r>
              <a:rPr lang="en-US" sz="2000" dirty="0">
                <a:latin typeface="Arial" panose="020B0604020202020204" pitchFamily="34" charset="0"/>
                <a:cs typeface="Arial" panose="020B0604020202020204" pitchFamily="34" charset="0"/>
              </a:rPr>
              <a:t>Visit our website to access helpful information and resources:  </a:t>
            </a:r>
            <a:r>
              <a:rPr lang="en-US" sz="2000" dirty="0">
                <a:latin typeface="Arial" panose="020B0604020202020204" pitchFamily="34" charset="0"/>
                <a:cs typeface="Arial" panose="020B0604020202020204" pitchFamily="34" charset="0"/>
                <a:hlinkClick r:id="rId4"/>
              </a:rPr>
              <a:t>https://oros.semel.ucla.edu/</a:t>
            </a:r>
            <a:r>
              <a:rPr lang="en-US" sz="2000" dirty="0">
                <a:latin typeface="Arial" panose="020B0604020202020204" pitchFamily="34" charset="0"/>
                <a:cs typeface="Arial" panose="020B0604020202020204" pitchFamily="34" charset="0"/>
              </a:rPr>
              <a:t> </a:t>
            </a:r>
          </a:p>
          <a:p>
            <a:pPr marL="34290" indent="0">
              <a:buNone/>
            </a:pPr>
            <a:endParaRPr lang="en-US" dirty="0"/>
          </a:p>
          <a:p>
            <a:pPr marL="34290" indent="0">
              <a:buNone/>
            </a:pPr>
            <a:endParaRPr lang="en-US" dirty="0"/>
          </a:p>
          <a:p>
            <a:pPr marL="34290" indent="0">
              <a:buNone/>
            </a:pPr>
            <a:endParaRPr lang="en-US" dirty="0"/>
          </a:p>
          <a:p>
            <a:pPr marL="34290" indent="0">
              <a:buNone/>
            </a:pPr>
            <a:endParaRPr lang="en-US" dirty="0"/>
          </a:p>
          <a:p>
            <a:pPr marL="34290" indent="0">
              <a:buNone/>
            </a:pPr>
            <a:endParaRPr lang="en-US" dirty="0"/>
          </a:p>
          <a:p>
            <a:pPr marL="34290" indent="0">
              <a:buNone/>
            </a:pPr>
            <a:endParaRPr lang="en-US" dirty="0"/>
          </a:p>
          <a:p>
            <a:pPr marL="34290" indent="0">
              <a:buNone/>
            </a:pPr>
            <a:endParaRPr lang="en-US" dirty="0"/>
          </a:p>
        </p:txBody>
      </p:sp>
    </p:spTree>
    <p:extLst>
      <p:ext uri="{BB962C8B-B14F-4D97-AF65-F5344CB8AC3E}">
        <p14:creationId xmlns:p14="http://schemas.microsoft.com/office/powerpoint/2010/main" val="2629243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026" y="-76989"/>
            <a:ext cx="8786835" cy="952144"/>
          </a:xfrm>
        </p:spPr>
        <p:txBody>
          <a:bodyPr/>
          <a:lstStyle/>
          <a:p>
            <a:pPr algn="ctr"/>
            <a:r>
              <a:rPr lang="en-US" sz="3600" dirty="0">
                <a:latin typeface="Times New Roman" panose="02020603050405020304" pitchFamily="18" charset="0"/>
                <a:cs typeface="Times New Roman" panose="02020603050405020304" pitchFamily="18" charset="0"/>
              </a:rPr>
              <a:t>Pre-award Services</a:t>
            </a:r>
          </a:p>
        </p:txBody>
      </p:sp>
      <p:sp>
        <p:nvSpPr>
          <p:cNvPr id="3" name="Content Placeholder 2"/>
          <p:cNvSpPr>
            <a:spLocks noGrp="1"/>
          </p:cNvSpPr>
          <p:nvPr>
            <p:ph idx="1"/>
          </p:nvPr>
        </p:nvSpPr>
        <p:spPr>
          <a:xfrm>
            <a:off x="1702582" y="1044158"/>
            <a:ext cx="8786835" cy="5523259"/>
          </a:xfrm>
        </p:spPr>
        <p:txBody>
          <a:bodyPr/>
          <a:lstStyle/>
          <a:p>
            <a:pPr marL="0" indent="0">
              <a:buNone/>
            </a:pPr>
            <a:r>
              <a:rPr lang="en-US" sz="2400" dirty="0">
                <a:solidFill>
                  <a:srgbClr val="536895"/>
                </a:solidFill>
                <a:latin typeface="Arial" panose="020B0604020202020204" pitchFamily="34" charset="0"/>
                <a:cs typeface="Arial" panose="020B0604020202020204" pitchFamily="34" charset="0"/>
              </a:rPr>
              <a:t>To provide reliable and accurate pre-award support, OROS:</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Interprets and disseminates University and Sponsor policy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Develops tools including checklists, tip sheets, and templates</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Offers consultation sessions to assist with proposal preparation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Reviews proposals to ensure compliance with policy</a:t>
            </a:r>
          </a:p>
          <a:p>
            <a:pPr marL="34290"/>
            <a:endParaRPr lang="en-US" dirty="0"/>
          </a:p>
          <a:p>
            <a:pPr marL="34290"/>
            <a:endParaRPr lang="en-US" dirty="0"/>
          </a:p>
          <a:p>
            <a:pPr marL="34290"/>
            <a:endParaRPr lang="en-US" dirty="0"/>
          </a:p>
          <a:p>
            <a:pPr marL="34290"/>
            <a:endParaRPr lang="en-US" dirty="0"/>
          </a:p>
          <a:p>
            <a:pPr marL="34290"/>
            <a:endParaRPr lang="en-US" dirty="0"/>
          </a:p>
          <a:p>
            <a:pPr marL="34290"/>
            <a:endParaRPr lang="en-US" dirty="0"/>
          </a:p>
          <a:p>
            <a:pPr marL="34290"/>
            <a:endParaRPr lang="en-US" dirty="0"/>
          </a:p>
        </p:txBody>
      </p:sp>
      <p:grpSp>
        <p:nvGrpSpPr>
          <p:cNvPr id="11" name="Group 10"/>
          <p:cNvGrpSpPr/>
          <p:nvPr/>
        </p:nvGrpSpPr>
        <p:grpSpPr>
          <a:xfrm>
            <a:off x="2000448" y="3646676"/>
            <a:ext cx="2474572" cy="2140441"/>
            <a:chOff x="476448" y="3837709"/>
            <a:chExt cx="2474572" cy="214044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48" y="3837709"/>
              <a:ext cx="2474572" cy="1593712"/>
            </a:xfrm>
            <a:prstGeom prst="rect">
              <a:avLst/>
            </a:prstGeom>
          </p:spPr>
        </p:pic>
        <p:sp>
          <p:nvSpPr>
            <p:cNvPr id="8" name="TextBox 7"/>
            <p:cNvSpPr txBox="1"/>
            <p:nvPr/>
          </p:nvSpPr>
          <p:spPr>
            <a:xfrm>
              <a:off x="668596" y="5362597"/>
              <a:ext cx="2017847" cy="615553"/>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Prepare</a:t>
              </a:r>
            </a:p>
            <a:p>
              <a:pPr algn="ctr"/>
              <a:r>
                <a:rPr lang="en-US" sz="1600" dirty="0">
                  <a:solidFill>
                    <a:srgbClr val="536895"/>
                  </a:solidFill>
                  <a:latin typeface="Arial" panose="020B0604020202020204" pitchFamily="34" charset="0"/>
                  <a:cs typeface="Arial" panose="020B0604020202020204" pitchFamily="34" charset="0"/>
                </a:rPr>
                <a:t>PI &amp; Administrator</a:t>
              </a:r>
            </a:p>
          </p:txBody>
        </p:sp>
      </p:grpSp>
      <p:grpSp>
        <p:nvGrpSpPr>
          <p:cNvPr id="12" name="Group 11"/>
          <p:cNvGrpSpPr/>
          <p:nvPr/>
        </p:nvGrpSpPr>
        <p:grpSpPr>
          <a:xfrm>
            <a:off x="4579384" y="3613286"/>
            <a:ext cx="2853121" cy="2200556"/>
            <a:chOff x="3055383" y="3804320"/>
            <a:chExt cx="2853121" cy="220055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489" y="3804320"/>
              <a:ext cx="2077909" cy="1660489"/>
            </a:xfrm>
            <a:prstGeom prst="rect">
              <a:avLst/>
            </a:prstGeom>
          </p:spPr>
        </p:pic>
        <p:sp>
          <p:nvSpPr>
            <p:cNvPr id="9" name="TextBox 8"/>
            <p:cNvSpPr txBox="1"/>
            <p:nvPr/>
          </p:nvSpPr>
          <p:spPr>
            <a:xfrm>
              <a:off x="3055383" y="5389323"/>
              <a:ext cx="2853121" cy="615553"/>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sym typeface="Wingdings" panose="05000000000000000000" pitchFamily="2" charset="2"/>
                </a:rPr>
                <a:t>Review</a:t>
              </a:r>
              <a:endParaRPr lang="en-US" dirty="0">
                <a:latin typeface="Arial" panose="020B0604020202020204" pitchFamily="34" charset="0"/>
                <a:cs typeface="Arial" panose="020B0604020202020204" pitchFamily="34" charset="0"/>
              </a:endParaRPr>
            </a:p>
            <a:p>
              <a:pPr algn="ctr"/>
              <a:r>
                <a:rPr lang="en-US" sz="1600" dirty="0">
                  <a:solidFill>
                    <a:srgbClr val="536895"/>
                  </a:solidFill>
                  <a:latin typeface="Arial" panose="020B0604020202020204" pitchFamily="34" charset="0"/>
                  <a:cs typeface="Arial" panose="020B0604020202020204" pitchFamily="34" charset="0"/>
                </a:rPr>
                <a:t>Pre-Award </a:t>
              </a:r>
            </a:p>
          </p:txBody>
        </p:sp>
      </p:grpSp>
      <p:grpSp>
        <p:nvGrpSpPr>
          <p:cNvPr id="13" name="Group 12"/>
          <p:cNvGrpSpPr/>
          <p:nvPr/>
        </p:nvGrpSpPr>
        <p:grpSpPr>
          <a:xfrm>
            <a:off x="7565493" y="3613292"/>
            <a:ext cx="2650226" cy="2483907"/>
            <a:chOff x="5991633" y="3755340"/>
            <a:chExt cx="2702583" cy="2619709"/>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4" y="3755340"/>
              <a:ext cx="2469424" cy="1758447"/>
            </a:xfrm>
            <a:prstGeom prst="rect">
              <a:avLst/>
            </a:prstGeom>
          </p:spPr>
        </p:pic>
        <p:sp>
          <p:nvSpPr>
            <p:cNvPr id="10" name="TextBox 9"/>
            <p:cNvSpPr txBox="1"/>
            <p:nvPr/>
          </p:nvSpPr>
          <p:spPr>
            <a:xfrm>
              <a:off x="5991633" y="5433699"/>
              <a:ext cx="2702583" cy="94135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Submit</a:t>
              </a:r>
            </a:p>
            <a:p>
              <a:pPr algn="ctr"/>
              <a:r>
                <a:rPr lang="en-US" sz="1600" dirty="0">
                  <a:solidFill>
                    <a:srgbClr val="536895"/>
                  </a:solidFill>
                  <a:latin typeface="Arial" panose="020B0604020202020204" pitchFamily="34" charset="0"/>
                  <a:cs typeface="Arial" panose="020B0604020202020204" pitchFamily="34" charset="0"/>
                </a:rPr>
                <a:t>Pre-Award /</a:t>
              </a:r>
              <a:r>
                <a:rPr lang="en-US" sz="1600" dirty="0">
                  <a:solidFill>
                    <a:srgbClr val="536895"/>
                  </a:solidFill>
                  <a:latin typeface="Arial" panose="020B0604020202020204" pitchFamily="34" charset="0"/>
                  <a:cs typeface="Arial" panose="020B0604020202020204" pitchFamily="34" charset="0"/>
                  <a:sym typeface="Wingdings" panose="05000000000000000000" pitchFamily="2" charset="2"/>
                </a:rPr>
                <a:t> contract office</a:t>
              </a:r>
              <a:endParaRPr lang="en-US" sz="1600" dirty="0">
                <a:solidFill>
                  <a:srgbClr val="536895"/>
                </a:solidFill>
                <a:latin typeface="Arial" panose="020B0604020202020204" pitchFamily="34" charset="0"/>
                <a:cs typeface="Arial" panose="020B0604020202020204" pitchFamily="34" charset="0"/>
              </a:endParaRPr>
            </a:p>
            <a:p>
              <a:endParaRPr lang="en-US" dirty="0">
                <a:latin typeface="Calibri" panose="020F0502020204030204" pitchFamily="34" charset="0"/>
                <a:cs typeface="Calibri" panose="020F0502020204030204" pitchFamily="34" charset="0"/>
              </a:endParaRPr>
            </a:p>
          </p:txBody>
        </p:sp>
      </p:grpSp>
      <p:sp>
        <p:nvSpPr>
          <p:cNvPr id="5" name="Right Arrow 4"/>
          <p:cNvSpPr/>
          <p:nvPr/>
        </p:nvSpPr>
        <p:spPr>
          <a:xfrm>
            <a:off x="4523963" y="4242414"/>
            <a:ext cx="422106" cy="540327"/>
          </a:xfrm>
          <a:prstGeom prst="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148670" y="4242414"/>
            <a:ext cx="422106" cy="540327"/>
          </a:xfrm>
          <a:prstGeom prst="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519A16F0-7B50-95E5-E608-0675BD12A5B3}"/>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79</a:t>
            </a:fld>
            <a:endParaRPr lang="en-US" sz="1350">
              <a:solidFill>
                <a:prstClr val="black"/>
              </a:solidFill>
            </a:endParaRPr>
          </a:p>
        </p:txBody>
      </p:sp>
    </p:spTree>
    <p:extLst>
      <p:ext uri="{BB962C8B-B14F-4D97-AF65-F5344CB8AC3E}">
        <p14:creationId xmlns:p14="http://schemas.microsoft.com/office/powerpoint/2010/main" val="39089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3568" y="-107951"/>
            <a:ext cx="6421438" cy="954088"/>
          </a:xfrm>
          <a:prstGeom prst="rect">
            <a:avLst/>
          </a:prstGeom>
        </p:spPr>
        <p:txBody>
          <a:bodyPr>
            <a:normAutofit fontScale="90000"/>
          </a:bodyPr>
          <a:lstStyle/>
          <a:p>
            <a:pPr algn="ctr"/>
            <a:br>
              <a:rPr lang="en-US" dirty="0"/>
            </a:br>
            <a:r>
              <a:rPr lang="en-US" sz="4000" dirty="0">
                <a:latin typeface="Times New Roman" panose="02020603050405020304" pitchFamily="18" charset="0"/>
                <a:cs typeface="Times New Roman" panose="02020603050405020304" pitchFamily="18" charset="0"/>
              </a:rPr>
              <a:t>Acronyms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4294967295"/>
          </p:nvPr>
        </p:nvSpPr>
        <p:spPr>
          <a:xfrm>
            <a:off x="2255232" y="5409559"/>
            <a:ext cx="8799512" cy="495300"/>
          </a:xfrm>
          <a:noFill/>
        </p:spPr>
        <p:txBody>
          <a:bodyPr>
            <a:normAutofit/>
          </a:bodyPr>
          <a:lstStyle/>
          <a:p>
            <a:pPr marL="231775" indent="-196850">
              <a:spcBef>
                <a:spcPts val="800"/>
              </a:spcBef>
            </a:pPr>
            <a:r>
              <a:rPr lang="en-US" sz="1400" dirty="0">
                <a:solidFill>
                  <a:srgbClr val="536895"/>
                </a:solidFill>
                <a:latin typeface="Arial" panose="020B0604020202020204" pitchFamily="34" charset="0"/>
                <a:cs typeface="Arial" panose="020B0604020202020204" pitchFamily="34" charset="0"/>
              </a:rPr>
              <a:t>Find more commonly used acronyms here:  </a:t>
            </a:r>
            <a:r>
              <a:rPr lang="en-US" sz="1400" dirty="0">
                <a:solidFill>
                  <a:srgbClr val="536895"/>
                </a:solidFill>
                <a:latin typeface="Arial" panose="020B0604020202020204" pitchFamily="34" charset="0"/>
                <a:cs typeface="Arial" panose="020B0604020202020204" pitchFamily="34" charset="0"/>
                <a:hlinkClick r:id="rId3"/>
              </a:rPr>
              <a:t>https://oes.semel.ucla.edu/faq/#more-377</a:t>
            </a:r>
            <a:endParaRPr lang="en-US" sz="1400" dirty="0">
              <a:solidFill>
                <a:srgbClr val="536895"/>
              </a:solidFill>
              <a:latin typeface="Arial" panose="020B0604020202020204" pitchFamily="34" charset="0"/>
              <a:cs typeface="Arial" panose="020B0604020202020204" pitchFamily="34" charset="0"/>
            </a:endParaRP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0203928"/>
              </p:ext>
            </p:extLst>
          </p:nvPr>
        </p:nvGraphicFramePr>
        <p:xfrm>
          <a:off x="2459400" y="862934"/>
          <a:ext cx="6829774" cy="4450080"/>
        </p:xfrm>
        <a:graphic>
          <a:graphicData uri="http://schemas.openxmlformats.org/drawingml/2006/table">
            <a:tbl>
              <a:tblPr firstRow="1" bandRow="1">
                <a:tableStyleId>{5C22544A-7EE6-4342-B048-85BDC9FD1C3A}</a:tableStyleId>
              </a:tblPr>
              <a:tblGrid>
                <a:gridCol w="932111">
                  <a:extLst>
                    <a:ext uri="{9D8B030D-6E8A-4147-A177-3AD203B41FA5}">
                      <a16:colId xmlns:a16="http://schemas.microsoft.com/office/drawing/2014/main" val="3967997483"/>
                    </a:ext>
                  </a:extLst>
                </a:gridCol>
                <a:gridCol w="5897663">
                  <a:extLst>
                    <a:ext uri="{9D8B030D-6E8A-4147-A177-3AD203B41FA5}">
                      <a16:colId xmlns:a16="http://schemas.microsoft.com/office/drawing/2014/main" val="459314927"/>
                    </a:ext>
                  </a:extLst>
                </a:gridCol>
              </a:tblGrid>
              <a:tr h="370840">
                <a:tc>
                  <a:txBody>
                    <a:bodyPr/>
                    <a:lstStyle/>
                    <a:p>
                      <a:r>
                        <a:rPr lang="en-US" sz="1800" b="0" dirty="0">
                          <a:ln>
                            <a:noFill/>
                          </a:ln>
                          <a:solidFill>
                            <a:srgbClr val="536895"/>
                          </a:solidFill>
                          <a:latin typeface="Arial" panose="020B0604020202020204" pitchFamily="34" charset="0"/>
                          <a:cs typeface="Arial" panose="020B0604020202020204" pitchFamily="34" charset="0"/>
                        </a:rPr>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a:ln>
                            <a:noFill/>
                          </a:ln>
                          <a:latin typeface="Arial" panose="020B0604020202020204" pitchFamily="34" charset="0"/>
                          <a:cs typeface="Arial" panose="020B0604020202020204" pitchFamily="34" charset="0"/>
                          <a:hlinkClick r:id="rId4"/>
                        </a:rPr>
                        <a:t>Authorized Official</a:t>
                      </a:r>
                      <a:endParaRPr lang="en-US" sz="1800" b="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1108037"/>
                  </a:ext>
                </a:extLst>
              </a:tr>
              <a:tr h="370840">
                <a:tc>
                  <a:txBody>
                    <a:bodyPr/>
                    <a:lstStyle/>
                    <a:p>
                      <a:r>
                        <a:rPr lang="en-US" sz="1800" kern="1200" dirty="0">
                          <a:ln>
                            <a:noFill/>
                          </a:ln>
                          <a:solidFill>
                            <a:srgbClr val="536895"/>
                          </a:solidFill>
                          <a:effectLst/>
                          <a:latin typeface="Arial" panose="020B0604020202020204" pitchFamily="34" charset="0"/>
                          <a:ea typeface="+mn-ea"/>
                          <a:cs typeface="Arial" panose="020B0604020202020204" pitchFamily="34" charset="0"/>
                        </a:rPr>
                        <a:t>DCR </a:t>
                      </a:r>
                      <a:endParaRPr lang="en-US" sz="1800" dirty="0">
                        <a:ln>
                          <a:noFill/>
                        </a:ln>
                        <a:solidFill>
                          <a:srgbClr val="536895"/>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n>
                            <a:noFill/>
                          </a:ln>
                          <a:latin typeface="Arial" panose="020B0604020202020204" pitchFamily="34" charset="0"/>
                          <a:cs typeface="Arial" panose="020B0604020202020204" pitchFamily="34" charset="0"/>
                          <a:hlinkClick r:id="rId5"/>
                        </a:rPr>
                        <a:t>Distribution Change Request</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9817371"/>
                  </a:ext>
                </a:extLst>
              </a:tr>
              <a:tr h="370840">
                <a:tc>
                  <a:txBody>
                    <a:bodyPr/>
                    <a:lstStyle/>
                    <a:p>
                      <a:r>
                        <a:rPr lang="en-US" sz="1800" kern="1200" dirty="0">
                          <a:ln>
                            <a:noFill/>
                          </a:ln>
                          <a:solidFill>
                            <a:srgbClr val="536895"/>
                          </a:solidFill>
                          <a:effectLst/>
                          <a:latin typeface="Arial" panose="020B0604020202020204" pitchFamily="34" charset="0"/>
                          <a:ea typeface="+mn-ea"/>
                          <a:cs typeface="Arial" panose="020B0604020202020204" pitchFamily="34" charset="0"/>
                        </a:rPr>
                        <a:t>EFM </a:t>
                      </a:r>
                      <a:endParaRPr lang="en-US" sz="1800" dirty="0">
                        <a:ln>
                          <a:noFill/>
                        </a:ln>
                        <a:solidFill>
                          <a:srgbClr val="536895"/>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n>
                            <a:noFill/>
                          </a:ln>
                          <a:latin typeface="Arial" panose="020B0604020202020204" pitchFamily="34" charset="0"/>
                          <a:cs typeface="Arial" panose="020B0604020202020204" pitchFamily="34" charset="0"/>
                          <a:hlinkClick r:id="rId6"/>
                        </a:rPr>
                        <a:t>Extramural Fund Management</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362357"/>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n>
                            <a:noFill/>
                          </a:ln>
                          <a:latin typeface="Arial" panose="020B0604020202020204" pitchFamily="34" charset="0"/>
                          <a:cs typeface="Arial" panose="020B0604020202020204" pitchFamily="34" charset="0"/>
                          <a:hlinkClick r:id="rId7"/>
                        </a:rPr>
                        <a:t>Effort Report System</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0898649"/>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IRB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kern="1200" dirty="0">
                          <a:ln>
                            <a:noFill/>
                          </a:ln>
                          <a:solidFill>
                            <a:schemeClr val="dk1"/>
                          </a:solidFill>
                          <a:effectLst/>
                          <a:latin typeface="Arial" panose="020B0604020202020204" pitchFamily="34" charset="0"/>
                          <a:ea typeface="+mn-ea"/>
                          <a:cs typeface="Arial" panose="020B0604020202020204" pitchFamily="34" charset="0"/>
                          <a:hlinkClick r:id="rId8"/>
                        </a:rPr>
                        <a:t>Institutional Review Board </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249494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ln>
                            <a:noFill/>
                          </a:ln>
                          <a:solidFill>
                            <a:srgbClr val="536895"/>
                          </a:solidFill>
                          <a:effectLst/>
                          <a:latin typeface="Arial" panose="020B0604020202020204" pitchFamily="34" charset="0"/>
                          <a:ea typeface="+mn-ea"/>
                          <a:cs typeface="Arial" panose="020B0604020202020204" pitchFamily="34" charset="0"/>
                        </a:rPr>
                        <a:t>JIT</a:t>
                      </a:r>
                      <a:endParaRPr lang="en-US" sz="1800" dirty="0">
                        <a:ln>
                          <a:noFill/>
                        </a:ln>
                        <a:solidFill>
                          <a:srgbClr val="536895"/>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kern="1200" dirty="0">
                          <a:ln>
                            <a:noFill/>
                          </a:ln>
                          <a:solidFill>
                            <a:schemeClr val="dk1"/>
                          </a:solidFill>
                          <a:effectLst/>
                          <a:latin typeface="Arial" panose="020B0604020202020204" pitchFamily="34" charset="0"/>
                          <a:ea typeface="+mn-ea"/>
                          <a:cs typeface="Arial" panose="020B0604020202020204" pitchFamily="34" charset="0"/>
                          <a:hlinkClick r:id="rId9"/>
                        </a:rPr>
                        <a:t>Just-In-Time</a:t>
                      </a:r>
                      <a:r>
                        <a:rPr lang="en-US" sz="1800" kern="1200" dirty="0">
                          <a:ln>
                            <a:noFill/>
                          </a:ln>
                          <a:solidFill>
                            <a:schemeClr val="dk1"/>
                          </a:solidFill>
                          <a:effectLst/>
                          <a:latin typeface="Arial" panose="020B0604020202020204" pitchFamily="34" charset="0"/>
                          <a:ea typeface="+mn-ea"/>
                          <a:cs typeface="Arial" panose="020B0604020202020204" pitchFamily="34" charset="0"/>
                        </a:rPr>
                        <a:t> </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4553832"/>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NIH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n>
                            <a:noFill/>
                          </a:ln>
                          <a:solidFill>
                            <a:srgbClr val="536895"/>
                          </a:solidFill>
                          <a:latin typeface="Arial" panose="020B0604020202020204" pitchFamily="34" charset="0"/>
                          <a:cs typeface="Arial" panose="020B0604020202020204" pitchFamily="34" charset="0"/>
                          <a:hlinkClick r:id="rId10" action="ppaction://hlinkfile"/>
                        </a:rPr>
                        <a:t>National Institutes of Health</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5024784"/>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NOFO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latin typeface="Arial" panose="020B0604020202020204" pitchFamily="34" charset="0"/>
                          <a:cs typeface="Arial" panose="020B0604020202020204" pitchFamily="34" charset="0"/>
                          <a:hlinkClick r:id="rId11"/>
                        </a:rPr>
                        <a:t>Notice of Funding Opportunity </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9331293"/>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OCGA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kern="1200" dirty="0">
                          <a:ln>
                            <a:noFill/>
                          </a:ln>
                          <a:solidFill>
                            <a:schemeClr val="dk1"/>
                          </a:solidFill>
                          <a:effectLst/>
                          <a:latin typeface="Arial" panose="020B0604020202020204" pitchFamily="34" charset="0"/>
                          <a:ea typeface="+mn-ea"/>
                          <a:cs typeface="Arial" panose="020B0604020202020204" pitchFamily="34" charset="0"/>
                          <a:hlinkClick r:id="rId12"/>
                        </a:rPr>
                        <a:t>Office of Contract &amp; Grant Administration </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2635838"/>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n>
                            <a:noFill/>
                          </a:ln>
                          <a:effectLst/>
                          <a:latin typeface="Arial" panose="020B0604020202020204" pitchFamily="34" charset="0"/>
                          <a:ea typeface="Calibri" panose="020F0502020204030204" pitchFamily="34" charset="0"/>
                          <a:cs typeface="Arial" panose="020B0604020202020204" pitchFamily="34" charset="0"/>
                          <a:hlinkClick r:id="rId13"/>
                        </a:rPr>
                        <a:t>Principal Investigator</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4887628"/>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PMCID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kern="1200" dirty="0">
                          <a:ln>
                            <a:noFill/>
                          </a:ln>
                          <a:solidFill>
                            <a:schemeClr val="dk1"/>
                          </a:solidFill>
                          <a:effectLst/>
                          <a:latin typeface="Arial" panose="020B0604020202020204" pitchFamily="34" charset="0"/>
                          <a:ea typeface="+mn-ea"/>
                          <a:cs typeface="Arial" panose="020B0604020202020204" pitchFamily="34" charset="0"/>
                          <a:hlinkClick r:id="rId14"/>
                        </a:rPr>
                        <a:t>PubMed Central Identifier vs PMID – PubMed Identifier </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295077"/>
                  </a:ext>
                </a:extLst>
              </a:tr>
              <a:tr h="370840">
                <a:tc>
                  <a:txBody>
                    <a:bodyPr/>
                    <a:lstStyle/>
                    <a:p>
                      <a:r>
                        <a:rPr lang="en-US" sz="1800" dirty="0">
                          <a:ln>
                            <a:noFill/>
                          </a:ln>
                          <a:solidFill>
                            <a:srgbClr val="536895"/>
                          </a:solidFill>
                          <a:latin typeface="Arial" panose="020B0604020202020204" pitchFamily="34" charset="0"/>
                          <a:cs typeface="Arial" panose="020B0604020202020204" pitchFamily="34" charset="0"/>
                        </a:rPr>
                        <a:t>RPC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n>
                            <a:noFill/>
                          </a:ln>
                          <a:latin typeface="Arial" panose="020B0604020202020204" pitchFamily="34" charset="0"/>
                          <a:cs typeface="Arial" panose="020B0604020202020204" pitchFamily="34" charset="0"/>
                          <a:hlinkClick r:id="rId15"/>
                        </a:rPr>
                        <a:t>Research Policy &amp; Compliance</a:t>
                      </a:r>
                      <a:endParaRPr lang="en-US" sz="1800" dirty="0">
                        <a:ln>
                          <a:noFill/>
                        </a:ln>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2883433"/>
                  </a:ext>
                </a:extLst>
              </a:tr>
            </a:tbl>
          </a:graphicData>
        </a:graphic>
      </p:graphicFrame>
      <p:sp>
        <p:nvSpPr>
          <p:cNvPr id="7" name="Slide Number Placeholder 6">
            <a:extLst>
              <a:ext uri="{FF2B5EF4-FFF2-40B4-BE49-F238E27FC236}">
                <a16:creationId xmlns:a16="http://schemas.microsoft.com/office/drawing/2014/main" id="{22336BF0-E235-AC61-439B-D171F3D76CFC}"/>
              </a:ext>
            </a:extLst>
          </p:cNvPr>
          <p:cNvSpPr>
            <a:spLocks noGrp="1"/>
          </p:cNvSpPr>
          <p:nvPr>
            <p:ph type="sldNum" sz="quarter" idx="12"/>
          </p:nvPr>
        </p:nvSpPr>
        <p:spPr/>
        <p:txBody>
          <a:bodyPr/>
          <a:lstStyle/>
          <a:p>
            <a:fld id="{4F860C78-138D-444C-8186-B5B185D543E1}" type="slidenum">
              <a:rPr lang="en-US" smtClean="0"/>
              <a:pPr/>
              <a:t>8</a:t>
            </a:fld>
            <a:endParaRPr lang="en-US" dirty="0"/>
          </a:p>
        </p:txBody>
      </p:sp>
    </p:spTree>
    <p:extLst>
      <p:ext uri="{BB962C8B-B14F-4D97-AF65-F5344CB8AC3E}">
        <p14:creationId xmlns:p14="http://schemas.microsoft.com/office/powerpoint/2010/main" val="4238103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1" y="-119054"/>
            <a:ext cx="8786835" cy="952144"/>
          </a:xfrm>
        </p:spPr>
        <p:txBody>
          <a:bodyPr/>
          <a:lstStyle/>
          <a:p>
            <a:pPr algn="ctr"/>
            <a:r>
              <a:rPr lang="en-US" sz="3600" dirty="0">
                <a:latin typeface="Times New Roman" panose="02020603050405020304" pitchFamily="18" charset="0"/>
                <a:cs typeface="Times New Roman" panose="02020603050405020304" pitchFamily="18" charset="0"/>
              </a:rPr>
              <a:t>Proposal Submission Timeline</a:t>
            </a:r>
            <a:r>
              <a:rPr lang="en-US" dirty="0"/>
              <a:t>	</a:t>
            </a:r>
          </a:p>
        </p:txBody>
      </p:sp>
      <p:sp>
        <p:nvSpPr>
          <p:cNvPr id="3" name="Content Placeholder 2"/>
          <p:cNvSpPr>
            <a:spLocks noGrp="1"/>
          </p:cNvSpPr>
          <p:nvPr>
            <p:ph idx="1"/>
          </p:nvPr>
        </p:nvSpPr>
        <p:spPr>
          <a:xfrm>
            <a:off x="1702580" y="1015653"/>
            <a:ext cx="8786835" cy="5523259"/>
          </a:xfrm>
        </p:spPr>
        <p:txBody>
          <a:bodyPr>
            <a:normAutofit/>
          </a:bodyPr>
          <a:lstStyle/>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E-mail </a:t>
            </a:r>
            <a:r>
              <a:rPr lang="en-US" sz="2400" dirty="0">
                <a:solidFill>
                  <a:srgbClr val="536895"/>
                </a:solidFill>
                <a:latin typeface="Arial" panose="020B0604020202020204" pitchFamily="34" charset="0"/>
                <a:cs typeface="Arial" panose="020B0604020202020204" pitchFamily="34" charset="0"/>
                <a:hlinkClick r:id="rId2"/>
              </a:rPr>
              <a:t>preaward@mednet.ucla.edu</a:t>
            </a:r>
            <a:r>
              <a:rPr lang="en-US" sz="2400" dirty="0">
                <a:solidFill>
                  <a:srgbClr val="536895"/>
                </a:solidFill>
                <a:latin typeface="Arial" panose="020B0604020202020204" pitchFamily="34" charset="0"/>
                <a:cs typeface="Arial" panose="020B0604020202020204" pitchFamily="34" charset="0"/>
              </a:rPr>
              <a:t> as soon as you think you may be submitting  a proposal</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Subject: PI Last Name-Sponsor &amp; Type DUE DATE</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Attach, or include a link to, the funding opportunity announcement</a:t>
            </a:r>
          </a:p>
          <a:p>
            <a:pPr marL="34290" indent="0">
              <a:buNone/>
            </a:pPr>
            <a:r>
              <a:rPr lang="en-US" sz="2400" b="1" dirty="0">
                <a:solidFill>
                  <a:srgbClr val="536895"/>
                </a:solidFill>
                <a:latin typeface="Arial" panose="020B0604020202020204" pitchFamily="34" charset="0"/>
                <a:cs typeface="Arial" panose="020B0604020202020204" pitchFamily="34" charset="0"/>
              </a:rPr>
              <a:t>DUE 8 business days before sponsor deadline:</a:t>
            </a:r>
          </a:p>
          <a:p>
            <a:pPr marL="0" indent="0">
              <a:buNone/>
            </a:pPr>
            <a:r>
              <a:rPr lang="en-US" sz="2400" dirty="0">
                <a:solidFill>
                  <a:srgbClr val="536895"/>
                </a:solidFill>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NIH proposals exceeding $500K DC per budget period</a:t>
            </a:r>
          </a:p>
          <a:p>
            <a:pPr marL="0" indent="0">
              <a:buNone/>
            </a:pPr>
            <a:r>
              <a:rPr lang="en-US" sz="2400" dirty="0">
                <a:latin typeface="Arial" panose="020B0604020202020204" pitchFamily="34" charset="0"/>
                <a:cs typeface="Arial" panose="020B0604020202020204" pitchFamily="34" charset="0"/>
              </a:rPr>
              <a:t>	- non-NIH proposals </a:t>
            </a:r>
            <a:r>
              <a:rPr lang="en-US" sz="2400" dirty="0">
                <a:solidFill>
                  <a:srgbClr val="536895"/>
                </a:solidFill>
                <a:latin typeface="Arial" panose="020B0604020202020204" pitchFamily="34" charset="0"/>
                <a:cs typeface="Arial" panose="020B0604020202020204" pitchFamily="34" charset="0"/>
              </a:rPr>
              <a:t>	 </a:t>
            </a:r>
          </a:p>
          <a:p>
            <a:pPr marL="34290" indent="0">
              <a:buNone/>
            </a:pPr>
            <a:r>
              <a:rPr lang="en-US" sz="2400" b="1" dirty="0">
                <a:solidFill>
                  <a:srgbClr val="536895"/>
                </a:solidFill>
                <a:latin typeface="Arial" panose="020B0604020202020204" pitchFamily="34" charset="0"/>
                <a:cs typeface="Arial" panose="020B0604020202020204" pitchFamily="34" charset="0"/>
              </a:rPr>
              <a:t>DUE 5 business days before sponsor deadline:</a:t>
            </a:r>
          </a:p>
          <a:p>
            <a:pPr marL="0" indent="0">
              <a:buNone/>
            </a:pPr>
            <a:r>
              <a:rPr lang="en-US" sz="2400" dirty="0">
                <a:solidFill>
                  <a:srgbClr val="536895"/>
                </a:solidFill>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NIH Proposals ≤ $500K DC per budget period</a:t>
            </a:r>
          </a:p>
          <a:p>
            <a:endParaRPr lang="en-US" dirty="0"/>
          </a:p>
        </p:txBody>
      </p:sp>
      <p:sp>
        <p:nvSpPr>
          <p:cNvPr id="6" name="Slide Number Placeholder 5">
            <a:extLst>
              <a:ext uri="{FF2B5EF4-FFF2-40B4-BE49-F238E27FC236}">
                <a16:creationId xmlns:a16="http://schemas.microsoft.com/office/drawing/2014/main" id="{B897C79A-B6A0-04B9-6EE4-51BBBCD062CD}"/>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80</a:t>
            </a:fld>
            <a:endParaRPr lang="en-US" sz="1350">
              <a:solidFill>
                <a:prstClr val="black"/>
              </a:solidFill>
            </a:endParaRPr>
          </a:p>
        </p:txBody>
      </p:sp>
    </p:spTree>
    <p:extLst>
      <p:ext uri="{BB962C8B-B14F-4D97-AF65-F5344CB8AC3E}">
        <p14:creationId xmlns:p14="http://schemas.microsoft.com/office/powerpoint/2010/main" val="1330618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607" y="-108420"/>
            <a:ext cx="8786835" cy="952145"/>
          </a:xfrm>
        </p:spPr>
        <p:txBody>
          <a:bodyPr/>
          <a:lstStyle/>
          <a:p>
            <a:pPr algn="ctr"/>
            <a:r>
              <a:rPr lang="en-US" sz="3600" dirty="0">
                <a:latin typeface="Times New Roman" panose="02020603050405020304" pitchFamily="18" charset="0"/>
                <a:cs typeface="Times New Roman" panose="02020603050405020304" pitchFamily="18" charset="0"/>
              </a:rPr>
              <a:t>Minimum Documents</a:t>
            </a:r>
          </a:p>
        </p:txBody>
      </p:sp>
      <p:sp>
        <p:nvSpPr>
          <p:cNvPr id="3" name="Content Placeholder 2"/>
          <p:cNvSpPr>
            <a:spLocks noGrp="1"/>
          </p:cNvSpPr>
          <p:nvPr>
            <p:ph idx="1"/>
          </p:nvPr>
        </p:nvSpPr>
        <p:spPr>
          <a:xfrm>
            <a:off x="1812607" y="838409"/>
            <a:ext cx="8582115" cy="5523258"/>
          </a:xfrm>
        </p:spPr>
        <p:txBody>
          <a:bodyPr>
            <a:normAutofit/>
          </a:bodyPr>
          <a:lstStyle/>
          <a:p>
            <a:pPr marL="0" indent="0">
              <a:buNone/>
            </a:pPr>
            <a:r>
              <a:rPr lang="en-US" sz="2400" u="sng" dirty="0">
                <a:solidFill>
                  <a:srgbClr val="536895"/>
                </a:solidFill>
                <a:latin typeface="Arial" panose="020B0604020202020204" pitchFamily="34" charset="0"/>
                <a:cs typeface="Arial" panose="020B0604020202020204" pitchFamily="34" charset="0"/>
              </a:rPr>
              <a:t>For Review</a:t>
            </a:r>
          </a:p>
          <a:p>
            <a:pPr marL="342900"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Completed EPASS, with the following attached:</a:t>
            </a:r>
          </a:p>
          <a:p>
            <a:pPr marL="801688" indent="-461963">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Sponsor guidelines</a:t>
            </a:r>
          </a:p>
          <a:p>
            <a:pPr marL="801688" indent="-461963">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Sponsor forms that require OCGA signature</a:t>
            </a:r>
          </a:p>
          <a:p>
            <a:pPr marL="801688" indent="-461963">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Budget &amp; Justification, including internal excel</a:t>
            </a:r>
          </a:p>
          <a:p>
            <a:pPr marL="801688" indent="-461963">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Draft Abstract</a:t>
            </a:r>
          </a:p>
          <a:p>
            <a:pPr marL="801688" indent="-461963">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If UCLA will be issuing a sub, a final subaward packet</a:t>
            </a:r>
          </a:p>
          <a:p>
            <a:pPr marL="801688" indent="-461963">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For Cayuse Submissions, all sections must be final except the Specific Aims, Research Strategy, and References</a:t>
            </a:r>
          </a:p>
          <a:p>
            <a:pPr marL="339725" indent="0">
              <a:spcBef>
                <a:spcPts val="600"/>
              </a:spcBef>
              <a:buNone/>
            </a:pPr>
            <a:r>
              <a:rPr lang="en-US" sz="1800" dirty="0">
                <a:latin typeface="Arial" panose="020B0604020202020204" pitchFamily="34" charset="0"/>
                <a:cs typeface="Arial" panose="020B0604020202020204" pitchFamily="34" charset="0"/>
              </a:rPr>
              <a:t>NOTE: If UCLA is a sub to another institution, all prime requested documents are needed to initiate review</a:t>
            </a:r>
          </a:p>
          <a:p>
            <a:pPr marL="801688" indent="-461963">
              <a:spcBef>
                <a:spcPts val="600"/>
              </a:spcBef>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0" indent="0">
              <a:buNone/>
            </a:pPr>
            <a:r>
              <a:rPr lang="en-US" sz="2400" u="sng" dirty="0">
                <a:solidFill>
                  <a:srgbClr val="536895"/>
                </a:solidFill>
                <a:latin typeface="Arial" panose="020B0604020202020204" pitchFamily="34" charset="0"/>
                <a:cs typeface="Arial" panose="020B0604020202020204" pitchFamily="34" charset="0"/>
              </a:rPr>
              <a:t>For Approval and Submission</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All of the above, plus final proposal, signed conflict of interest forms, and PI exception letter (if applicable)</a:t>
            </a:r>
          </a:p>
        </p:txBody>
      </p:sp>
      <p:sp>
        <p:nvSpPr>
          <p:cNvPr id="6" name="Slide Number Placeholder 5">
            <a:extLst>
              <a:ext uri="{FF2B5EF4-FFF2-40B4-BE49-F238E27FC236}">
                <a16:creationId xmlns:a16="http://schemas.microsoft.com/office/drawing/2014/main" id="{A5D34E1B-EB3F-156B-5E79-3D5E6DEC2D62}"/>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81</a:t>
            </a:fld>
            <a:endParaRPr lang="en-US" sz="1350">
              <a:solidFill>
                <a:prstClr val="black"/>
              </a:solidFill>
            </a:endParaRPr>
          </a:p>
        </p:txBody>
      </p:sp>
    </p:spTree>
    <p:extLst>
      <p:ext uri="{BB962C8B-B14F-4D97-AF65-F5344CB8AC3E}">
        <p14:creationId xmlns:p14="http://schemas.microsoft.com/office/powerpoint/2010/main" val="32298270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833" y="-95693"/>
            <a:ext cx="8786835" cy="952145"/>
          </a:xfrm>
        </p:spPr>
        <p:txBody>
          <a:bodyPr/>
          <a:lstStyle/>
          <a:p>
            <a:pPr algn="ctr"/>
            <a:r>
              <a:rPr lang="en-US" sz="3600" dirty="0">
                <a:latin typeface="Times New Roman" panose="02020603050405020304" pitchFamily="18" charset="0"/>
                <a:cs typeface="Times New Roman" panose="02020603050405020304" pitchFamily="18" charset="0"/>
              </a:rPr>
              <a:t>Favorable Review</a:t>
            </a:r>
          </a:p>
        </p:txBody>
      </p:sp>
      <p:sp>
        <p:nvSpPr>
          <p:cNvPr id="3" name="Content Placeholder 2"/>
          <p:cNvSpPr>
            <a:spLocks noGrp="1"/>
          </p:cNvSpPr>
          <p:nvPr>
            <p:ph idx="1"/>
          </p:nvPr>
        </p:nvSpPr>
        <p:spPr>
          <a:xfrm>
            <a:off x="1906141" y="1318378"/>
            <a:ext cx="8506221" cy="4747885"/>
          </a:xfrm>
        </p:spPr>
        <p:txBody>
          <a:bodyPr>
            <a:normAutofit lnSpcReduction="10000"/>
          </a:bodyPr>
          <a:lstStyle/>
          <a:p>
            <a:pPr marL="0" indent="0">
              <a:buNone/>
            </a:pPr>
            <a:r>
              <a:rPr lang="en-US" sz="2400" dirty="0">
                <a:solidFill>
                  <a:srgbClr val="536895"/>
                </a:solidFill>
                <a:latin typeface="Arial" panose="020B0604020202020204" pitchFamily="34" charset="0"/>
                <a:cs typeface="Arial" panose="020B0604020202020204" pitchFamily="34" charset="0"/>
              </a:rPr>
              <a:t>For NIH proposals:</a:t>
            </a:r>
          </a:p>
          <a:p>
            <a:pPr marL="0" indent="0">
              <a:buNone/>
            </a:pPr>
            <a:r>
              <a:rPr lang="en-US" sz="2400" dirty="0">
                <a:solidFill>
                  <a:srgbClr val="536895"/>
                </a:solidFill>
                <a:latin typeface="Arial" panose="020B0604020202020204" pitchFamily="34" charset="0"/>
                <a:cs typeface="Arial" panose="020B0604020202020204" pitchFamily="34" charset="0"/>
              </a:rPr>
              <a:t>- if you receive a good score, start working on the IRB if you have human subjects or IACUC for animal subjects</a:t>
            </a:r>
          </a:p>
          <a:p>
            <a:pPr marL="0" indent="0">
              <a:buNone/>
            </a:pPr>
            <a:r>
              <a:rPr lang="en-US" sz="2400" dirty="0">
                <a:solidFill>
                  <a:srgbClr val="536895"/>
                </a:solidFill>
                <a:latin typeface="Arial" panose="020B0604020202020204" pitchFamily="34" charset="0"/>
                <a:cs typeface="Arial" panose="020B0604020202020204" pitchFamily="34" charset="0"/>
              </a:rPr>
              <a:t>- a Just-in-Time (JIT) will be requested, which typically requires:</a:t>
            </a:r>
          </a:p>
          <a:p>
            <a:pPr marL="857250" lvl="1" indent="-342900"/>
            <a:r>
              <a:rPr lang="en-US" sz="2000" dirty="0">
                <a:solidFill>
                  <a:schemeClr val="tx1"/>
                </a:solidFill>
                <a:latin typeface="Arial" panose="020B0604020202020204" pitchFamily="34" charset="0"/>
                <a:cs typeface="Arial" panose="020B0604020202020204" pitchFamily="34" charset="0"/>
              </a:rPr>
              <a:t>other support pages </a:t>
            </a:r>
          </a:p>
          <a:p>
            <a:pPr marL="857250" lvl="1" indent="-342900"/>
            <a:r>
              <a:rPr lang="en-US" sz="2000" dirty="0">
                <a:solidFill>
                  <a:schemeClr val="tx1"/>
                </a:solidFill>
                <a:latin typeface="Arial" panose="020B0604020202020204" pitchFamily="34" charset="0"/>
                <a:cs typeface="Arial" panose="020B0604020202020204" pitchFamily="34" charset="0"/>
              </a:rPr>
              <a:t>IRB or IACUC approval</a:t>
            </a:r>
          </a:p>
          <a:p>
            <a:pPr marL="857250" lvl="1" indent="-342900"/>
            <a:r>
              <a:rPr lang="en-US" sz="2000" dirty="0">
                <a:solidFill>
                  <a:schemeClr val="tx1"/>
                </a:solidFill>
                <a:latin typeface="Arial" panose="020B0604020202020204" pitchFamily="34" charset="0"/>
                <a:cs typeface="Arial" panose="020B0604020202020204" pitchFamily="34" charset="0"/>
              </a:rPr>
              <a:t>proof of human subjects training</a:t>
            </a:r>
          </a:p>
          <a:p>
            <a:pPr marL="857250" lvl="1" indent="-342900"/>
            <a:r>
              <a:rPr lang="en-US" sz="2000" dirty="0">
                <a:solidFill>
                  <a:schemeClr val="tx1"/>
                </a:solidFill>
                <a:latin typeface="Arial" panose="020B0604020202020204" pitchFamily="34" charset="0"/>
                <a:cs typeface="Arial" panose="020B0604020202020204" pitchFamily="34" charset="0"/>
              </a:rPr>
              <a:t>in some cases, additional items may be requested</a:t>
            </a:r>
          </a:p>
          <a:p>
            <a:pPr marL="0" indent="0">
              <a:buNone/>
            </a:pPr>
            <a:endParaRPr lang="en-US" sz="2400" dirty="0">
              <a:solidFill>
                <a:srgbClr val="536895"/>
              </a:solidFill>
              <a:latin typeface="Arial" panose="020B0604020202020204" pitchFamily="34" charset="0"/>
              <a:cs typeface="Arial" panose="020B0604020202020204" pitchFamily="34" charset="0"/>
            </a:endParaRPr>
          </a:p>
          <a:p>
            <a:pPr marL="0" indent="0">
              <a:buNone/>
            </a:pPr>
            <a:r>
              <a:rPr lang="en-US" sz="2400" dirty="0">
                <a:solidFill>
                  <a:srgbClr val="536895"/>
                </a:solidFill>
                <a:latin typeface="Arial" panose="020B0604020202020204" pitchFamily="34" charset="0"/>
                <a:cs typeface="Arial" panose="020B0604020202020204" pitchFamily="34" charset="0"/>
              </a:rPr>
              <a:t>For non-NIH proposals, as soon as you receive a positive indication of funding or award notification, start working on the IRB or IACUC</a:t>
            </a:r>
          </a:p>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AEFC4CD-879C-DC67-D744-63C39988E255}"/>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82</a:t>
            </a:fld>
            <a:endParaRPr lang="en-US" sz="1350">
              <a:solidFill>
                <a:prstClr val="black"/>
              </a:solidFill>
            </a:endParaRPr>
          </a:p>
        </p:txBody>
      </p:sp>
    </p:spTree>
    <p:extLst>
      <p:ext uri="{BB962C8B-B14F-4D97-AF65-F5344CB8AC3E}">
        <p14:creationId xmlns:p14="http://schemas.microsoft.com/office/powerpoint/2010/main" val="2678007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82202"/>
            <a:ext cx="8786835" cy="952145"/>
          </a:xfrm>
        </p:spPr>
        <p:txBody>
          <a:bodyPr/>
          <a:lstStyle/>
          <a:p>
            <a:pPr algn="ctr"/>
            <a:r>
              <a:rPr lang="en-US" sz="3600" dirty="0">
                <a:latin typeface="Times New Roman" panose="02020603050405020304" pitchFamily="18" charset="0"/>
                <a:cs typeface="Times New Roman" panose="02020603050405020304" pitchFamily="18" charset="0"/>
              </a:rPr>
              <a:t>Award Numbers / Identifiers</a:t>
            </a:r>
          </a:p>
        </p:txBody>
      </p:sp>
      <p:sp>
        <p:nvSpPr>
          <p:cNvPr id="3" name="Content Placeholder 2"/>
          <p:cNvSpPr>
            <a:spLocks noGrp="1"/>
          </p:cNvSpPr>
          <p:nvPr>
            <p:ph idx="1"/>
          </p:nvPr>
        </p:nvSpPr>
        <p:spPr>
          <a:xfrm>
            <a:off x="1863194" y="869943"/>
            <a:ext cx="8315667" cy="5523258"/>
          </a:xfrm>
        </p:spPr>
        <p:txBody>
          <a:bodyPr/>
          <a:lstStyle/>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PATS, Award, Fund, FAU</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Once a proposal is submitted to contracting office, it will be assigned a PATS #</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Should the proposal be awarded, the PATS # will be the common # used across UCLA offices to track the award</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Award # is often used by sponsor, PI, and OCGA</a:t>
            </a:r>
          </a:p>
          <a:p>
            <a:pPr marL="342900" indent="-342900">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Fund # and FAU is used by fund managers and EFM</a:t>
            </a:r>
          </a:p>
          <a:p>
            <a:endParaRPr lang="en-US"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48252498"/>
              </p:ext>
            </p:extLst>
          </p:nvPr>
        </p:nvGraphicFramePr>
        <p:xfrm>
          <a:off x="3790121" y="3799845"/>
          <a:ext cx="3939858" cy="1854200"/>
        </p:xfrm>
        <a:graphic>
          <a:graphicData uri="http://schemas.openxmlformats.org/drawingml/2006/table">
            <a:tbl>
              <a:tblPr firstRow="1" bandRow="1">
                <a:tableStyleId>{5C22544A-7EE6-4342-B048-85BDC9FD1C3A}</a:tableStyleId>
              </a:tblPr>
              <a:tblGrid>
                <a:gridCol w="1837239">
                  <a:extLst>
                    <a:ext uri="{9D8B030D-6E8A-4147-A177-3AD203B41FA5}">
                      <a16:colId xmlns:a16="http://schemas.microsoft.com/office/drawing/2014/main" val="1505786248"/>
                    </a:ext>
                  </a:extLst>
                </a:gridCol>
                <a:gridCol w="2102619">
                  <a:extLst>
                    <a:ext uri="{9D8B030D-6E8A-4147-A177-3AD203B41FA5}">
                      <a16:colId xmlns:a16="http://schemas.microsoft.com/office/drawing/2014/main" val="2019385228"/>
                    </a:ext>
                  </a:extLst>
                </a:gridCol>
              </a:tblGrid>
              <a:tr h="370840">
                <a:tc>
                  <a:txBody>
                    <a:bodyPr/>
                    <a:lstStyle/>
                    <a:p>
                      <a:r>
                        <a:rPr lang="en-US" sz="1800" dirty="0">
                          <a:latin typeface="Arial" panose="020B0604020202020204" pitchFamily="34" charset="0"/>
                          <a:cs typeface="Arial" panose="020B0604020202020204" pitchFamily="34" charset="0"/>
                        </a:rPr>
                        <a:t>Number Type</a:t>
                      </a:r>
                    </a:p>
                  </a:txBody>
                  <a:tcPr/>
                </a:tc>
                <a:tc>
                  <a:txBody>
                    <a:bodyPr/>
                    <a:lstStyle/>
                    <a:p>
                      <a:r>
                        <a:rPr lang="en-US" sz="1800" dirty="0">
                          <a:latin typeface="Arial" panose="020B0604020202020204" pitchFamily="34" charset="0"/>
                          <a:cs typeface="Arial" panose="020B0604020202020204" pitchFamily="34" charset="0"/>
                        </a:rPr>
                        <a:t>Example</a:t>
                      </a:r>
                    </a:p>
                  </a:txBody>
                  <a:tcPr/>
                </a:tc>
                <a:extLst>
                  <a:ext uri="{0D108BD9-81ED-4DB2-BD59-A6C34878D82A}">
                    <a16:rowId xmlns:a16="http://schemas.microsoft.com/office/drawing/2014/main" val="238005213"/>
                  </a:ext>
                </a:extLst>
              </a:tr>
              <a:tr h="370840">
                <a:tc>
                  <a:txBody>
                    <a:bodyPr/>
                    <a:lstStyle/>
                    <a:p>
                      <a:r>
                        <a:rPr lang="en-US" sz="1800" dirty="0">
                          <a:latin typeface="Arial" panose="020B0604020202020204" pitchFamily="34" charset="0"/>
                          <a:cs typeface="Arial" panose="020B0604020202020204" pitchFamily="34" charset="0"/>
                        </a:rPr>
                        <a:t>PATS</a:t>
                      </a:r>
                    </a:p>
                  </a:txBody>
                  <a:tcPr/>
                </a:tc>
                <a:tc>
                  <a:txBody>
                    <a:bodyPr/>
                    <a:lstStyle/>
                    <a:p>
                      <a:r>
                        <a:rPr lang="en-US" sz="1800" dirty="0">
                          <a:latin typeface="Arial" panose="020B0604020202020204" pitchFamily="34" charset="0"/>
                          <a:cs typeface="Arial" panose="020B0604020202020204" pitchFamily="34" charset="0"/>
                        </a:rPr>
                        <a:t>20234260</a:t>
                      </a:r>
                    </a:p>
                  </a:txBody>
                  <a:tcPr/>
                </a:tc>
                <a:extLst>
                  <a:ext uri="{0D108BD9-81ED-4DB2-BD59-A6C34878D82A}">
                    <a16:rowId xmlns:a16="http://schemas.microsoft.com/office/drawing/2014/main" val="1460148409"/>
                  </a:ext>
                </a:extLst>
              </a:tr>
              <a:tr h="370840">
                <a:tc>
                  <a:txBody>
                    <a:bodyPr/>
                    <a:lstStyle/>
                    <a:p>
                      <a:r>
                        <a:rPr lang="en-US" sz="1800" dirty="0">
                          <a:latin typeface="Arial" panose="020B0604020202020204" pitchFamily="34" charset="0"/>
                          <a:cs typeface="Arial" panose="020B0604020202020204" pitchFamily="34" charset="0"/>
                        </a:rPr>
                        <a:t>Award</a:t>
                      </a:r>
                    </a:p>
                  </a:txBody>
                  <a:tcPr/>
                </a:tc>
                <a:tc>
                  <a:txBody>
                    <a:bodyPr/>
                    <a:lstStyle/>
                    <a:p>
                      <a:r>
                        <a:rPr lang="en-US" sz="1800" dirty="0">
                          <a:latin typeface="Arial" panose="020B0604020202020204" pitchFamily="34" charset="0"/>
                          <a:cs typeface="Arial" panose="020B0604020202020204" pitchFamily="34" charset="0"/>
                        </a:rPr>
                        <a:t>R01MH123456</a:t>
                      </a:r>
                    </a:p>
                  </a:txBody>
                  <a:tcPr/>
                </a:tc>
                <a:extLst>
                  <a:ext uri="{0D108BD9-81ED-4DB2-BD59-A6C34878D82A}">
                    <a16:rowId xmlns:a16="http://schemas.microsoft.com/office/drawing/2014/main" val="1003140473"/>
                  </a:ext>
                </a:extLst>
              </a:tr>
              <a:tr h="370840">
                <a:tc>
                  <a:txBody>
                    <a:bodyPr/>
                    <a:lstStyle/>
                    <a:p>
                      <a:r>
                        <a:rPr lang="en-US" sz="1800" dirty="0">
                          <a:latin typeface="Arial" panose="020B0604020202020204" pitchFamily="34" charset="0"/>
                          <a:cs typeface="Arial" panose="020B0604020202020204" pitchFamily="34" charset="0"/>
                        </a:rPr>
                        <a:t>Fund</a:t>
                      </a:r>
                    </a:p>
                  </a:txBody>
                  <a:tcPr/>
                </a:tc>
                <a:tc>
                  <a:txBody>
                    <a:bodyPr/>
                    <a:lstStyle/>
                    <a:p>
                      <a:r>
                        <a:rPr lang="en-US" sz="1800" dirty="0">
                          <a:latin typeface="Arial" panose="020B0604020202020204" pitchFamily="34" charset="0"/>
                          <a:cs typeface="Arial" panose="020B0604020202020204" pitchFamily="34" charset="0"/>
                        </a:rPr>
                        <a:t>12345</a:t>
                      </a:r>
                    </a:p>
                  </a:txBody>
                  <a:tcPr/>
                </a:tc>
                <a:extLst>
                  <a:ext uri="{0D108BD9-81ED-4DB2-BD59-A6C34878D82A}">
                    <a16:rowId xmlns:a16="http://schemas.microsoft.com/office/drawing/2014/main" val="4075830562"/>
                  </a:ext>
                </a:extLst>
              </a:tr>
              <a:tr h="370840">
                <a:tc>
                  <a:txBody>
                    <a:bodyPr/>
                    <a:lstStyle/>
                    <a:p>
                      <a:r>
                        <a:rPr lang="en-US" sz="1800" dirty="0">
                          <a:latin typeface="Arial" panose="020B0604020202020204" pitchFamily="34" charset="0"/>
                          <a:cs typeface="Arial" panose="020B0604020202020204" pitchFamily="34" charset="0"/>
                        </a:rPr>
                        <a:t>FAU</a:t>
                      </a:r>
                    </a:p>
                  </a:txBody>
                  <a:tcPr/>
                </a:tc>
                <a:tc>
                  <a:txBody>
                    <a:bodyPr/>
                    <a:lstStyle/>
                    <a:p>
                      <a:r>
                        <a:rPr lang="en-US" sz="1800" dirty="0">
                          <a:latin typeface="Arial" panose="020B0604020202020204" pitchFamily="34" charset="0"/>
                          <a:cs typeface="Arial" panose="020B0604020202020204" pitchFamily="34" charset="0"/>
                        </a:rPr>
                        <a:t>441587-CC-12345</a:t>
                      </a:r>
                    </a:p>
                  </a:txBody>
                  <a:tcPr/>
                </a:tc>
                <a:extLst>
                  <a:ext uri="{0D108BD9-81ED-4DB2-BD59-A6C34878D82A}">
                    <a16:rowId xmlns:a16="http://schemas.microsoft.com/office/drawing/2014/main" val="3478216360"/>
                  </a:ext>
                </a:extLst>
              </a:tr>
            </a:tbl>
          </a:graphicData>
        </a:graphic>
      </p:graphicFrame>
      <p:sp>
        <p:nvSpPr>
          <p:cNvPr id="7" name="Slide Number Placeholder 6">
            <a:extLst>
              <a:ext uri="{FF2B5EF4-FFF2-40B4-BE49-F238E27FC236}">
                <a16:creationId xmlns:a16="http://schemas.microsoft.com/office/drawing/2014/main" id="{F4DE199B-1022-BEC6-54B3-A45291F46F05}"/>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83</a:t>
            </a:fld>
            <a:endParaRPr lang="en-US" sz="1350">
              <a:solidFill>
                <a:prstClr val="black"/>
              </a:solidFill>
            </a:endParaRPr>
          </a:p>
        </p:txBody>
      </p:sp>
    </p:spTree>
    <p:extLst>
      <p:ext uri="{BB962C8B-B14F-4D97-AF65-F5344CB8AC3E}">
        <p14:creationId xmlns:p14="http://schemas.microsoft.com/office/powerpoint/2010/main" val="1836548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8F30A8E9-0751-99B2-2C80-A4D6B4005ED3}"/>
              </a:ext>
            </a:extLst>
          </p:cNvPr>
          <p:cNvCxnSpPr>
            <a:cxnSpLocks/>
            <a:endCxn id="47" idx="1"/>
          </p:cNvCxnSpPr>
          <p:nvPr/>
        </p:nvCxnSpPr>
        <p:spPr>
          <a:xfrm>
            <a:off x="2635370" y="1980163"/>
            <a:ext cx="692126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FCDADAC-10E2-2D19-E43A-DED7901DD8B9}"/>
              </a:ext>
            </a:extLst>
          </p:cNvPr>
          <p:cNvCxnSpPr>
            <a:cxnSpLocks/>
          </p:cNvCxnSpPr>
          <p:nvPr/>
        </p:nvCxnSpPr>
        <p:spPr>
          <a:xfrm>
            <a:off x="2903540" y="2332115"/>
            <a:ext cx="0" cy="1475788"/>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A67F1799-9458-4B5B-2FDC-7571AF5AF6FE}"/>
              </a:ext>
            </a:extLst>
          </p:cNvPr>
          <p:cNvCxnSpPr>
            <a:cxnSpLocks/>
          </p:cNvCxnSpPr>
          <p:nvPr/>
        </p:nvCxnSpPr>
        <p:spPr>
          <a:xfrm>
            <a:off x="4836771" y="2332114"/>
            <a:ext cx="0" cy="147578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D9D30B8-F0EE-99BB-9875-7C6925E5A586}"/>
              </a:ext>
            </a:extLst>
          </p:cNvPr>
          <p:cNvCxnSpPr/>
          <p:nvPr/>
        </p:nvCxnSpPr>
        <p:spPr>
          <a:xfrm>
            <a:off x="8842256" y="2332114"/>
            <a:ext cx="0" cy="260534"/>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595D0FE-4685-026C-2196-8CD3B0E361DC}"/>
              </a:ext>
            </a:extLst>
          </p:cNvPr>
          <p:cNvSpPr>
            <a:spLocks noGrp="1"/>
          </p:cNvSpPr>
          <p:nvPr>
            <p:ph type="title"/>
          </p:nvPr>
        </p:nvSpPr>
        <p:spPr>
          <a:xfrm>
            <a:off x="766568" y="-83548"/>
            <a:ext cx="10515600" cy="928654"/>
          </a:xfrm>
        </p:spPr>
        <p:txBody>
          <a:bodyPr>
            <a:normAutofit/>
          </a:bodyPr>
          <a:lstStyle/>
          <a:p>
            <a:pPr algn="ctr"/>
            <a:r>
              <a:rPr lang="en-US" sz="3600" dirty="0">
                <a:latin typeface="Times New Roman" panose="02020603050405020304" pitchFamily="18" charset="0"/>
                <a:cs typeface="Times New Roman" panose="02020603050405020304" pitchFamily="18" charset="0"/>
              </a:rPr>
              <a:t>OROS Organizational Chart</a:t>
            </a:r>
          </a:p>
        </p:txBody>
      </p:sp>
      <p:sp>
        <p:nvSpPr>
          <p:cNvPr id="4" name="Slide Number Placeholder 3">
            <a:extLst>
              <a:ext uri="{FF2B5EF4-FFF2-40B4-BE49-F238E27FC236}">
                <a16:creationId xmlns:a16="http://schemas.microsoft.com/office/drawing/2014/main" id="{B915AE16-8E06-E3A8-37A2-626CE11290EB}"/>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84</a:t>
            </a:fld>
            <a:endParaRPr lang="en-US" sz="1350">
              <a:solidFill>
                <a:prstClr val="black"/>
              </a:solidFill>
            </a:endParaRPr>
          </a:p>
        </p:txBody>
      </p:sp>
      <p:grpSp>
        <p:nvGrpSpPr>
          <p:cNvPr id="3" name="Group 2">
            <a:extLst>
              <a:ext uri="{FF2B5EF4-FFF2-40B4-BE49-F238E27FC236}">
                <a16:creationId xmlns:a16="http://schemas.microsoft.com/office/drawing/2014/main" id="{B63710D6-6422-E31E-F39E-0D390618BC34}"/>
              </a:ext>
            </a:extLst>
          </p:cNvPr>
          <p:cNvGrpSpPr/>
          <p:nvPr/>
        </p:nvGrpSpPr>
        <p:grpSpPr>
          <a:xfrm>
            <a:off x="1245357" y="1487910"/>
            <a:ext cx="9701286" cy="2863619"/>
            <a:chOff x="-1697123" y="0"/>
            <a:chExt cx="10103060" cy="2931392"/>
          </a:xfrm>
        </p:grpSpPr>
        <p:grpSp>
          <p:nvGrpSpPr>
            <p:cNvPr id="22" name="Group 21">
              <a:extLst>
                <a:ext uri="{FF2B5EF4-FFF2-40B4-BE49-F238E27FC236}">
                  <a16:creationId xmlns:a16="http://schemas.microsoft.com/office/drawing/2014/main" id="{F5914F96-C6DC-2B9F-5784-07BE2626DBFB}"/>
                </a:ext>
              </a:extLst>
            </p:cNvPr>
            <p:cNvGrpSpPr/>
            <p:nvPr/>
          </p:nvGrpSpPr>
          <p:grpSpPr>
            <a:xfrm>
              <a:off x="-1697123" y="0"/>
              <a:ext cx="10103060" cy="2931392"/>
              <a:chOff x="-1627737" y="0"/>
              <a:chExt cx="10104598" cy="2931392"/>
            </a:xfrm>
          </p:grpSpPr>
          <p:grpSp>
            <p:nvGrpSpPr>
              <p:cNvPr id="33" name="Group 32">
                <a:extLst>
                  <a:ext uri="{FF2B5EF4-FFF2-40B4-BE49-F238E27FC236}">
                    <a16:creationId xmlns:a16="http://schemas.microsoft.com/office/drawing/2014/main" id="{1B867DD0-518A-C6BA-1E9B-758B20F41103}"/>
                  </a:ext>
                </a:extLst>
              </p:cNvPr>
              <p:cNvGrpSpPr/>
              <p:nvPr/>
            </p:nvGrpSpPr>
            <p:grpSpPr>
              <a:xfrm>
                <a:off x="3619500" y="673100"/>
                <a:ext cx="951873" cy="1701800"/>
                <a:chOff x="1441450" y="101600"/>
                <a:chExt cx="951873" cy="1701800"/>
              </a:xfrm>
            </p:grpSpPr>
            <p:cxnSp>
              <p:nvCxnSpPr>
                <p:cNvPr id="53" name="Straight Connector 52">
                  <a:extLst>
                    <a:ext uri="{FF2B5EF4-FFF2-40B4-BE49-F238E27FC236}">
                      <a16:creationId xmlns:a16="http://schemas.microsoft.com/office/drawing/2014/main" id="{C8A62613-F32D-C22A-241A-774F144610DE}"/>
                    </a:ext>
                  </a:extLst>
                </p:cNvPr>
                <p:cNvCxnSpPr>
                  <a:cxnSpLocks/>
                  <a:stCxn id="34" idx="2"/>
                </p:cNvCxnSpPr>
                <p:nvPr/>
              </p:nvCxnSpPr>
              <p:spPr>
                <a:xfrm flipH="1">
                  <a:off x="1441450" y="101600"/>
                  <a:ext cx="6349" cy="324428"/>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08D33113-C480-F079-E67B-36F026FAE35E}"/>
                    </a:ext>
                  </a:extLst>
                </p:cNvPr>
                <p:cNvCxnSpPr>
                  <a:cxnSpLocks/>
                </p:cNvCxnSpPr>
                <p:nvPr/>
              </p:nvCxnSpPr>
              <p:spPr>
                <a:xfrm>
                  <a:off x="2393323" y="292684"/>
                  <a:ext cx="0" cy="1510716"/>
                </a:xfrm>
                <a:prstGeom prst="line">
                  <a:avLst/>
                </a:prstGeom>
                <a:ln w="12700"/>
              </p:spPr>
              <p:style>
                <a:lnRef idx="1">
                  <a:schemeClr val="dk1"/>
                </a:lnRef>
                <a:fillRef idx="0">
                  <a:schemeClr val="dk1"/>
                </a:fillRef>
                <a:effectRef idx="0">
                  <a:schemeClr val="dk1"/>
                </a:effectRef>
                <a:fontRef idx="minor">
                  <a:schemeClr val="tx1"/>
                </a:fontRef>
              </p:style>
            </p:cxnSp>
          </p:grpSp>
          <p:sp>
            <p:nvSpPr>
              <p:cNvPr id="34" name="Text Box 2">
                <a:extLst>
                  <a:ext uri="{FF2B5EF4-FFF2-40B4-BE49-F238E27FC236}">
                    <a16:creationId xmlns:a16="http://schemas.microsoft.com/office/drawing/2014/main" id="{02305ED9-EE1C-1C56-351E-9C277193B0C8}"/>
                  </a:ext>
                </a:extLst>
              </p:cNvPr>
              <p:cNvSpPr txBox="1">
                <a:spLocks noChangeArrowheads="1"/>
              </p:cNvSpPr>
              <p:nvPr/>
            </p:nvSpPr>
            <p:spPr bwMode="auto">
              <a:xfrm>
                <a:off x="2870200" y="0"/>
                <a:ext cx="1511300" cy="67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Elizabeth Gillespie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Director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a:extLst>
                  <a:ext uri="{FF2B5EF4-FFF2-40B4-BE49-F238E27FC236}">
                    <a16:creationId xmlns:a16="http://schemas.microsoft.com/office/drawing/2014/main" id="{18183165-8F46-7DEF-94BF-81637BA3CEFA}"/>
                  </a:ext>
                </a:extLst>
              </p:cNvPr>
              <p:cNvSpPr txBox="1">
                <a:spLocks noChangeArrowheads="1"/>
              </p:cNvSpPr>
              <p:nvPr/>
            </p:nvSpPr>
            <p:spPr bwMode="auto">
              <a:xfrm>
                <a:off x="3835269" y="2201141"/>
                <a:ext cx="1511934" cy="7302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Joseph Pobee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Pre-award Research Admin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6" name="Group 35">
                <a:extLst>
                  <a:ext uri="{FF2B5EF4-FFF2-40B4-BE49-F238E27FC236}">
                    <a16:creationId xmlns:a16="http://schemas.microsoft.com/office/drawing/2014/main" id="{886567BE-5394-C009-8D47-9BE8C126B943}"/>
                  </a:ext>
                </a:extLst>
              </p:cNvPr>
              <p:cNvGrpSpPr/>
              <p:nvPr/>
            </p:nvGrpSpPr>
            <p:grpSpPr>
              <a:xfrm>
                <a:off x="-1627737" y="234029"/>
                <a:ext cx="10104598" cy="2697363"/>
                <a:chOff x="-1627737" y="-769271"/>
                <a:chExt cx="10104598" cy="2697363"/>
              </a:xfrm>
            </p:grpSpPr>
            <p:sp>
              <p:nvSpPr>
                <p:cNvPr id="37" name="Text Box 2">
                  <a:extLst>
                    <a:ext uri="{FF2B5EF4-FFF2-40B4-BE49-F238E27FC236}">
                      <a16:creationId xmlns:a16="http://schemas.microsoft.com/office/drawing/2014/main" id="{BB8D7CE9-79FA-9375-C081-C61A5C6E562D}"/>
                    </a:ext>
                  </a:extLst>
                </p:cNvPr>
                <p:cNvSpPr txBox="1">
                  <a:spLocks noChangeArrowheads="1"/>
                </p:cNvSpPr>
                <p:nvPr/>
              </p:nvSpPr>
              <p:spPr bwMode="auto">
                <a:xfrm>
                  <a:off x="2893567" y="-5766"/>
                  <a:ext cx="1511934" cy="8585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Anna Lau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Research Strategy &amp; Support Lead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
                  <a:extLst>
                    <a:ext uri="{FF2B5EF4-FFF2-40B4-BE49-F238E27FC236}">
                      <a16:creationId xmlns:a16="http://schemas.microsoft.com/office/drawing/2014/main" id="{925B78AC-020E-17F6-B58F-3060DD8E2CF7}"/>
                    </a:ext>
                  </a:extLst>
                </p:cNvPr>
                <p:cNvSpPr txBox="1">
                  <a:spLocks noChangeArrowheads="1"/>
                </p:cNvSpPr>
                <p:nvPr/>
              </p:nvSpPr>
              <p:spPr bwMode="auto">
                <a:xfrm>
                  <a:off x="1378447" y="1197842"/>
                  <a:ext cx="1511300" cy="730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Lauren Kawaguchi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Grant &amp; CT Analyst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oup 39">
                  <a:extLst>
                    <a:ext uri="{FF2B5EF4-FFF2-40B4-BE49-F238E27FC236}">
                      <a16:creationId xmlns:a16="http://schemas.microsoft.com/office/drawing/2014/main" id="{458EA958-4C49-6895-99EA-2FEDD3596AFB}"/>
                    </a:ext>
                  </a:extLst>
                </p:cNvPr>
                <p:cNvGrpSpPr/>
                <p:nvPr/>
              </p:nvGrpSpPr>
              <p:grpSpPr>
                <a:xfrm>
                  <a:off x="-1627737" y="-769271"/>
                  <a:ext cx="10104598" cy="539751"/>
                  <a:chOff x="-4586837" y="-1740821"/>
                  <a:chExt cx="10104598" cy="539751"/>
                </a:xfrm>
              </p:grpSpPr>
              <p:sp>
                <p:nvSpPr>
                  <p:cNvPr id="46" name="Text Box 2">
                    <a:extLst>
                      <a:ext uri="{FF2B5EF4-FFF2-40B4-BE49-F238E27FC236}">
                        <a16:creationId xmlns:a16="http://schemas.microsoft.com/office/drawing/2014/main" id="{2ABAC40D-35D0-F750-C886-322821673645}"/>
                      </a:ext>
                    </a:extLst>
                  </p:cNvPr>
                  <p:cNvSpPr txBox="1">
                    <a:spLocks noChangeArrowheads="1"/>
                  </p:cNvSpPr>
                  <p:nvPr/>
                </p:nvSpPr>
                <p:spPr bwMode="auto">
                  <a:xfrm>
                    <a:off x="-4586837" y="-1740821"/>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Mary Moried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CT Consultant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a:extLst>
                      <a:ext uri="{FF2B5EF4-FFF2-40B4-BE49-F238E27FC236}">
                        <a16:creationId xmlns:a16="http://schemas.microsoft.com/office/drawing/2014/main" id="{37F0EACC-CC76-90C4-AF81-14238E255638}"/>
                      </a:ext>
                    </a:extLst>
                  </p:cNvPr>
                  <p:cNvSpPr txBox="1">
                    <a:spLocks noChangeArrowheads="1"/>
                  </p:cNvSpPr>
                  <p:nvPr/>
                </p:nvSpPr>
                <p:spPr bwMode="auto">
                  <a:xfrm>
                    <a:off x="4069961" y="-1740820"/>
                    <a:ext cx="1447800" cy="53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Joe Mango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Training Consultant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sp>
          <p:nvSpPr>
            <p:cNvPr id="24" name="Text Box 2">
              <a:extLst>
                <a:ext uri="{FF2B5EF4-FFF2-40B4-BE49-F238E27FC236}">
                  <a16:creationId xmlns:a16="http://schemas.microsoft.com/office/drawing/2014/main" id="{B924F060-0166-CE6C-904B-EE2ABEABCAE8}"/>
                </a:ext>
              </a:extLst>
            </p:cNvPr>
            <p:cNvSpPr txBox="1">
              <a:spLocks noChangeArrowheads="1"/>
            </p:cNvSpPr>
            <p:nvPr/>
          </p:nvSpPr>
          <p:spPr bwMode="auto">
            <a:xfrm>
              <a:off x="-695432" y="2258292"/>
              <a:ext cx="1511115" cy="67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Judy Sharinger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Pre-award Analyst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29F23116-66BD-843C-E50F-A42137EF8C1F}"/>
                </a:ext>
              </a:extLst>
            </p:cNvPr>
            <p:cNvSpPr txBox="1">
              <a:spLocks noChangeArrowheads="1"/>
            </p:cNvSpPr>
            <p:nvPr/>
          </p:nvSpPr>
          <p:spPr bwMode="auto">
            <a:xfrm>
              <a:off x="5466685" y="996972"/>
              <a:ext cx="1511934" cy="8420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000" b="1">
                  <a:solidFill>
                    <a:srgbClr val="2E74B5"/>
                  </a:solidFill>
                  <a:effectLst/>
                  <a:latin typeface="Century Gothic" panose="020B0502020202020204" pitchFamily="34" charset="0"/>
                  <a:ea typeface="Calibri" panose="020F0502020204030204" pitchFamily="34" charset="0"/>
                  <a:cs typeface="Times New Roman" panose="02020603050405020304" pitchFamily="18" charset="0"/>
                </a:rPr>
                <a:t>Michael Rastadmehr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latin typeface="Century Gothic" panose="020B0502020202020204" pitchFamily="34" charset="0"/>
                  <a:ea typeface="Calibri" panose="020F0502020204030204" pitchFamily="34" charset="0"/>
                  <a:cs typeface="Times New Roman" panose="02020603050405020304" pitchFamily="18" charset="0"/>
                </a:rPr>
                <a:t>Business Applications Lead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72" name="Straight Connector 71">
            <a:extLst>
              <a:ext uri="{FF2B5EF4-FFF2-40B4-BE49-F238E27FC236}">
                <a16:creationId xmlns:a16="http://schemas.microsoft.com/office/drawing/2014/main" id="{0A116DD3-AEBE-5BA3-2458-F3FDC44298F5}"/>
              </a:ext>
            </a:extLst>
          </p:cNvPr>
          <p:cNvCxnSpPr/>
          <p:nvPr/>
        </p:nvCxnSpPr>
        <p:spPr>
          <a:xfrm>
            <a:off x="2903540" y="2316459"/>
            <a:ext cx="5936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369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A9CD-248D-1F56-F5E9-58E9B80E1DC8}"/>
              </a:ext>
            </a:extLst>
          </p:cNvPr>
          <p:cNvSpPr>
            <a:spLocks noGrp="1"/>
          </p:cNvSpPr>
          <p:nvPr>
            <p:ph type="title"/>
          </p:nvPr>
        </p:nvSpPr>
        <p:spPr>
          <a:xfrm>
            <a:off x="838200" y="0"/>
            <a:ext cx="10515600" cy="792466"/>
          </a:xfrm>
        </p:spPr>
        <p:txBody>
          <a:bodyPr>
            <a:normAutofit/>
          </a:bodyPr>
          <a:lstStyle/>
          <a:p>
            <a:pPr algn="ctr"/>
            <a:r>
              <a:rPr lang="en-US" sz="3600" dirty="0">
                <a:latin typeface="Times New Roman" panose="02020603050405020304" pitchFamily="18" charset="0"/>
                <a:cs typeface="Times New Roman" panose="02020603050405020304" pitchFamily="18" charset="0"/>
              </a:rPr>
              <a:t>OROS Directory</a:t>
            </a:r>
          </a:p>
        </p:txBody>
      </p:sp>
      <p:sp>
        <p:nvSpPr>
          <p:cNvPr id="4" name="Slide Number Placeholder 3">
            <a:extLst>
              <a:ext uri="{FF2B5EF4-FFF2-40B4-BE49-F238E27FC236}">
                <a16:creationId xmlns:a16="http://schemas.microsoft.com/office/drawing/2014/main" id="{A84DB89F-DA27-FA2E-CA05-A106F803297B}"/>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85</a:t>
            </a:fld>
            <a:endParaRPr lang="en-US" sz="1350">
              <a:solidFill>
                <a:prstClr val="black"/>
              </a:solidFill>
            </a:endParaRPr>
          </a:p>
        </p:txBody>
      </p:sp>
      <p:graphicFrame>
        <p:nvGraphicFramePr>
          <p:cNvPr id="7" name="Content Placeholder 4">
            <a:extLst>
              <a:ext uri="{FF2B5EF4-FFF2-40B4-BE49-F238E27FC236}">
                <a16:creationId xmlns:a16="http://schemas.microsoft.com/office/drawing/2014/main" id="{30140216-5872-D36E-2268-4149D6EB972F}"/>
              </a:ext>
            </a:extLst>
          </p:cNvPr>
          <p:cNvGraphicFramePr>
            <a:graphicFrameLocks/>
          </p:cNvGraphicFramePr>
          <p:nvPr>
            <p:extLst>
              <p:ext uri="{D42A27DB-BD31-4B8C-83A1-F6EECF244321}">
                <p14:modId xmlns:p14="http://schemas.microsoft.com/office/powerpoint/2010/main" val="270084576"/>
              </p:ext>
            </p:extLst>
          </p:nvPr>
        </p:nvGraphicFramePr>
        <p:xfrm>
          <a:off x="372140" y="1499357"/>
          <a:ext cx="11447720" cy="2225040"/>
        </p:xfrm>
        <a:graphic>
          <a:graphicData uri="http://schemas.openxmlformats.org/drawingml/2006/table">
            <a:tbl>
              <a:tblPr firstRow="1" bandRow="1">
                <a:tableStyleId>{5C22544A-7EE6-4342-B048-85BDC9FD1C3A}</a:tableStyleId>
              </a:tblPr>
              <a:tblGrid>
                <a:gridCol w="3048639">
                  <a:extLst>
                    <a:ext uri="{9D8B030D-6E8A-4147-A177-3AD203B41FA5}">
                      <a16:colId xmlns:a16="http://schemas.microsoft.com/office/drawing/2014/main" val="628204028"/>
                    </a:ext>
                  </a:extLst>
                </a:gridCol>
                <a:gridCol w="3962795">
                  <a:extLst>
                    <a:ext uri="{9D8B030D-6E8A-4147-A177-3AD203B41FA5}">
                      <a16:colId xmlns:a16="http://schemas.microsoft.com/office/drawing/2014/main" val="398339293"/>
                    </a:ext>
                  </a:extLst>
                </a:gridCol>
                <a:gridCol w="4436286">
                  <a:extLst>
                    <a:ext uri="{9D8B030D-6E8A-4147-A177-3AD203B41FA5}">
                      <a16:colId xmlns:a16="http://schemas.microsoft.com/office/drawing/2014/main" val="730615473"/>
                    </a:ext>
                  </a:extLst>
                </a:gridCol>
              </a:tblGrid>
              <a:tr h="370840">
                <a:tc>
                  <a:txBody>
                    <a:bodyPr/>
                    <a:lstStyle/>
                    <a:p>
                      <a:r>
                        <a:rPr lang="en-US" dirty="0">
                          <a:latin typeface="Arial" panose="020B0604020202020204" pitchFamily="34" charset="0"/>
                          <a:cs typeface="Arial" panose="020B0604020202020204" pitchFamily="34" charset="0"/>
                        </a:rPr>
                        <a:t>Name</a:t>
                      </a:r>
                    </a:p>
                  </a:txBody>
                  <a:tcPr/>
                </a:tc>
                <a:tc>
                  <a:txBody>
                    <a:bodyPr/>
                    <a:lstStyle/>
                    <a:p>
                      <a:r>
                        <a:rPr lang="en-US" dirty="0">
                          <a:latin typeface="Arial" panose="020B0604020202020204" pitchFamily="34" charset="0"/>
                          <a:cs typeface="Arial" panose="020B0604020202020204" pitchFamily="34" charset="0"/>
                        </a:rPr>
                        <a:t>Role</a:t>
                      </a:r>
                    </a:p>
                  </a:txBody>
                  <a:tcPr/>
                </a:tc>
                <a:tc>
                  <a:txBody>
                    <a:bodyPr/>
                    <a:lstStyle/>
                    <a:p>
                      <a:r>
                        <a:rPr lang="en-US" dirty="0">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2620652008"/>
                  </a:ext>
                </a:extLst>
              </a:tr>
              <a:tr h="370840">
                <a:tc>
                  <a:txBody>
                    <a:bodyPr/>
                    <a:lstStyle/>
                    <a:p>
                      <a:r>
                        <a:rPr lang="en-US" dirty="0">
                          <a:latin typeface="Arial" panose="020B0604020202020204" pitchFamily="34" charset="0"/>
                          <a:cs typeface="Arial" panose="020B0604020202020204" pitchFamily="34" charset="0"/>
                        </a:rPr>
                        <a:t>Elizabeth Gillespie</a:t>
                      </a:r>
                    </a:p>
                  </a:txBody>
                  <a:tcPr/>
                </a:tc>
                <a:tc>
                  <a:txBody>
                    <a:bodyPr/>
                    <a:lstStyle/>
                    <a:p>
                      <a:r>
                        <a:rPr lang="en-US" dirty="0">
                          <a:latin typeface="Arial" panose="020B0604020202020204" pitchFamily="34" charset="0"/>
                          <a:cs typeface="Arial" panose="020B0604020202020204" pitchFamily="34" charset="0"/>
                        </a:rPr>
                        <a:t>Director</a:t>
                      </a:r>
                    </a:p>
                  </a:txBody>
                  <a:tcPr/>
                </a:tc>
                <a:tc>
                  <a:txBody>
                    <a:bodyPr/>
                    <a:lstStyle/>
                    <a:p>
                      <a:r>
                        <a:rPr lang="en-US" dirty="0">
                          <a:latin typeface="Arial" panose="020B0604020202020204" pitchFamily="34" charset="0"/>
                          <a:cs typeface="Arial" panose="020B0604020202020204" pitchFamily="34" charset="0"/>
                          <a:hlinkClick r:id="rId2"/>
                        </a:rPr>
                        <a:t>elizaola@mednet.ucla.edu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13536809"/>
                  </a:ext>
                </a:extLst>
              </a:tr>
              <a:tr h="370840">
                <a:tc>
                  <a:txBody>
                    <a:bodyPr/>
                    <a:lstStyle/>
                    <a:p>
                      <a:r>
                        <a:rPr lang="en-US" dirty="0">
                          <a:latin typeface="Arial" panose="020B0604020202020204" pitchFamily="34" charset="0"/>
                          <a:cs typeface="Arial" panose="020B0604020202020204" pitchFamily="34" charset="0"/>
                        </a:rPr>
                        <a:t>Lauren Kawaguchi</a:t>
                      </a:r>
                    </a:p>
                  </a:txBody>
                  <a:tcPr/>
                </a:tc>
                <a:tc>
                  <a:txBody>
                    <a:bodyPr/>
                    <a:lstStyle/>
                    <a:p>
                      <a:r>
                        <a:rPr lang="en-US" dirty="0">
                          <a:latin typeface="Arial" panose="020B0604020202020204" pitchFamily="34" charset="0"/>
                          <a:cs typeface="Arial" panose="020B0604020202020204" pitchFamily="34" charset="0"/>
                        </a:rPr>
                        <a:t>Grants &amp; CT Analyst</a:t>
                      </a:r>
                    </a:p>
                  </a:txBody>
                  <a:tcPr/>
                </a:tc>
                <a:tc>
                  <a:txBody>
                    <a:bodyPr/>
                    <a:lstStyle/>
                    <a:p>
                      <a:r>
                        <a:rPr lang="en-US" dirty="0">
                          <a:latin typeface="Arial" panose="020B0604020202020204" pitchFamily="34" charset="0"/>
                          <a:cs typeface="Arial" panose="020B0604020202020204" pitchFamily="34" charset="0"/>
                          <a:hlinkClick r:id="rId3"/>
                        </a:rPr>
                        <a:t>lkawa@mednet.ucla.edu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36225923"/>
                  </a:ext>
                </a:extLst>
              </a:tr>
              <a:tr h="370840">
                <a:tc>
                  <a:txBody>
                    <a:bodyPr/>
                    <a:lstStyle/>
                    <a:p>
                      <a:r>
                        <a:rPr lang="en-US" dirty="0">
                          <a:latin typeface="Arial" panose="020B0604020202020204" pitchFamily="34" charset="0"/>
                          <a:cs typeface="Arial" panose="020B0604020202020204" pitchFamily="34" charset="0"/>
                        </a:rPr>
                        <a:t>Anna Lau</a:t>
                      </a:r>
                    </a:p>
                  </a:txBody>
                  <a:tcPr/>
                </a:tc>
                <a:tc>
                  <a:txBody>
                    <a:bodyPr/>
                    <a:lstStyle/>
                    <a:p>
                      <a:r>
                        <a:rPr lang="en-US" dirty="0">
                          <a:latin typeface="Arial" panose="020B0604020202020204" pitchFamily="34" charset="0"/>
                          <a:cs typeface="Arial" panose="020B0604020202020204" pitchFamily="34" charset="0"/>
                        </a:rPr>
                        <a:t>Research Strategy &amp; Support Lead</a:t>
                      </a:r>
                    </a:p>
                  </a:txBody>
                  <a:tcPr/>
                </a:tc>
                <a:tc>
                  <a:txBody>
                    <a:bodyPr/>
                    <a:lstStyle/>
                    <a:p>
                      <a:r>
                        <a:rPr lang="en-US" dirty="0">
                          <a:latin typeface="Arial" panose="020B0604020202020204" pitchFamily="34" charset="0"/>
                          <a:cs typeface="Arial" panose="020B0604020202020204" pitchFamily="34" charset="0"/>
                          <a:hlinkClick r:id="rId4"/>
                        </a:rPr>
                        <a:t>amlau@mednet.ucla.edu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617392216"/>
                  </a:ext>
                </a:extLst>
              </a:tr>
              <a:tr h="370840">
                <a:tc>
                  <a:txBody>
                    <a:bodyPr/>
                    <a:lstStyle/>
                    <a:p>
                      <a:r>
                        <a:rPr lang="en-US" dirty="0">
                          <a:latin typeface="Arial" panose="020B0604020202020204" pitchFamily="34" charset="0"/>
                          <a:cs typeface="Arial" panose="020B0604020202020204" pitchFamily="34" charset="0"/>
                        </a:rPr>
                        <a:t>Joseph Pobee</a:t>
                      </a:r>
                    </a:p>
                  </a:txBody>
                  <a:tcPr/>
                </a:tc>
                <a:tc>
                  <a:txBody>
                    <a:bodyPr/>
                    <a:lstStyle/>
                    <a:p>
                      <a:r>
                        <a:rPr lang="en-US" dirty="0">
                          <a:latin typeface="Arial" panose="020B0604020202020204" pitchFamily="34" charset="0"/>
                          <a:cs typeface="Arial" panose="020B0604020202020204" pitchFamily="34" charset="0"/>
                        </a:rPr>
                        <a:t>Pre-Award Research Administrator</a:t>
                      </a:r>
                    </a:p>
                  </a:txBody>
                  <a:tcPr/>
                </a:tc>
                <a:tc>
                  <a:txBody>
                    <a:bodyPr/>
                    <a:lstStyle/>
                    <a:p>
                      <a:r>
                        <a:rPr lang="en-US" dirty="0">
                          <a:latin typeface="Arial" panose="020B0604020202020204" pitchFamily="34" charset="0"/>
                          <a:cs typeface="Arial" panose="020B0604020202020204" pitchFamily="34" charset="0"/>
                          <a:hlinkClick r:id="rId5"/>
                        </a:rPr>
                        <a:t>jpobee@mednet.ucla.edu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147633226"/>
                  </a:ext>
                </a:extLst>
              </a:tr>
              <a:tr h="370840">
                <a:tc>
                  <a:txBody>
                    <a:bodyPr/>
                    <a:lstStyle/>
                    <a:p>
                      <a:r>
                        <a:rPr lang="en-US" dirty="0">
                          <a:latin typeface="Arial" panose="020B0604020202020204" pitchFamily="34" charset="0"/>
                          <a:cs typeface="Arial" panose="020B0604020202020204" pitchFamily="34" charset="0"/>
                        </a:rPr>
                        <a:t>Judy </a:t>
                      </a:r>
                      <a:r>
                        <a:rPr lang="en-US" dirty="0" err="1">
                          <a:latin typeface="Arial" panose="020B0604020202020204" pitchFamily="34" charset="0"/>
                          <a:cs typeface="Arial" panose="020B0604020202020204" pitchFamily="34" charset="0"/>
                        </a:rPr>
                        <a:t>Sharinger</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Pre-Award Analyst</a:t>
                      </a:r>
                    </a:p>
                  </a:txBody>
                  <a:tcPr/>
                </a:tc>
                <a:tc>
                  <a:txBody>
                    <a:bodyPr/>
                    <a:lstStyle/>
                    <a:p>
                      <a:r>
                        <a:rPr lang="en-US" dirty="0">
                          <a:latin typeface="Arial" panose="020B0604020202020204" pitchFamily="34" charset="0"/>
                          <a:cs typeface="Arial" panose="020B0604020202020204" pitchFamily="34" charset="0"/>
                          <a:hlinkClick r:id="rId6"/>
                        </a:rPr>
                        <a:t>jsharinger@mednet.ucla.edu</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911038326"/>
                  </a:ext>
                </a:extLst>
              </a:tr>
            </a:tbl>
          </a:graphicData>
        </a:graphic>
      </p:graphicFrame>
    </p:spTree>
    <p:extLst>
      <p:ext uri="{BB962C8B-B14F-4D97-AF65-F5344CB8AC3E}">
        <p14:creationId xmlns:p14="http://schemas.microsoft.com/office/powerpoint/2010/main" val="12977259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84479"/>
            <a:ext cx="6858000" cy="2387600"/>
          </a:xfrm>
        </p:spPr>
        <p:txBody>
          <a:bodyPr/>
          <a:lstStyle/>
          <a:p>
            <a:r>
              <a:rPr lang="en-US" dirty="0">
                <a:latin typeface="Times New Roman" panose="02020603050405020304" pitchFamily="18" charset="0"/>
                <a:cs typeface="Times New Roman" panose="02020603050405020304" pitchFamily="18" charset="0"/>
              </a:rPr>
              <a:t>Facilities and Space Planning</a:t>
            </a:r>
          </a:p>
        </p:txBody>
      </p:sp>
    </p:spTree>
    <p:extLst>
      <p:ext uri="{BB962C8B-B14F-4D97-AF65-F5344CB8AC3E}">
        <p14:creationId xmlns:p14="http://schemas.microsoft.com/office/powerpoint/2010/main" val="703894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82" y="245739"/>
            <a:ext cx="8786835" cy="748948"/>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Role of the Facilities &amp; Space Planning Team</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702582" y="828587"/>
            <a:ext cx="8786835" cy="5008220"/>
          </a:xfrm>
        </p:spPr>
        <p:txBody>
          <a:bodyPr>
            <a:normAutofit fontScale="92500" lnSpcReduction="10000"/>
          </a:bodyPr>
          <a:lstStyle/>
          <a:p>
            <a:pPr marL="0" indent="0">
              <a:buNone/>
            </a:pPr>
            <a:r>
              <a:rPr lang="en-US" sz="2600" dirty="0">
                <a:solidFill>
                  <a:srgbClr val="536895"/>
                </a:solidFill>
                <a:latin typeface="Arial" panose="020B0604020202020204" pitchFamily="34" charset="0"/>
                <a:cs typeface="Arial" panose="020B0604020202020204" pitchFamily="34" charset="0"/>
              </a:rPr>
              <a:t>To provide a safe and functional environment in buildings for delivery of research, teaching, patient care, and public services by providing the following services </a:t>
            </a:r>
            <a:r>
              <a:rPr lang="en-US" sz="2400" dirty="0">
                <a:solidFill>
                  <a:srgbClr val="536895"/>
                </a:solidFill>
                <a:latin typeface="Arial" panose="020B0604020202020204" pitchFamily="34" charset="0"/>
                <a:cs typeface="Arial" panose="020B0604020202020204" pitchFamily="34" charset="0"/>
              </a:rPr>
              <a:t>: </a:t>
            </a:r>
          </a:p>
          <a:p>
            <a:pPr marL="857250" lvl="1" indent="-342900">
              <a:buFont typeface="+mj-lt"/>
              <a:buAutoNum type="arabicPeriod"/>
            </a:pPr>
            <a:r>
              <a:rPr lang="en-US" sz="1600" dirty="0">
                <a:latin typeface="Arial" panose="020B0604020202020204" pitchFamily="34" charset="0"/>
                <a:cs typeface="Arial" panose="020B0604020202020204" pitchFamily="34" charset="0"/>
              </a:rPr>
              <a:t>Housekeeping (Semel, 300 Medical Plaza, Resnick Hospital)</a:t>
            </a:r>
          </a:p>
          <a:p>
            <a:pPr marL="857250" lvl="1" indent="-342900">
              <a:buFont typeface="+mj-lt"/>
              <a:buAutoNum type="arabicPeriod"/>
            </a:pPr>
            <a:r>
              <a:rPr lang="en-US" sz="1600" dirty="0">
                <a:latin typeface="Arial" panose="020B0604020202020204" pitchFamily="34" charset="0"/>
                <a:cs typeface="Arial" panose="020B0604020202020204" pitchFamily="34" charset="0"/>
              </a:rPr>
              <a:t>Building maintenance (Moving services, minor carpentry, paint, electrical, plumbing, thermostat adjustment) </a:t>
            </a:r>
          </a:p>
          <a:p>
            <a:pPr marL="857250" lvl="1" indent="-342900">
              <a:buFont typeface="+mj-lt"/>
              <a:buAutoNum type="arabicPeriod"/>
            </a:pPr>
            <a:r>
              <a:rPr lang="en-US" sz="1600" dirty="0">
                <a:latin typeface="Arial" panose="020B0604020202020204" pitchFamily="34" charset="0"/>
                <a:cs typeface="Arial" panose="020B0604020202020204" pitchFamily="34" charset="0"/>
              </a:rPr>
              <a:t>Mail/receiving (Semel, 300 Medical Plaza, NRB)</a:t>
            </a:r>
          </a:p>
          <a:p>
            <a:pPr marL="857250" lvl="1" indent="-342900">
              <a:buFont typeface="+mj-lt"/>
              <a:buAutoNum type="arabicPeriod"/>
            </a:pPr>
            <a:r>
              <a:rPr lang="en-US" sz="1600" dirty="0">
                <a:latin typeface="Arial" panose="020B0604020202020204" pitchFamily="34" charset="0"/>
                <a:cs typeface="Arial" panose="020B0604020202020204" pitchFamily="34" charset="0"/>
              </a:rPr>
              <a:t>Office and Laboratory Keys and Door Signage (Semel, 300 Medical Plaza, NRB)</a:t>
            </a:r>
          </a:p>
          <a:p>
            <a:pPr marL="857250" lvl="1" indent="-342900">
              <a:buFont typeface="+mj-lt"/>
              <a:buAutoNum type="arabicPeriod"/>
            </a:pPr>
            <a:r>
              <a:rPr lang="en-US" sz="1600" dirty="0">
                <a:latin typeface="Arial" panose="020B0604020202020204" pitchFamily="34" charset="0"/>
                <a:cs typeface="Arial" panose="020B0604020202020204" pitchFamily="34" charset="0"/>
              </a:rPr>
              <a:t>Panic button installation and trouble shooting (Semel, 300 Medical Plaza)</a:t>
            </a:r>
          </a:p>
          <a:p>
            <a:pPr marL="857250" lvl="1" indent="-342900">
              <a:buFont typeface="+mj-lt"/>
              <a:buAutoNum type="arabicPeriod"/>
            </a:pPr>
            <a:r>
              <a:rPr lang="en-US" sz="1600" dirty="0">
                <a:latin typeface="Arial" panose="020B0604020202020204" pitchFamily="34" charset="0"/>
                <a:cs typeface="Arial" panose="020B0604020202020204" pitchFamily="34" charset="0"/>
              </a:rPr>
              <a:t>Coordination for Safety and Biosafety of all spaces in buildings with Semel institute Department of psychiatry faculty, staff, trainees and visitors</a:t>
            </a:r>
          </a:p>
          <a:p>
            <a:pPr marL="857250" lvl="1" indent="-342900">
              <a:buFont typeface="+mj-lt"/>
              <a:buAutoNum type="arabicPeriod"/>
            </a:pPr>
            <a:r>
              <a:rPr lang="en-US" sz="1600" dirty="0">
                <a:latin typeface="Arial" panose="020B0604020202020204" pitchFamily="34" charset="0"/>
                <a:cs typeface="Arial" panose="020B0604020202020204" pitchFamily="34" charset="0"/>
              </a:rPr>
              <a:t>Conference room booking (Semel, 300 Medical Plaza-Marisa Leif Conference Room)</a:t>
            </a:r>
          </a:p>
          <a:p>
            <a:pPr marL="857250" lvl="1" indent="-342900">
              <a:buFont typeface="+mj-lt"/>
              <a:buAutoNum type="arabicPeriod"/>
            </a:pPr>
            <a:r>
              <a:rPr lang="en-US" sz="1600" dirty="0">
                <a:latin typeface="Arial" panose="020B0604020202020204" pitchFamily="34" charset="0"/>
                <a:cs typeface="Arial" panose="020B0604020202020204" pitchFamily="34" charset="0"/>
              </a:rPr>
              <a:t>Space Planning/Space Committee</a:t>
            </a:r>
          </a:p>
          <a:p>
            <a:pPr marL="857250" lvl="1" indent="-342900">
              <a:buFont typeface="+mj-lt"/>
              <a:buAutoNum type="arabicPeriod"/>
            </a:pPr>
            <a:r>
              <a:rPr lang="en-US" sz="1600" dirty="0">
                <a:latin typeface="Arial" panose="020B0604020202020204" pitchFamily="34" charset="0"/>
                <a:cs typeface="Arial" panose="020B0604020202020204" pitchFamily="34" charset="0"/>
              </a:rPr>
              <a:t>Coordination with Campus Facilities (electrical, plumbing, HVAC, fire alarms, and elevators</a:t>
            </a:r>
          </a:p>
          <a:p>
            <a:pPr marL="857250" lvl="1" indent="-342900">
              <a:buFont typeface="+mj-lt"/>
              <a:buAutoNum type="arabicPeriod"/>
            </a:pPr>
            <a:r>
              <a:rPr lang="en-US" sz="1600" dirty="0">
                <a:latin typeface="Arial" panose="020B0604020202020204" pitchFamily="34" charset="0"/>
                <a:cs typeface="Arial" panose="020B0604020202020204" pitchFamily="34" charset="0"/>
              </a:rPr>
              <a:t>Space planning to include needs of furniture and equipment for offices, wet/dry laboratories, testing and consultation spaces, and public spaces</a:t>
            </a:r>
          </a:p>
          <a:p>
            <a:pPr marL="857250" lvl="1" indent="-342900">
              <a:buFont typeface="+mj-lt"/>
              <a:buAutoNum type="arabicPeriod"/>
            </a:pPr>
            <a:r>
              <a:rPr lang="en-US" sz="1600" dirty="0">
                <a:latin typeface="Arial" panose="020B0604020202020204" pitchFamily="34" charset="0"/>
                <a:cs typeface="Arial" panose="020B0604020202020204" pitchFamily="34" charset="0"/>
              </a:rPr>
              <a:t>Coordination with campus Real Estate Office for space acquisition</a:t>
            </a:r>
          </a:p>
          <a:p>
            <a:pPr marL="857250" lvl="1" indent="-342900">
              <a:buFont typeface="+mj-lt"/>
              <a:buAutoNum type="arabicPeriod"/>
            </a:pPr>
            <a:r>
              <a:rPr lang="en-US" sz="1600" dirty="0">
                <a:latin typeface="Arial" panose="020B0604020202020204" pitchFamily="34" charset="0"/>
                <a:cs typeface="Arial" panose="020B0604020202020204" pitchFamily="34" charset="0"/>
              </a:rPr>
              <a:t>Orientation/On-Boarding for new faculty and staff</a:t>
            </a:r>
          </a:p>
          <a:p>
            <a:pPr marL="857250" lvl="1" indent="-342900">
              <a:buFont typeface="+mj-lt"/>
              <a:buAutoNum type="arabicPeriod"/>
            </a:pPr>
            <a:r>
              <a:rPr lang="en-US" sz="1600" dirty="0">
                <a:latin typeface="Arial" panose="020B0604020202020204" pitchFamily="34" charset="0"/>
                <a:cs typeface="Arial" panose="020B0604020202020204" pitchFamily="34" charset="0"/>
              </a:rPr>
              <a:t>Space Inventory</a:t>
            </a:r>
          </a:p>
          <a:p>
            <a:pPr marL="857250" lvl="1" indent="-342900">
              <a:buFont typeface="+mj-lt"/>
              <a:buAutoNum type="arabicPeriod"/>
            </a:pPr>
            <a:r>
              <a:rPr lang="en-US" sz="1600" dirty="0">
                <a:latin typeface="Arial" panose="020B0604020202020204" pitchFamily="34" charset="0"/>
                <a:cs typeface="Arial" panose="020B0604020202020204" pitchFamily="34" charset="0"/>
              </a:rPr>
              <a:t>Commissioning and decommissioning of wet bench laboratories </a:t>
            </a:r>
          </a:p>
          <a:p>
            <a:pPr marL="857250" lvl="1" indent="-342900">
              <a:buFont typeface="+mj-lt"/>
              <a:buAutoNum type="arabicPeriod"/>
            </a:pPr>
            <a:endParaRPr lang="en-US" sz="1800" dirty="0">
              <a:solidFill>
                <a:srgbClr val="536895"/>
              </a:solidFill>
              <a:latin typeface="Arial" panose="020B0604020202020204" pitchFamily="34" charset="0"/>
              <a:cs typeface="Arial" panose="020B0604020202020204" pitchFamily="34" charset="0"/>
            </a:endParaRPr>
          </a:p>
          <a:p>
            <a:pPr marL="857250" lvl="1" indent="-342900">
              <a:buFont typeface="+mj-lt"/>
              <a:buAutoNum type="arabicPeriod"/>
            </a:pPr>
            <a:endParaRPr lang="en-US" sz="1800" dirty="0">
              <a:solidFill>
                <a:srgbClr val="536895"/>
              </a:solidFill>
              <a:latin typeface="Arial" panose="020B0604020202020204" pitchFamily="34" charset="0"/>
              <a:cs typeface="Arial" panose="020B0604020202020204" pitchFamily="34" charset="0"/>
            </a:endParaRPr>
          </a:p>
          <a:p>
            <a:pPr marL="857250" lvl="1" indent="-342900">
              <a:buFont typeface="+mj-lt"/>
              <a:buAutoNum type="arabicPeriod"/>
            </a:pPr>
            <a:endParaRPr lang="en-US" sz="1800" dirty="0">
              <a:solidFill>
                <a:srgbClr val="536895"/>
              </a:solidFill>
              <a:latin typeface="Arial" panose="020B0604020202020204" pitchFamily="34" charset="0"/>
              <a:cs typeface="Arial" panose="020B0604020202020204" pitchFamily="34" charset="0"/>
            </a:endParaRPr>
          </a:p>
          <a:p>
            <a:pPr marL="857250" lvl="1" indent="-342900">
              <a:buFont typeface="+mj-lt"/>
              <a:buAutoNum type="arabicPeriod"/>
            </a:pPr>
            <a:endParaRPr lang="en-US" sz="1800" dirty="0">
              <a:solidFill>
                <a:srgbClr val="536895"/>
              </a:solidFill>
              <a:latin typeface="Arial" panose="020B0604020202020204" pitchFamily="34" charset="0"/>
              <a:cs typeface="Arial" panose="020B0604020202020204" pitchFamily="34" charset="0"/>
            </a:endParaRPr>
          </a:p>
          <a:p>
            <a:pPr marL="857250" lvl="1" indent="-342900">
              <a:buFont typeface="+mj-lt"/>
              <a:buAutoNum type="arabicPeriod"/>
            </a:pPr>
            <a:endParaRPr lang="en-US" dirty="0">
              <a:solidFill>
                <a:srgbClr val="536895"/>
              </a:solidFill>
              <a:latin typeface="Arial" panose="020B0604020202020204" pitchFamily="34" charset="0"/>
              <a:cs typeface="Arial" panose="020B0604020202020204" pitchFamily="34" charset="0"/>
            </a:endParaRPr>
          </a:p>
          <a:p>
            <a:pPr marL="857250" lvl="1" indent="-342900">
              <a:buFont typeface="+mj-lt"/>
              <a:buAutoNum type="arabicPeriod"/>
            </a:pPr>
            <a:endParaRPr lang="en-US" sz="1500" dirty="0">
              <a:solidFill>
                <a:srgbClr val="5368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494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705" y="-94596"/>
            <a:ext cx="8786835" cy="90986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How to Request Services from Semel Facilities</a:t>
            </a:r>
          </a:p>
        </p:txBody>
      </p:sp>
      <p:sp>
        <p:nvSpPr>
          <p:cNvPr id="2" name="Content Placeholder 1"/>
          <p:cNvSpPr>
            <a:spLocks noGrp="1"/>
          </p:cNvSpPr>
          <p:nvPr>
            <p:ph idx="1"/>
          </p:nvPr>
        </p:nvSpPr>
        <p:spPr>
          <a:xfrm>
            <a:off x="1881163" y="946080"/>
            <a:ext cx="8615917" cy="4498392"/>
          </a:xfrm>
        </p:spPr>
        <p:txBody>
          <a:bodyPr>
            <a:noAutofit/>
          </a:bodyPr>
          <a:lstStyle/>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Housekeeping</a:t>
            </a:r>
            <a:r>
              <a:rPr lang="en-US" sz="1600" dirty="0">
                <a:solidFill>
                  <a:srgbClr val="536895"/>
                </a:solidFill>
                <a:latin typeface="Arial" panose="020B0604020202020204" pitchFamily="34" charset="0"/>
                <a:cs typeface="Arial" panose="020B0604020202020204" pitchFamily="34" charset="0"/>
              </a:rPr>
              <a:t> – Email Sailesh Pal </a:t>
            </a:r>
            <a:r>
              <a:rPr lang="en-US" sz="1600" dirty="0">
                <a:latin typeface="Arial" panose="020B0604020202020204" pitchFamily="34" charset="0"/>
                <a:cs typeface="Arial" panose="020B0604020202020204" pitchFamily="34" charset="0"/>
                <a:hlinkClick r:id="rId2"/>
              </a:rPr>
              <a:t>SPal@mednet.ucla.edu</a:t>
            </a:r>
            <a:endParaRPr lang="en-US" sz="1600" dirty="0">
              <a:solidFill>
                <a:srgbClr val="536895"/>
              </a:solidFill>
              <a:latin typeface="Arial" panose="020B0604020202020204" pitchFamily="34" charset="0"/>
              <a:cs typeface="Arial" panose="020B0604020202020204" pitchFamily="34" charset="0"/>
            </a:endParaRPr>
          </a:p>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Building maintenance </a:t>
            </a:r>
            <a:r>
              <a:rPr lang="en-US" sz="1600" dirty="0">
                <a:solidFill>
                  <a:srgbClr val="536895"/>
                </a:solidFill>
                <a:latin typeface="Arial" panose="020B0604020202020204" pitchFamily="34" charset="0"/>
                <a:cs typeface="Arial" panose="020B0604020202020204" pitchFamily="34" charset="0"/>
              </a:rPr>
              <a:t>(Moving services, minor carpentry, paint, electrical, plumbing, thermostat adjustment) Email Efrain Solares, </a:t>
            </a:r>
            <a:r>
              <a:rPr lang="en-US" sz="1600" dirty="0">
                <a:latin typeface="Arial" panose="020B0604020202020204" pitchFamily="34" charset="0"/>
                <a:cs typeface="Arial" panose="020B0604020202020204" pitchFamily="34" charset="0"/>
                <a:hlinkClick r:id="rId3"/>
              </a:rPr>
              <a:t>ESolares@mednet.ucla.edu</a:t>
            </a:r>
            <a:endParaRPr lang="en-US" sz="1600" dirty="0">
              <a:solidFill>
                <a:srgbClr val="536895"/>
              </a:solidFill>
              <a:latin typeface="Arial" panose="020B0604020202020204" pitchFamily="34" charset="0"/>
              <a:cs typeface="Arial" panose="020B0604020202020204" pitchFamily="34" charset="0"/>
            </a:endParaRPr>
          </a:p>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Mail/receiving </a:t>
            </a:r>
            <a:r>
              <a:rPr lang="en-US" sz="1600" dirty="0">
                <a:solidFill>
                  <a:srgbClr val="536895"/>
                </a:solidFill>
                <a:latin typeface="Arial" panose="020B0604020202020204" pitchFamily="34" charset="0"/>
                <a:cs typeface="Arial" panose="020B0604020202020204" pitchFamily="34" charset="0"/>
              </a:rPr>
              <a:t>(Semel, 300 Medical Plaza, NRB) – Email </a:t>
            </a:r>
            <a:r>
              <a:rPr lang="en-US" sz="1600" dirty="0">
                <a:solidFill>
                  <a:srgbClr val="536895"/>
                </a:solidFill>
                <a:latin typeface="Arial" panose="020B0604020202020204" pitchFamily="34" charset="0"/>
                <a:cs typeface="Arial" panose="020B0604020202020204" pitchFamily="34" charset="0"/>
                <a:hlinkClick r:id="rId4"/>
              </a:rPr>
              <a:t>Semelfacilities@mednet.ucla.edu</a:t>
            </a:r>
            <a:r>
              <a:rPr lang="en-US" sz="1600" dirty="0">
                <a:solidFill>
                  <a:srgbClr val="536895"/>
                </a:solidFill>
                <a:latin typeface="Arial" panose="020B0604020202020204" pitchFamily="34" charset="0"/>
                <a:cs typeface="Arial" panose="020B0604020202020204" pitchFamily="34" charset="0"/>
              </a:rPr>
              <a:t>, for individual </a:t>
            </a:r>
          </a:p>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Office and Laboratory Keys and Door Signage </a:t>
            </a:r>
            <a:r>
              <a:rPr lang="en-US" sz="1600" dirty="0">
                <a:solidFill>
                  <a:srgbClr val="536895"/>
                </a:solidFill>
                <a:latin typeface="Arial" panose="020B0604020202020204" pitchFamily="34" charset="0"/>
                <a:cs typeface="Arial" panose="020B0604020202020204" pitchFamily="34" charset="0"/>
              </a:rPr>
              <a:t>(Semel, 300 Medical Plaza, NRB) Email Oscar Dominguez ODominguez@mednet.ucla.edu  and William Naidu WilliamNaidu@mednet.ucla.edu </a:t>
            </a:r>
          </a:p>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Panic button installation and trouble shooting </a:t>
            </a:r>
            <a:r>
              <a:rPr lang="en-US" sz="1600" dirty="0">
                <a:solidFill>
                  <a:srgbClr val="536895"/>
                </a:solidFill>
                <a:latin typeface="Arial" panose="020B0604020202020204" pitchFamily="34" charset="0"/>
                <a:cs typeface="Arial" panose="020B0604020202020204" pitchFamily="34" charset="0"/>
              </a:rPr>
              <a:t>(Semel, 300 Medical Plaza)- Email </a:t>
            </a:r>
            <a:r>
              <a:rPr lang="en-US" sz="1600" dirty="0">
                <a:latin typeface="Arial" panose="020B0604020202020204" pitchFamily="34" charset="0"/>
                <a:cs typeface="Arial" panose="020B0604020202020204" pitchFamily="34" charset="0"/>
                <a:hlinkClick r:id="rId4"/>
              </a:rPr>
              <a:t>Semelfacilities@mednet.ucla.edu</a:t>
            </a:r>
            <a:endParaRPr lang="en-US" sz="1600" dirty="0">
              <a:solidFill>
                <a:srgbClr val="536895"/>
              </a:solidFill>
              <a:latin typeface="Arial" panose="020B0604020202020204" pitchFamily="34" charset="0"/>
              <a:cs typeface="Arial" panose="020B0604020202020204" pitchFamily="34" charset="0"/>
            </a:endParaRPr>
          </a:p>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Coordination for Safety and Biosafety of all spaces in buildings with Semel institute Department of psychiatry faculty, staff, trainees and visitors </a:t>
            </a:r>
            <a:r>
              <a:rPr lang="en-US" sz="1600" dirty="0">
                <a:solidFill>
                  <a:srgbClr val="536895"/>
                </a:solidFill>
                <a:latin typeface="Arial" panose="020B0604020202020204" pitchFamily="34" charset="0"/>
                <a:cs typeface="Arial" panose="020B0604020202020204" pitchFamily="34" charset="0"/>
              </a:rPr>
              <a:t>– Email Xiaoyu (Alex) Wu, </a:t>
            </a:r>
            <a:r>
              <a:rPr lang="en-US" sz="1600" dirty="0">
                <a:latin typeface="Arial" panose="020B0604020202020204" pitchFamily="34" charset="0"/>
                <a:cs typeface="Arial" panose="020B0604020202020204" pitchFamily="34" charset="0"/>
                <a:hlinkClick r:id="rId5"/>
              </a:rPr>
              <a:t>XiaoyuWu@mednet.ucla.edu</a:t>
            </a:r>
            <a:endParaRPr lang="en-US" sz="1600" dirty="0">
              <a:solidFill>
                <a:srgbClr val="536895"/>
              </a:solidFill>
              <a:latin typeface="Arial" panose="020B0604020202020204" pitchFamily="34" charset="0"/>
              <a:cs typeface="Arial" panose="020B0604020202020204" pitchFamily="34" charset="0"/>
            </a:endParaRPr>
          </a:p>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Conference room booking</a:t>
            </a:r>
            <a:r>
              <a:rPr lang="en-US" sz="1600" dirty="0">
                <a:solidFill>
                  <a:srgbClr val="536895"/>
                </a:solidFill>
                <a:latin typeface="Arial" panose="020B0604020202020204" pitchFamily="34" charset="0"/>
                <a:cs typeface="Arial" panose="020B0604020202020204" pitchFamily="34" charset="0"/>
              </a:rPr>
              <a:t> (Semel, 300 Medical Plaza-Marisa Leif Conference Room)</a:t>
            </a:r>
          </a:p>
          <a:p>
            <a:pPr marL="742950" lvl="1">
              <a:lnSpc>
                <a:spcPct val="100000"/>
              </a:lnSpc>
              <a:buFont typeface="+mj-lt"/>
              <a:buAutoNum type="arabicPeriod"/>
            </a:pPr>
            <a:r>
              <a:rPr lang="en-US" sz="1600" b="1" dirty="0">
                <a:solidFill>
                  <a:srgbClr val="536895"/>
                </a:solidFill>
                <a:latin typeface="Arial" panose="020B0604020202020204" pitchFamily="34" charset="0"/>
                <a:cs typeface="Arial" panose="020B0604020202020204" pitchFamily="34" charset="0"/>
              </a:rPr>
              <a:t>Space Planning/Space Committee </a:t>
            </a:r>
            <a:r>
              <a:rPr lang="en-US" sz="1600" dirty="0">
                <a:solidFill>
                  <a:srgbClr val="536895"/>
                </a:solidFill>
                <a:latin typeface="Arial" panose="020B0604020202020204" pitchFamily="34" charset="0"/>
                <a:cs typeface="Arial" panose="020B0604020202020204" pitchFamily="34" charset="0"/>
              </a:rPr>
              <a:t>– Email Oscar Dominguez </a:t>
            </a:r>
            <a:r>
              <a:rPr lang="en-US" sz="1600" dirty="0">
                <a:latin typeface="Arial" panose="020B0604020202020204" pitchFamily="34" charset="0"/>
                <a:cs typeface="Arial" panose="020B0604020202020204" pitchFamily="34" charset="0"/>
                <a:hlinkClick r:id="rId6"/>
              </a:rPr>
              <a:t>ODominguez@mednet.ucla.edu</a:t>
            </a:r>
            <a:r>
              <a:rPr lang="en-US" sz="1600" dirty="0">
                <a:latin typeface="Arial" panose="020B0604020202020204" pitchFamily="34" charset="0"/>
                <a:cs typeface="Arial" panose="020B0604020202020204" pitchFamily="34" charset="0"/>
              </a:rPr>
              <a:t> </a:t>
            </a:r>
            <a:r>
              <a:rPr lang="en-US" sz="1600" dirty="0">
                <a:solidFill>
                  <a:srgbClr val="536895"/>
                </a:solidFill>
                <a:latin typeface="Arial" panose="020B0604020202020204" pitchFamily="34" charset="0"/>
                <a:cs typeface="Arial" panose="020B0604020202020204" pitchFamily="34" charset="0"/>
              </a:rPr>
              <a:t>and William Naidu </a:t>
            </a:r>
            <a:r>
              <a:rPr lang="en-US" sz="1600" dirty="0">
                <a:latin typeface="Arial" panose="020B0604020202020204" pitchFamily="34" charset="0"/>
                <a:cs typeface="Arial" panose="020B0604020202020204" pitchFamily="34" charset="0"/>
                <a:hlinkClick r:id="rId7"/>
              </a:rPr>
              <a:t>WilliamNaidu@mednet.ucla.edu</a:t>
            </a:r>
            <a:endParaRPr lang="en-US" sz="1600" dirty="0">
              <a:solidFill>
                <a:srgbClr val="536895"/>
              </a:solidFill>
              <a:latin typeface="Arial" panose="020B0604020202020204" pitchFamily="34" charset="0"/>
              <a:cs typeface="Arial" panose="020B0604020202020204" pitchFamily="34" charset="0"/>
            </a:endParaRPr>
          </a:p>
          <a:p>
            <a:pPr marL="857250" lvl="1" indent="-342900">
              <a:buFont typeface="+mj-lt"/>
              <a:buAutoNum type="arabicPeriod"/>
            </a:pPr>
            <a:endParaRPr lang="en-US" sz="1050" dirty="0">
              <a:solidFill>
                <a:srgbClr val="536895"/>
              </a:solidFill>
              <a:latin typeface="Arial" panose="020B0604020202020204" pitchFamily="34" charset="0"/>
              <a:cs typeface="Arial" panose="020B0604020202020204" pitchFamily="34" charset="0"/>
            </a:endParaRPr>
          </a:p>
          <a:p>
            <a:pPr marL="457200" indent="-457200">
              <a:buFont typeface="+mj-lt"/>
              <a:buAutoNum type="arabicPeriod"/>
            </a:pPr>
            <a:endParaRPr lang="en-US" sz="2400" dirty="0">
              <a:solidFill>
                <a:srgbClr val="536895"/>
              </a:solidFill>
              <a:latin typeface="Arial" panose="020B0604020202020204" pitchFamily="34" charset="0"/>
              <a:cs typeface="Arial" panose="020B0604020202020204" pitchFamily="34" charset="0"/>
            </a:endParaRPr>
          </a:p>
          <a:p>
            <a:pPr marL="457200" indent="-457200"/>
            <a:endParaRPr lang="en-US" sz="2400" dirty="0">
              <a:solidFill>
                <a:srgbClr val="536895"/>
              </a:solidFill>
              <a:latin typeface="Arial" panose="020B0604020202020204" pitchFamily="34" charset="0"/>
              <a:cs typeface="Arial" panose="020B0604020202020204" pitchFamily="34" charset="0"/>
            </a:endParaRPr>
          </a:p>
          <a:p>
            <a:endParaRPr lang="en-US" sz="2400" dirty="0">
              <a:solidFill>
                <a:srgbClr val="5368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8578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2FA9-296A-1F4F-FFEA-04F6B4095563}"/>
              </a:ext>
            </a:extLst>
          </p:cNvPr>
          <p:cNvSpPr>
            <a:spLocks noGrp="1"/>
          </p:cNvSpPr>
          <p:nvPr>
            <p:ph type="title"/>
          </p:nvPr>
        </p:nvSpPr>
        <p:spPr>
          <a:xfrm>
            <a:off x="1410726" y="-355598"/>
            <a:ext cx="9370548" cy="1421435"/>
          </a:xfrm>
        </p:spPr>
        <p:txBody>
          <a:bodyPr/>
          <a:lstStyle/>
          <a:p>
            <a:pPr algn="ctr"/>
            <a:r>
              <a:rPr lang="en-US" sz="3200" dirty="0">
                <a:latin typeface="Times New Roman" panose="02020603050405020304" pitchFamily="18" charset="0"/>
                <a:cs typeface="Times New Roman" panose="02020603050405020304" pitchFamily="18" charset="0"/>
              </a:rPr>
              <a:t>How to Request Services from Semel Facilities </a:t>
            </a:r>
            <a:r>
              <a:rPr lang="en-US" sz="24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continued)</a:t>
            </a:r>
            <a:endParaRPr lang="en-US" dirty="0"/>
          </a:p>
        </p:txBody>
      </p:sp>
      <p:sp>
        <p:nvSpPr>
          <p:cNvPr id="3" name="Content Placeholder 2">
            <a:extLst>
              <a:ext uri="{FF2B5EF4-FFF2-40B4-BE49-F238E27FC236}">
                <a16:creationId xmlns:a16="http://schemas.microsoft.com/office/drawing/2014/main" id="{A414D17D-2FA2-2555-E80A-92A2F0ABFABA}"/>
              </a:ext>
            </a:extLst>
          </p:cNvPr>
          <p:cNvSpPr>
            <a:spLocks noGrp="1"/>
          </p:cNvSpPr>
          <p:nvPr>
            <p:ph idx="1"/>
          </p:nvPr>
        </p:nvSpPr>
        <p:spPr>
          <a:xfrm>
            <a:off x="1800726" y="1171853"/>
            <a:ext cx="8446169" cy="4639401"/>
          </a:xfrm>
        </p:spPr>
        <p:txBody>
          <a:bodyPr>
            <a:normAutofit fontScale="55000" lnSpcReduction="20000"/>
          </a:bodyPr>
          <a:lstStyle/>
          <a:p>
            <a:pPr lvl="1" indent="0">
              <a:lnSpc>
                <a:spcPct val="120000"/>
              </a:lnSpc>
              <a:buNone/>
            </a:pPr>
            <a:r>
              <a:rPr lang="en-US" sz="2900" b="1" dirty="0">
                <a:solidFill>
                  <a:srgbClr val="536895"/>
                </a:solidFill>
                <a:latin typeface="Arial" panose="020B0604020202020204" pitchFamily="34" charset="0"/>
                <a:cs typeface="Arial" panose="020B0604020202020204" pitchFamily="34" charset="0"/>
              </a:rPr>
              <a:t>9</a:t>
            </a:r>
            <a:r>
              <a:rPr lang="en-US" sz="2900" dirty="0">
                <a:solidFill>
                  <a:srgbClr val="536895"/>
                </a:solidFill>
                <a:latin typeface="Arial" panose="020B0604020202020204" pitchFamily="34" charset="0"/>
                <a:cs typeface="Arial" panose="020B0604020202020204" pitchFamily="34" charset="0"/>
              </a:rPr>
              <a:t>. </a:t>
            </a:r>
            <a:r>
              <a:rPr lang="en-US" sz="2600" b="1" dirty="0">
                <a:solidFill>
                  <a:srgbClr val="536895"/>
                </a:solidFill>
                <a:latin typeface="Arial" panose="020B0604020202020204" pitchFamily="34" charset="0"/>
                <a:cs typeface="Arial" panose="020B0604020202020204" pitchFamily="34" charset="0"/>
              </a:rPr>
              <a:t>Coordination with Campus Facilities </a:t>
            </a:r>
            <a:r>
              <a:rPr lang="en-US" sz="2600" dirty="0">
                <a:solidFill>
                  <a:srgbClr val="536895"/>
                </a:solidFill>
                <a:latin typeface="Arial" panose="020B0604020202020204" pitchFamily="34" charset="0"/>
                <a:cs typeface="Arial" panose="020B0604020202020204" pitchFamily="34" charset="0"/>
              </a:rPr>
              <a:t>(electrical, plumbing, HVAC, fire alarms, and   </a:t>
            </a:r>
            <a:br>
              <a:rPr lang="en-US" sz="2600" dirty="0">
                <a:solidFill>
                  <a:srgbClr val="536895"/>
                </a:solidFill>
                <a:latin typeface="Arial" panose="020B0604020202020204" pitchFamily="34" charset="0"/>
                <a:cs typeface="Arial" panose="020B0604020202020204" pitchFamily="34" charset="0"/>
              </a:rPr>
            </a:br>
            <a:r>
              <a:rPr lang="en-US" sz="2600" dirty="0">
                <a:solidFill>
                  <a:srgbClr val="536895"/>
                </a:solidFill>
                <a:latin typeface="Arial" panose="020B0604020202020204" pitchFamily="34" charset="0"/>
                <a:cs typeface="Arial" panose="020B0604020202020204" pitchFamily="34" charset="0"/>
              </a:rPr>
              <a:t>     elevators) – Email Semelfacilities@mednet.ucla.edu</a:t>
            </a:r>
          </a:p>
          <a:p>
            <a:pPr lvl="1" indent="0">
              <a:lnSpc>
                <a:spcPct val="120000"/>
              </a:lnSpc>
              <a:buNone/>
            </a:pPr>
            <a:r>
              <a:rPr lang="en-US" sz="2600" b="1" dirty="0">
                <a:solidFill>
                  <a:srgbClr val="536895"/>
                </a:solidFill>
                <a:latin typeface="Arial" panose="020B0604020202020204" pitchFamily="34" charset="0"/>
                <a:cs typeface="Arial" panose="020B0604020202020204" pitchFamily="34" charset="0"/>
              </a:rPr>
              <a:t>10</a:t>
            </a:r>
            <a:r>
              <a:rPr lang="en-US" sz="2600" dirty="0">
                <a:solidFill>
                  <a:srgbClr val="536895"/>
                </a:solidFill>
                <a:latin typeface="Arial" panose="020B0604020202020204" pitchFamily="34" charset="0"/>
                <a:cs typeface="Arial" panose="020B0604020202020204" pitchFamily="34" charset="0"/>
              </a:rPr>
              <a:t>. </a:t>
            </a:r>
            <a:r>
              <a:rPr lang="en-US" sz="2600" b="1" dirty="0">
                <a:solidFill>
                  <a:srgbClr val="536895"/>
                </a:solidFill>
                <a:latin typeface="Arial" panose="020B0604020202020204" pitchFamily="34" charset="0"/>
                <a:cs typeface="Arial" panose="020B0604020202020204" pitchFamily="34" charset="0"/>
              </a:rPr>
              <a:t>Space planning to include needs for offices, wet/dry laboratories, testing and  </a:t>
            </a:r>
            <a:br>
              <a:rPr lang="en-US" sz="2600" b="1" dirty="0">
                <a:solidFill>
                  <a:srgbClr val="536895"/>
                </a:solidFill>
                <a:latin typeface="Arial" panose="020B0604020202020204" pitchFamily="34" charset="0"/>
                <a:cs typeface="Arial" panose="020B0604020202020204" pitchFamily="34" charset="0"/>
              </a:rPr>
            </a:br>
            <a:r>
              <a:rPr lang="en-US" sz="2600" b="1" dirty="0">
                <a:solidFill>
                  <a:srgbClr val="536895"/>
                </a:solidFill>
                <a:latin typeface="Arial" panose="020B0604020202020204" pitchFamily="34" charset="0"/>
                <a:cs typeface="Arial" panose="020B0604020202020204" pitchFamily="34" charset="0"/>
              </a:rPr>
              <a:t>      consultation spaces, and public spaces </a:t>
            </a:r>
            <a:r>
              <a:rPr lang="en-US" sz="2600" dirty="0">
                <a:solidFill>
                  <a:srgbClr val="536895"/>
                </a:solidFill>
                <a:latin typeface="Arial" panose="020B0604020202020204" pitchFamily="34" charset="0"/>
                <a:cs typeface="Arial" panose="020B0604020202020204" pitchFamily="34" charset="0"/>
              </a:rPr>
              <a:t>– Email Steven Fulton   </a:t>
            </a:r>
            <a:br>
              <a:rPr lang="en-US" sz="2600" dirty="0">
                <a:solidFill>
                  <a:srgbClr val="536895"/>
                </a:solidFill>
                <a:latin typeface="Arial" panose="020B0604020202020204" pitchFamily="34" charset="0"/>
                <a:cs typeface="Arial" panose="020B0604020202020204" pitchFamily="34" charset="0"/>
              </a:rPr>
            </a:br>
            <a:r>
              <a:rPr lang="en-US" sz="2600" dirty="0">
                <a:solidFill>
                  <a:srgbClr val="536895"/>
                </a:solidFill>
                <a:latin typeface="Arial" panose="020B0604020202020204" pitchFamily="34" charset="0"/>
                <a:cs typeface="Arial" panose="020B0604020202020204" pitchFamily="34" charset="0"/>
              </a:rPr>
              <a:t>      </a:t>
            </a:r>
            <a:r>
              <a:rPr lang="en-US" sz="2600" dirty="0">
                <a:solidFill>
                  <a:srgbClr val="536895"/>
                </a:solidFill>
                <a:latin typeface="Arial" panose="020B0604020202020204" pitchFamily="34" charset="0"/>
                <a:cs typeface="Arial" panose="020B0604020202020204" pitchFamily="34" charset="0"/>
                <a:hlinkClick r:id="rId2"/>
              </a:rPr>
              <a:t>SMFulton@mednet.ucla.edu</a:t>
            </a:r>
            <a:r>
              <a:rPr lang="en-US" sz="2600" dirty="0">
                <a:solidFill>
                  <a:srgbClr val="536895"/>
                </a:solidFill>
                <a:latin typeface="Arial" panose="020B0604020202020204" pitchFamily="34" charset="0"/>
                <a:cs typeface="Arial" panose="020B0604020202020204" pitchFamily="34" charset="0"/>
              </a:rPr>
              <a:t>, Evelyn Cederbaum </a:t>
            </a:r>
            <a:r>
              <a:rPr lang="en-US" sz="2600" dirty="0">
                <a:latin typeface="Arial" panose="020B0604020202020204" pitchFamily="34" charset="0"/>
                <a:cs typeface="Arial" panose="020B0604020202020204" pitchFamily="34" charset="0"/>
                <a:hlinkClick r:id="rId3"/>
              </a:rPr>
              <a:t>EJCederbaum@mednet.ucla.edu</a:t>
            </a:r>
            <a:r>
              <a:rPr lang="en-US" sz="2600" dirty="0">
                <a:latin typeface="Arial" panose="020B0604020202020204" pitchFamily="34" charset="0"/>
                <a:cs typeface="Arial" panose="020B0604020202020204" pitchFamily="34" charset="0"/>
              </a:rPr>
              <a:t>, </a:t>
            </a:r>
            <a:r>
              <a:rPr lang="en-US" sz="2600" dirty="0">
                <a:solidFill>
                  <a:schemeClr val="accent1">
                    <a:lumMod val="50000"/>
                  </a:schemeClr>
                </a:solidFill>
                <a:latin typeface="Arial" panose="020B0604020202020204" pitchFamily="34" charset="0"/>
                <a:cs typeface="Arial" panose="020B0604020202020204" pitchFamily="34" charset="0"/>
              </a:rPr>
              <a:t>and </a:t>
            </a:r>
            <a:br>
              <a:rPr lang="en-US" sz="2600" dirty="0">
                <a:solidFill>
                  <a:schemeClr val="accent1">
                    <a:lumMod val="50000"/>
                  </a:schemeClr>
                </a:solidFill>
                <a:latin typeface="Arial" panose="020B0604020202020204" pitchFamily="34" charset="0"/>
                <a:cs typeface="Arial" panose="020B0604020202020204" pitchFamily="34" charset="0"/>
              </a:rPr>
            </a:br>
            <a:r>
              <a:rPr lang="en-US" sz="2600" dirty="0">
                <a:solidFill>
                  <a:schemeClr val="accent1">
                    <a:lumMod val="50000"/>
                  </a:schemeClr>
                </a:solidFill>
                <a:latin typeface="Arial" panose="020B0604020202020204" pitchFamily="34" charset="0"/>
                <a:cs typeface="Arial" panose="020B0604020202020204" pitchFamily="34" charset="0"/>
              </a:rPr>
              <a:t>      Barry Ayala, Barryayala@mednet.ucla.edu</a:t>
            </a:r>
          </a:p>
          <a:p>
            <a:pPr lvl="1" indent="0">
              <a:lnSpc>
                <a:spcPct val="120000"/>
              </a:lnSpc>
              <a:buNone/>
            </a:pPr>
            <a:r>
              <a:rPr lang="en-US" sz="2600" b="1" dirty="0">
                <a:solidFill>
                  <a:srgbClr val="536895"/>
                </a:solidFill>
                <a:latin typeface="Arial" panose="020B0604020202020204" pitchFamily="34" charset="0"/>
                <a:cs typeface="Arial" panose="020B0604020202020204" pitchFamily="34" charset="0"/>
              </a:rPr>
              <a:t>11</a:t>
            </a:r>
            <a:r>
              <a:rPr lang="en-US" sz="2600" dirty="0">
                <a:solidFill>
                  <a:srgbClr val="536895"/>
                </a:solidFill>
                <a:latin typeface="Arial" panose="020B0604020202020204" pitchFamily="34" charset="0"/>
                <a:cs typeface="Arial" panose="020B0604020202020204" pitchFamily="34" charset="0"/>
              </a:rPr>
              <a:t>. </a:t>
            </a:r>
            <a:r>
              <a:rPr lang="en-US" sz="2600" b="1" dirty="0">
                <a:solidFill>
                  <a:srgbClr val="536895"/>
                </a:solidFill>
                <a:latin typeface="Arial" panose="020B0604020202020204" pitchFamily="34" charset="0"/>
                <a:cs typeface="Arial" panose="020B0604020202020204" pitchFamily="34" charset="0"/>
              </a:rPr>
              <a:t>Coordination with campus Real Estate Office for space acquisition </a:t>
            </a:r>
            <a:r>
              <a:rPr lang="en-US" sz="2600" dirty="0">
                <a:solidFill>
                  <a:srgbClr val="536895"/>
                </a:solidFill>
                <a:latin typeface="Arial" panose="020B0604020202020204" pitchFamily="34" charset="0"/>
                <a:cs typeface="Arial" panose="020B0604020202020204" pitchFamily="34" charset="0"/>
              </a:rPr>
              <a:t>– Email Steven </a:t>
            </a:r>
            <a:br>
              <a:rPr lang="en-US" sz="2600" dirty="0">
                <a:solidFill>
                  <a:srgbClr val="536895"/>
                </a:solidFill>
                <a:latin typeface="Arial" panose="020B0604020202020204" pitchFamily="34" charset="0"/>
                <a:cs typeface="Arial" panose="020B0604020202020204" pitchFamily="34" charset="0"/>
              </a:rPr>
            </a:br>
            <a:r>
              <a:rPr lang="en-US" sz="2600" dirty="0">
                <a:solidFill>
                  <a:srgbClr val="536895"/>
                </a:solidFill>
                <a:latin typeface="Arial" panose="020B0604020202020204" pitchFamily="34" charset="0"/>
                <a:cs typeface="Arial" panose="020B0604020202020204" pitchFamily="34" charset="0"/>
              </a:rPr>
              <a:t>      Fulton </a:t>
            </a:r>
            <a:r>
              <a:rPr lang="en-US" sz="2600" dirty="0">
                <a:solidFill>
                  <a:srgbClr val="536895"/>
                </a:solidFill>
                <a:latin typeface="Arial" panose="020B0604020202020204" pitchFamily="34" charset="0"/>
                <a:cs typeface="Arial" panose="020B0604020202020204" pitchFamily="34" charset="0"/>
                <a:hlinkClick r:id="rId2"/>
              </a:rPr>
              <a:t>SMFulton@mednet.ucla.edu</a:t>
            </a:r>
            <a:r>
              <a:rPr lang="en-US" sz="2600" dirty="0">
                <a:solidFill>
                  <a:srgbClr val="536895"/>
                </a:solidFill>
                <a:latin typeface="Arial" panose="020B0604020202020204" pitchFamily="34" charset="0"/>
                <a:cs typeface="Arial" panose="020B0604020202020204" pitchFamily="34" charset="0"/>
              </a:rPr>
              <a:t> and Evelyn Cederbaum 	</a:t>
            </a:r>
            <a:br>
              <a:rPr lang="en-US" sz="2600" dirty="0">
                <a:solidFill>
                  <a:srgbClr val="536895"/>
                </a:solidFill>
                <a:latin typeface="Arial" panose="020B0604020202020204" pitchFamily="34" charset="0"/>
                <a:cs typeface="Arial" panose="020B0604020202020204" pitchFamily="34" charset="0"/>
              </a:rPr>
            </a:br>
            <a:r>
              <a:rPr lang="en-US" sz="2600" dirty="0">
                <a:solidFill>
                  <a:srgbClr val="536895"/>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hlinkClick r:id="rId3"/>
              </a:rPr>
              <a:t>EJCederbaum@mednet.ucla.edu</a:t>
            </a:r>
            <a:endParaRPr lang="en-US" sz="2600" dirty="0">
              <a:solidFill>
                <a:srgbClr val="536895"/>
              </a:solidFill>
              <a:latin typeface="Arial" panose="020B0604020202020204" pitchFamily="34" charset="0"/>
              <a:cs typeface="Arial" panose="020B0604020202020204" pitchFamily="34" charset="0"/>
            </a:endParaRPr>
          </a:p>
          <a:p>
            <a:pPr lvl="1" indent="0">
              <a:lnSpc>
                <a:spcPct val="120000"/>
              </a:lnSpc>
              <a:buNone/>
            </a:pPr>
            <a:r>
              <a:rPr lang="en-US" sz="2600" b="1" dirty="0">
                <a:solidFill>
                  <a:srgbClr val="536895"/>
                </a:solidFill>
                <a:latin typeface="Arial" panose="020B0604020202020204" pitchFamily="34" charset="0"/>
                <a:cs typeface="Arial" panose="020B0604020202020204" pitchFamily="34" charset="0"/>
              </a:rPr>
              <a:t>12</a:t>
            </a:r>
            <a:r>
              <a:rPr lang="en-US" sz="2600" dirty="0">
                <a:solidFill>
                  <a:srgbClr val="536895"/>
                </a:solidFill>
                <a:latin typeface="Arial" panose="020B0604020202020204" pitchFamily="34" charset="0"/>
                <a:cs typeface="Arial" panose="020B0604020202020204" pitchFamily="34" charset="0"/>
              </a:rPr>
              <a:t>. </a:t>
            </a:r>
            <a:r>
              <a:rPr lang="en-US" sz="2600" b="1" dirty="0">
                <a:solidFill>
                  <a:srgbClr val="536895"/>
                </a:solidFill>
                <a:latin typeface="Arial" panose="020B0604020202020204" pitchFamily="34" charset="0"/>
                <a:cs typeface="Arial" panose="020B0604020202020204" pitchFamily="34" charset="0"/>
              </a:rPr>
              <a:t>Orientation/On-Boarding for new faculty and staff</a:t>
            </a:r>
            <a:r>
              <a:rPr lang="en-US" sz="2600" dirty="0">
                <a:solidFill>
                  <a:srgbClr val="536895"/>
                </a:solidFill>
                <a:latin typeface="Arial" panose="020B0604020202020204" pitchFamily="34" charset="0"/>
                <a:cs typeface="Arial" panose="020B0604020202020204" pitchFamily="34" charset="0"/>
              </a:rPr>
              <a:t>- Email Steven Fulton </a:t>
            </a:r>
            <a:br>
              <a:rPr lang="en-US" sz="2600" dirty="0">
                <a:solidFill>
                  <a:srgbClr val="536895"/>
                </a:solidFill>
                <a:latin typeface="Arial" panose="020B0604020202020204" pitchFamily="34" charset="0"/>
                <a:cs typeface="Arial" panose="020B0604020202020204" pitchFamily="34" charset="0"/>
              </a:rPr>
            </a:br>
            <a:r>
              <a:rPr lang="en-US" sz="2600" dirty="0">
                <a:solidFill>
                  <a:srgbClr val="536895"/>
                </a:solidFill>
                <a:latin typeface="Arial" panose="020B0604020202020204" pitchFamily="34" charset="0"/>
                <a:cs typeface="Arial" panose="020B0604020202020204" pitchFamily="34" charset="0"/>
              </a:rPr>
              <a:t>      </a:t>
            </a:r>
            <a:r>
              <a:rPr lang="en-US" sz="2600" dirty="0">
                <a:solidFill>
                  <a:srgbClr val="536895"/>
                </a:solidFill>
                <a:latin typeface="Arial" panose="020B0604020202020204" pitchFamily="34" charset="0"/>
                <a:cs typeface="Arial" panose="020B0604020202020204" pitchFamily="34" charset="0"/>
                <a:hlinkClick r:id="rId2"/>
              </a:rPr>
              <a:t>SMFulton@mednet.ucla.edu</a:t>
            </a:r>
            <a:r>
              <a:rPr lang="en-US" sz="2600" dirty="0">
                <a:solidFill>
                  <a:srgbClr val="536895"/>
                </a:solidFill>
                <a:latin typeface="Arial" panose="020B0604020202020204" pitchFamily="34" charset="0"/>
                <a:cs typeface="Arial" panose="020B0604020202020204" pitchFamily="34" charset="0"/>
              </a:rPr>
              <a:t> and Evelyn </a:t>
            </a:r>
            <a:r>
              <a:rPr lang="en-US" sz="2600" dirty="0" err="1">
                <a:solidFill>
                  <a:srgbClr val="536895"/>
                </a:solidFill>
                <a:latin typeface="Arial" panose="020B0604020202020204" pitchFamily="34" charset="0"/>
                <a:cs typeface="Arial" panose="020B0604020202020204" pitchFamily="34" charset="0"/>
              </a:rPr>
              <a:t>Cederbaum</a:t>
            </a:r>
            <a:r>
              <a:rPr lang="en-US" sz="2600" dirty="0">
                <a:solidFill>
                  <a:srgbClr val="536895"/>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hlinkClick r:id="rId3"/>
              </a:rPr>
              <a:t>EJCederbaum@mednet.ucla.edu</a:t>
            </a:r>
            <a:endParaRPr lang="en-US" sz="2600" dirty="0">
              <a:solidFill>
                <a:srgbClr val="536895"/>
              </a:solidFill>
              <a:latin typeface="Arial" panose="020B0604020202020204" pitchFamily="34" charset="0"/>
              <a:cs typeface="Arial" panose="020B0604020202020204" pitchFamily="34" charset="0"/>
            </a:endParaRPr>
          </a:p>
          <a:p>
            <a:pPr lvl="1" indent="0">
              <a:lnSpc>
                <a:spcPct val="120000"/>
              </a:lnSpc>
              <a:buNone/>
            </a:pPr>
            <a:r>
              <a:rPr lang="en-US" sz="2600" b="1" dirty="0">
                <a:solidFill>
                  <a:srgbClr val="536895"/>
                </a:solidFill>
                <a:latin typeface="Arial" panose="020B0604020202020204" pitchFamily="34" charset="0"/>
                <a:cs typeface="Arial" panose="020B0604020202020204" pitchFamily="34" charset="0"/>
              </a:rPr>
              <a:t>13</a:t>
            </a:r>
            <a:r>
              <a:rPr lang="en-US" sz="2600" dirty="0">
                <a:solidFill>
                  <a:srgbClr val="536895"/>
                </a:solidFill>
                <a:latin typeface="Arial" panose="020B0604020202020204" pitchFamily="34" charset="0"/>
                <a:cs typeface="Arial" panose="020B0604020202020204" pitchFamily="34" charset="0"/>
              </a:rPr>
              <a:t>. </a:t>
            </a:r>
            <a:r>
              <a:rPr lang="en-US" sz="2600" b="1" dirty="0">
                <a:solidFill>
                  <a:srgbClr val="536895"/>
                </a:solidFill>
                <a:latin typeface="Arial" panose="020B0604020202020204" pitchFamily="34" charset="0"/>
                <a:cs typeface="Arial" panose="020B0604020202020204" pitchFamily="34" charset="0"/>
              </a:rPr>
              <a:t>Space Inventory </a:t>
            </a:r>
            <a:r>
              <a:rPr lang="en-US" sz="2600" dirty="0">
                <a:solidFill>
                  <a:srgbClr val="536895"/>
                </a:solidFill>
                <a:latin typeface="Arial" panose="020B0604020202020204" pitchFamily="34" charset="0"/>
                <a:cs typeface="Arial" panose="020B0604020202020204" pitchFamily="34" charset="0"/>
              </a:rPr>
              <a:t>- Email Steven Fulton </a:t>
            </a:r>
            <a:r>
              <a:rPr lang="en-US" sz="2600" dirty="0">
                <a:solidFill>
                  <a:srgbClr val="536895"/>
                </a:solidFill>
                <a:latin typeface="Arial" panose="020B0604020202020204" pitchFamily="34" charset="0"/>
                <a:cs typeface="Arial" panose="020B0604020202020204" pitchFamily="34" charset="0"/>
                <a:hlinkClick r:id="rId2"/>
              </a:rPr>
              <a:t>SMFulton@mednet.ucla.edu</a:t>
            </a:r>
            <a:r>
              <a:rPr lang="en-US" sz="2600" dirty="0">
                <a:solidFill>
                  <a:srgbClr val="536895"/>
                </a:solidFill>
                <a:latin typeface="Arial" panose="020B0604020202020204" pitchFamily="34" charset="0"/>
                <a:cs typeface="Arial" panose="020B0604020202020204" pitchFamily="34" charset="0"/>
              </a:rPr>
              <a:t>, Evelyn </a:t>
            </a:r>
            <a:r>
              <a:rPr lang="en-US" sz="2600" dirty="0" err="1">
                <a:solidFill>
                  <a:srgbClr val="536895"/>
                </a:solidFill>
                <a:latin typeface="Arial" panose="020B0604020202020204" pitchFamily="34" charset="0"/>
                <a:cs typeface="Arial" panose="020B0604020202020204" pitchFamily="34" charset="0"/>
              </a:rPr>
              <a:t>Cederbaum</a:t>
            </a:r>
            <a:r>
              <a:rPr lang="en-US" sz="2600" dirty="0">
                <a:solidFill>
                  <a:srgbClr val="536895"/>
                </a:solidFill>
                <a:latin typeface="Arial" panose="020B0604020202020204" pitchFamily="34" charset="0"/>
                <a:cs typeface="Arial" panose="020B0604020202020204" pitchFamily="34" charset="0"/>
              </a:rPr>
              <a:t> </a:t>
            </a:r>
            <a:br>
              <a:rPr lang="en-US" sz="2600" dirty="0">
                <a:solidFill>
                  <a:srgbClr val="536895"/>
                </a:solidFill>
                <a:latin typeface="Arial" panose="020B0604020202020204" pitchFamily="34" charset="0"/>
                <a:cs typeface="Arial" panose="020B0604020202020204" pitchFamily="34" charset="0"/>
              </a:rPr>
            </a:br>
            <a:r>
              <a:rPr lang="en-US" sz="2600" dirty="0">
                <a:solidFill>
                  <a:srgbClr val="536895"/>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hlinkClick r:id="rId3"/>
              </a:rPr>
              <a:t>EJCederbaum@mednet.ucla.edu</a:t>
            </a:r>
            <a:r>
              <a:rPr lang="en-US" sz="2600" dirty="0">
                <a:latin typeface="Arial" panose="020B0604020202020204" pitchFamily="34" charset="0"/>
                <a:cs typeface="Arial" panose="020B0604020202020204" pitchFamily="34" charset="0"/>
              </a:rPr>
              <a:t>, </a:t>
            </a:r>
            <a:r>
              <a:rPr lang="en-US" sz="2600" dirty="0">
                <a:solidFill>
                  <a:schemeClr val="accent1">
                    <a:lumMod val="50000"/>
                  </a:schemeClr>
                </a:solidFill>
                <a:latin typeface="Arial" panose="020B0604020202020204" pitchFamily="34" charset="0"/>
                <a:cs typeface="Arial" panose="020B0604020202020204" pitchFamily="34" charset="0"/>
              </a:rPr>
              <a:t>and Barry Ayala </a:t>
            </a:r>
            <a:r>
              <a:rPr lang="en-US" sz="2600" dirty="0" err="1">
                <a:solidFill>
                  <a:schemeClr val="accent1">
                    <a:lumMod val="50000"/>
                  </a:schemeClr>
                </a:solidFill>
                <a:latin typeface="Arial" panose="020B0604020202020204" pitchFamily="34" charset="0"/>
                <a:cs typeface="Arial" panose="020B0604020202020204" pitchFamily="34" charset="0"/>
              </a:rPr>
              <a:t>Barryayala@mednet.ucla.edu</a:t>
            </a:r>
            <a:endParaRPr lang="en-US" sz="2600" dirty="0">
              <a:solidFill>
                <a:srgbClr val="536895"/>
              </a:solidFill>
              <a:latin typeface="Arial" panose="020B0604020202020204" pitchFamily="34" charset="0"/>
              <a:cs typeface="Arial" panose="020B0604020202020204" pitchFamily="34" charset="0"/>
            </a:endParaRPr>
          </a:p>
          <a:p>
            <a:pPr lvl="1" indent="0">
              <a:lnSpc>
                <a:spcPct val="120000"/>
              </a:lnSpc>
              <a:buNone/>
            </a:pPr>
            <a:r>
              <a:rPr lang="en-US" sz="2600" b="1" dirty="0">
                <a:solidFill>
                  <a:srgbClr val="536895"/>
                </a:solidFill>
                <a:latin typeface="Arial" panose="020B0604020202020204" pitchFamily="34" charset="0"/>
                <a:cs typeface="Arial" panose="020B0604020202020204" pitchFamily="34" charset="0"/>
              </a:rPr>
              <a:t>14</a:t>
            </a:r>
            <a:r>
              <a:rPr lang="en-US" sz="2600" dirty="0">
                <a:solidFill>
                  <a:srgbClr val="536895"/>
                </a:solidFill>
                <a:latin typeface="Arial" panose="020B0604020202020204" pitchFamily="34" charset="0"/>
                <a:cs typeface="Arial" panose="020B0604020202020204" pitchFamily="34" charset="0"/>
              </a:rPr>
              <a:t>. </a:t>
            </a:r>
            <a:r>
              <a:rPr lang="en-US" sz="2600" b="1" dirty="0">
                <a:solidFill>
                  <a:srgbClr val="536895"/>
                </a:solidFill>
                <a:latin typeface="Arial" panose="020B0604020202020204" pitchFamily="34" charset="0"/>
                <a:cs typeface="Arial" panose="020B0604020202020204" pitchFamily="34" charset="0"/>
              </a:rPr>
              <a:t>Commissioning and decommissioning of wet bench laboratories </a:t>
            </a:r>
            <a:r>
              <a:rPr lang="en-US" sz="2600" dirty="0">
                <a:solidFill>
                  <a:srgbClr val="536895"/>
                </a:solidFill>
                <a:latin typeface="Arial" panose="020B0604020202020204" pitchFamily="34" charset="0"/>
                <a:cs typeface="Arial" panose="020B0604020202020204" pitchFamily="34" charset="0"/>
              </a:rPr>
              <a:t>- Email Steven Fulton </a:t>
            </a:r>
            <a:br>
              <a:rPr lang="en-US" sz="2600" dirty="0">
                <a:solidFill>
                  <a:srgbClr val="536895"/>
                </a:solidFill>
                <a:latin typeface="Arial" panose="020B0604020202020204" pitchFamily="34" charset="0"/>
                <a:cs typeface="Arial" panose="020B0604020202020204" pitchFamily="34" charset="0"/>
              </a:rPr>
            </a:br>
            <a:r>
              <a:rPr lang="en-US" sz="2600" dirty="0">
                <a:solidFill>
                  <a:srgbClr val="536895"/>
                </a:solidFill>
                <a:latin typeface="Arial" panose="020B0604020202020204" pitchFamily="34" charset="0"/>
                <a:cs typeface="Arial" panose="020B0604020202020204" pitchFamily="34" charset="0"/>
              </a:rPr>
              <a:t>      </a:t>
            </a:r>
            <a:r>
              <a:rPr lang="en-US" sz="2600" dirty="0">
                <a:solidFill>
                  <a:srgbClr val="536895"/>
                </a:solidFill>
                <a:latin typeface="Arial" panose="020B0604020202020204" pitchFamily="34" charset="0"/>
                <a:cs typeface="Arial" panose="020B0604020202020204" pitchFamily="34" charset="0"/>
                <a:hlinkClick r:id="rId2"/>
              </a:rPr>
              <a:t>SMFulton@mednet.ucla.edu</a:t>
            </a:r>
            <a:r>
              <a:rPr lang="en-US" sz="2600" dirty="0">
                <a:solidFill>
                  <a:srgbClr val="536895"/>
                </a:solidFill>
                <a:latin typeface="Arial" panose="020B0604020202020204" pitchFamily="34" charset="0"/>
                <a:cs typeface="Arial" panose="020B0604020202020204" pitchFamily="34" charset="0"/>
              </a:rPr>
              <a:t>, Evelyn Cederbaum </a:t>
            </a:r>
            <a:r>
              <a:rPr lang="en-US" sz="2600" dirty="0">
                <a:latin typeface="Arial" panose="020B0604020202020204" pitchFamily="34" charset="0"/>
                <a:cs typeface="Arial" panose="020B0604020202020204" pitchFamily="34" charset="0"/>
                <a:hlinkClick r:id="rId3"/>
              </a:rPr>
              <a:t>EJCederbaum@mednet.ucla.edu</a:t>
            </a:r>
            <a:r>
              <a:rPr lang="en-US" sz="2600" dirty="0">
                <a:latin typeface="Arial" panose="020B0604020202020204" pitchFamily="34" charset="0"/>
                <a:cs typeface="Arial" panose="020B0604020202020204" pitchFamily="34" charset="0"/>
              </a:rPr>
              <a:t>, </a:t>
            </a:r>
            <a:r>
              <a:rPr lang="en-US" sz="2600" dirty="0" err="1">
                <a:solidFill>
                  <a:schemeClr val="accent1">
                    <a:lumMod val="50000"/>
                  </a:schemeClr>
                </a:solidFill>
                <a:latin typeface="Arial" panose="020B0604020202020204" pitchFamily="34" charset="0"/>
                <a:cs typeface="Arial" panose="020B0604020202020204" pitchFamily="34" charset="0"/>
              </a:rPr>
              <a:t>Xiaoyu</a:t>
            </a:r>
            <a:r>
              <a:rPr lang="en-US" sz="2600" dirty="0">
                <a:solidFill>
                  <a:schemeClr val="accent1">
                    <a:lumMod val="50000"/>
                  </a:schemeClr>
                </a:solidFill>
                <a:latin typeface="Arial" panose="020B0604020202020204" pitchFamily="34" charset="0"/>
                <a:cs typeface="Arial" panose="020B0604020202020204" pitchFamily="34" charset="0"/>
              </a:rPr>
              <a:t> </a:t>
            </a:r>
            <a:br>
              <a:rPr lang="en-US" sz="2600" dirty="0">
                <a:solidFill>
                  <a:schemeClr val="accent1">
                    <a:lumMod val="50000"/>
                  </a:schemeClr>
                </a:solidFill>
                <a:latin typeface="Arial" panose="020B0604020202020204" pitchFamily="34" charset="0"/>
                <a:cs typeface="Arial" panose="020B0604020202020204" pitchFamily="34" charset="0"/>
              </a:rPr>
            </a:br>
            <a:r>
              <a:rPr lang="en-US" sz="2600" dirty="0">
                <a:solidFill>
                  <a:schemeClr val="accent1">
                    <a:lumMod val="50000"/>
                  </a:schemeClr>
                </a:solidFill>
                <a:latin typeface="Arial" panose="020B0604020202020204" pitchFamily="34" charset="0"/>
                <a:cs typeface="Arial" panose="020B0604020202020204" pitchFamily="34" charset="0"/>
              </a:rPr>
              <a:t>      (Alex) Wu </a:t>
            </a:r>
            <a:r>
              <a:rPr lang="en-US" sz="2600" dirty="0">
                <a:latin typeface="Arial" panose="020B0604020202020204" pitchFamily="34" charset="0"/>
                <a:cs typeface="Arial" panose="020B0604020202020204" pitchFamily="34" charset="0"/>
                <a:hlinkClick r:id="rId4"/>
              </a:rPr>
              <a:t>XiaoyuWu@mednet.ucla.edu</a:t>
            </a:r>
            <a:endParaRPr lang="en-US" sz="2600" dirty="0">
              <a:solidFill>
                <a:srgbClr val="536895"/>
              </a:solidFill>
              <a:latin typeface="Arial" panose="020B0604020202020204" pitchFamily="34" charset="0"/>
              <a:cs typeface="Arial" panose="020B0604020202020204" pitchFamily="34" charset="0"/>
            </a:endParaRPr>
          </a:p>
          <a:p>
            <a:pPr lvl="1" indent="0">
              <a:lnSpc>
                <a:spcPct val="120000"/>
              </a:lnSpc>
              <a:buNone/>
            </a:pPr>
            <a:r>
              <a:rPr lang="en-US" sz="2600" b="1" dirty="0">
                <a:solidFill>
                  <a:srgbClr val="536895"/>
                </a:solidFill>
                <a:latin typeface="Arial" panose="020B0604020202020204" pitchFamily="34" charset="0"/>
                <a:cs typeface="Arial" panose="020B0604020202020204" pitchFamily="34" charset="0"/>
              </a:rPr>
              <a:t>15</a:t>
            </a:r>
            <a:r>
              <a:rPr lang="en-US" sz="2600" dirty="0">
                <a:solidFill>
                  <a:srgbClr val="536895"/>
                </a:solidFill>
                <a:latin typeface="Arial" panose="020B0604020202020204" pitchFamily="34" charset="0"/>
                <a:cs typeface="Arial" panose="020B0604020202020204" pitchFamily="34" charset="0"/>
              </a:rPr>
              <a:t>. </a:t>
            </a:r>
            <a:r>
              <a:rPr lang="en-US" sz="2600" b="1" dirty="0">
                <a:solidFill>
                  <a:srgbClr val="536895"/>
                </a:solidFill>
                <a:latin typeface="Arial" panose="020B0604020202020204" pitchFamily="34" charset="0"/>
                <a:cs typeface="Arial" panose="020B0604020202020204" pitchFamily="34" charset="0"/>
              </a:rPr>
              <a:t>Recycled Furniture </a:t>
            </a:r>
            <a:r>
              <a:rPr lang="en-US" sz="2600" dirty="0">
                <a:solidFill>
                  <a:srgbClr val="536895"/>
                </a:solidFill>
                <a:latin typeface="Arial" panose="020B0604020202020204" pitchFamily="34" charset="0"/>
                <a:cs typeface="Arial" panose="020B0604020202020204" pitchFamily="34" charset="0"/>
              </a:rPr>
              <a:t>– Email Efrain Solares </a:t>
            </a:r>
            <a:r>
              <a:rPr lang="en-US" sz="2600" dirty="0">
                <a:latin typeface="Arial" panose="020B0604020202020204" pitchFamily="34" charset="0"/>
                <a:cs typeface="Arial" panose="020B0604020202020204" pitchFamily="34" charset="0"/>
                <a:hlinkClick r:id="rId5"/>
              </a:rPr>
              <a:t>ESolares@mednet.ucla.edu</a:t>
            </a:r>
            <a:r>
              <a:rPr lang="en-US" sz="2600" dirty="0">
                <a:latin typeface="Arial" panose="020B0604020202020204" pitchFamily="34" charset="0"/>
                <a:cs typeface="Arial" panose="020B0604020202020204" pitchFamily="34" charset="0"/>
              </a:rPr>
              <a:t> and Barry Ayala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hlinkClick r:id="rId6"/>
              </a:rPr>
              <a:t>barryayala@mednet.ucla.edu</a:t>
            </a:r>
            <a:r>
              <a:rPr lang="en-US" sz="2600" dirty="0">
                <a:latin typeface="Arial" panose="020B0604020202020204" pitchFamily="34" charset="0"/>
                <a:cs typeface="Arial" panose="020B0604020202020204" pitchFamily="34" charset="0"/>
              </a:rPr>
              <a:t> </a:t>
            </a:r>
            <a:endParaRPr lang="en-US" sz="2600" dirty="0">
              <a:solidFill>
                <a:srgbClr val="536895"/>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9C09874-0823-1B02-03E9-1836AC83A312}"/>
              </a:ext>
            </a:extLst>
          </p:cNvPr>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89</a:t>
            </a:fld>
            <a:endParaRPr lang="en-US" sz="1350">
              <a:solidFill>
                <a:prstClr val="black"/>
              </a:solidFill>
            </a:endParaRPr>
          </a:p>
        </p:txBody>
      </p:sp>
    </p:spTree>
    <p:extLst>
      <p:ext uri="{BB962C8B-B14F-4D97-AF65-F5344CB8AC3E}">
        <p14:creationId xmlns:p14="http://schemas.microsoft.com/office/powerpoint/2010/main" val="85252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1" y="0"/>
            <a:ext cx="8786835" cy="952144"/>
          </a:xfrm>
        </p:spPr>
        <p:txBody>
          <a:bodyPr/>
          <a:lstStyle/>
          <a:p>
            <a:pPr algn="ctr"/>
            <a:r>
              <a:rPr lang="en-US" sz="3600" dirty="0">
                <a:latin typeface="Times New Roman" panose="02020603050405020304" pitchFamily="18" charset="0"/>
                <a:cs typeface="Times New Roman" panose="02020603050405020304" pitchFamily="18" charset="0"/>
              </a:rPr>
              <a:t>Division/Center Administrator</a:t>
            </a:r>
          </a:p>
        </p:txBody>
      </p:sp>
      <p:sp>
        <p:nvSpPr>
          <p:cNvPr id="3" name="Content Placeholder 2"/>
          <p:cNvSpPr>
            <a:spLocks noGrp="1"/>
          </p:cNvSpPr>
          <p:nvPr>
            <p:ph idx="1"/>
          </p:nvPr>
        </p:nvSpPr>
        <p:spPr>
          <a:xfrm>
            <a:off x="1780053" y="1541207"/>
            <a:ext cx="8631889" cy="3775586"/>
          </a:xfrm>
        </p:spPr>
        <p:txBody>
          <a:bodyPr>
            <a:normAutofit/>
          </a:bodyPr>
          <a:lstStyle/>
          <a:p>
            <a:pPr marL="457200" indent="-457200">
              <a:lnSpc>
                <a:spcPct val="100000"/>
              </a:lnSpc>
              <a:spcBef>
                <a:spcPts val="600"/>
              </a:spcBef>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Provide administrative support to PI/Center/Division</a:t>
            </a:r>
          </a:p>
          <a:p>
            <a:pPr marL="457200" indent="-457200">
              <a:lnSpc>
                <a:spcPct val="100000"/>
              </a:lnSpc>
              <a:spcBef>
                <a:spcPts val="600"/>
              </a:spcBef>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Plan and track pre- and post-award actions</a:t>
            </a:r>
          </a:p>
          <a:p>
            <a:pPr marL="457200" indent="-457200">
              <a:lnSpc>
                <a:spcPct val="100000"/>
              </a:lnSpc>
              <a:spcBef>
                <a:spcPts val="600"/>
              </a:spcBef>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Serve as a liaison between the PI and central offices</a:t>
            </a:r>
          </a:p>
          <a:p>
            <a:pPr marL="457200" indent="-457200">
              <a:lnSpc>
                <a:spcPct val="100000"/>
              </a:lnSpc>
              <a:spcBef>
                <a:spcPts val="600"/>
              </a:spcBef>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In some cases, assist with project management </a:t>
            </a:r>
          </a:p>
          <a:p>
            <a:pPr marL="457200" indent="-457200">
              <a:lnSpc>
                <a:spcPct val="100000"/>
              </a:lnSpc>
              <a:spcBef>
                <a:spcPts val="600"/>
              </a:spcBef>
              <a:buFont typeface="Arial" panose="020B0604020202020204" pitchFamily="34" charset="0"/>
              <a:buChar char="•"/>
            </a:pPr>
            <a:r>
              <a:rPr lang="en-US" sz="2400" dirty="0">
                <a:solidFill>
                  <a:srgbClr val="536895"/>
                </a:solidFill>
                <a:latin typeface="Arial" panose="020B0604020202020204" pitchFamily="34" charset="0"/>
                <a:cs typeface="Arial" panose="020B0604020202020204" pitchFamily="34" charset="0"/>
              </a:rPr>
              <a:t>Advise your PIs regarding policy and help guide them in achieving their goals</a:t>
            </a:r>
          </a:p>
        </p:txBody>
      </p:sp>
      <p:sp>
        <p:nvSpPr>
          <p:cNvPr id="6" name="Slide Number Placeholder 5">
            <a:extLst>
              <a:ext uri="{FF2B5EF4-FFF2-40B4-BE49-F238E27FC236}">
                <a16:creationId xmlns:a16="http://schemas.microsoft.com/office/drawing/2014/main" id="{607A5A3A-2643-665B-64A4-56F8B214DFDE}"/>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9</a:t>
            </a:fld>
            <a:endParaRPr lang="en-US" sz="1350">
              <a:solidFill>
                <a:prstClr val="black"/>
              </a:solidFill>
            </a:endParaRPr>
          </a:p>
        </p:txBody>
      </p:sp>
    </p:spTree>
    <p:extLst>
      <p:ext uri="{BB962C8B-B14F-4D97-AF65-F5344CB8AC3E}">
        <p14:creationId xmlns:p14="http://schemas.microsoft.com/office/powerpoint/2010/main" val="3561974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8255-3135-84C1-ADA6-1F3B4B4E706F}"/>
              </a:ext>
            </a:extLst>
          </p:cNvPr>
          <p:cNvSpPr>
            <a:spLocks noGrp="1"/>
          </p:cNvSpPr>
          <p:nvPr>
            <p:ph type="title"/>
          </p:nvPr>
        </p:nvSpPr>
        <p:spPr>
          <a:xfrm>
            <a:off x="1012796" y="-30072"/>
            <a:ext cx="10341004" cy="810600"/>
          </a:xfrm>
        </p:spPr>
        <p:txBody>
          <a:bodyPr>
            <a:noAutofit/>
          </a:bodyPr>
          <a:lstStyle/>
          <a:p>
            <a:pPr algn="ctr"/>
            <a:r>
              <a:rPr lang="en-US" sz="3600" dirty="0">
                <a:latin typeface="Times New Roman" panose="02020603050405020304" pitchFamily="18" charset="0"/>
                <a:cs typeface="Times New Roman" panose="02020603050405020304" pitchFamily="18" charset="0"/>
              </a:rPr>
              <a:t>Facilities &amp; Space Planning Organizational Chart</a:t>
            </a:r>
          </a:p>
        </p:txBody>
      </p:sp>
      <p:sp>
        <p:nvSpPr>
          <p:cNvPr id="4" name="Slide Number Placeholder 3">
            <a:extLst>
              <a:ext uri="{FF2B5EF4-FFF2-40B4-BE49-F238E27FC236}">
                <a16:creationId xmlns:a16="http://schemas.microsoft.com/office/drawing/2014/main" id="{5A744FA0-DF79-F0BF-978D-6D69986A231C}"/>
              </a:ext>
            </a:extLst>
          </p:cNvPr>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90</a:t>
            </a:fld>
            <a:endParaRPr lang="en-US" sz="1350">
              <a:solidFill>
                <a:prstClr val="black"/>
              </a:solidFill>
            </a:endParaRPr>
          </a:p>
        </p:txBody>
      </p:sp>
      <p:graphicFrame>
        <p:nvGraphicFramePr>
          <p:cNvPr id="5" name="Content Placeholder 4">
            <a:extLst>
              <a:ext uri="{FF2B5EF4-FFF2-40B4-BE49-F238E27FC236}">
                <a16:creationId xmlns:a16="http://schemas.microsoft.com/office/drawing/2014/main" id="{20CA12A2-49DB-C450-5EA2-C32B114F6B28}"/>
              </a:ext>
            </a:extLst>
          </p:cNvPr>
          <p:cNvGraphicFramePr>
            <a:graphicFrameLocks noGrp="1"/>
          </p:cNvGraphicFramePr>
          <p:nvPr>
            <p:ph idx="1"/>
          </p:nvPr>
        </p:nvGraphicFramePr>
        <p:xfrm>
          <a:off x="1983974" y="1407806"/>
          <a:ext cx="8055376"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7EBC9044-F57B-65CA-A73B-40F2FFBF5A70}"/>
              </a:ext>
            </a:extLst>
          </p:cNvPr>
          <p:cNvCxnSpPr>
            <a:cxnSpLocks/>
          </p:cNvCxnSpPr>
          <p:nvPr/>
        </p:nvCxnSpPr>
        <p:spPr>
          <a:xfrm flipV="1">
            <a:off x="2527177" y="2152834"/>
            <a:ext cx="0" cy="421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BE6046-232B-0401-22DF-AA9CEE374579}"/>
              </a:ext>
            </a:extLst>
          </p:cNvPr>
          <p:cNvCxnSpPr/>
          <p:nvPr/>
        </p:nvCxnSpPr>
        <p:spPr>
          <a:xfrm flipV="1">
            <a:off x="7507550" y="2201662"/>
            <a:ext cx="0" cy="27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F6DB3B-5B67-FB70-C086-3BD94944E235}"/>
              </a:ext>
            </a:extLst>
          </p:cNvPr>
          <p:cNvCxnSpPr>
            <a:cxnSpLocks/>
          </p:cNvCxnSpPr>
          <p:nvPr/>
        </p:nvCxnSpPr>
        <p:spPr>
          <a:xfrm>
            <a:off x="7383263" y="2476870"/>
            <a:ext cx="2396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1D5E36-B81D-E9F6-1AB9-6CD270981630}"/>
              </a:ext>
            </a:extLst>
          </p:cNvPr>
          <p:cNvCxnSpPr>
            <a:cxnSpLocks/>
          </p:cNvCxnSpPr>
          <p:nvPr/>
        </p:nvCxnSpPr>
        <p:spPr>
          <a:xfrm flipV="1">
            <a:off x="9167674" y="2476870"/>
            <a:ext cx="0" cy="257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21A74F-47A7-E29B-1553-852FC032F4AB}"/>
              </a:ext>
            </a:extLst>
          </p:cNvPr>
          <p:cNvCxnSpPr>
            <a:cxnSpLocks/>
          </p:cNvCxnSpPr>
          <p:nvPr/>
        </p:nvCxnSpPr>
        <p:spPr>
          <a:xfrm>
            <a:off x="6486618" y="1772930"/>
            <a:ext cx="115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8730A3-7498-81F0-45A4-8BAF3FB5DCA5}"/>
              </a:ext>
            </a:extLst>
          </p:cNvPr>
          <p:cNvCxnSpPr>
            <a:cxnSpLocks/>
          </p:cNvCxnSpPr>
          <p:nvPr/>
        </p:nvCxnSpPr>
        <p:spPr>
          <a:xfrm>
            <a:off x="6646417" y="1772930"/>
            <a:ext cx="115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7CB525-C66C-031A-9466-957C24A05C54}"/>
              </a:ext>
            </a:extLst>
          </p:cNvPr>
          <p:cNvCxnSpPr/>
          <p:nvPr/>
        </p:nvCxnSpPr>
        <p:spPr>
          <a:xfrm>
            <a:off x="6344574" y="1779204"/>
            <a:ext cx="1065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3E0845-FE68-E229-57EE-601C4157B93B}"/>
              </a:ext>
            </a:extLst>
          </p:cNvPr>
          <p:cNvCxnSpPr>
            <a:cxnSpLocks/>
          </p:cNvCxnSpPr>
          <p:nvPr/>
        </p:nvCxnSpPr>
        <p:spPr>
          <a:xfrm>
            <a:off x="7702859" y="2476870"/>
            <a:ext cx="142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8A87771-2117-A0A7-B5F6-0C162C7B5B3E}"/>
              </a:ext>
            </a:extLst>
          </p:cNvPr>
          <p:cNvCxnSpPr>
            <a:cxnSpLocks/>
          </p:cNvCxnSpPr>
          <p:nvPr/>
        </p:nvCxnSpPr>
        <p:spPr>
          <a:xfrm flipH="1">
            <a:off x="7981950" y="2476870"/>
            <a:ext cx="111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CFB964-8A62-3568-0868-DF65C8F137E9}"/>
              </a:ext>
            </a:extLst>
          </p:cNvPr>
          <p:cNvCxnSpPr>
            <a:cxnSpLocks/>
          </p:cNvCxnSpPr>
          <p:nvPr/>
        </p:nvCxnSpPr>
        <p:spPr>
          <a:xfrm>
            <a:off x="8157100" y="2476870"/>
            <a:ext cx="142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D53A1A-F0A6-F939-76DD-AC6D5589AFB5}"/>
              </a:ext>
            </a:extLst>
          </p:cNvPr>
          <p:cNvCxnSpPr>
            <a:cxnSpLocks/>
          </p:cNvCxnSpPr>
          <p:nvPr/>
        </p:nvCxnSpPr>
        <p:spPr>
          <a:xfrm>
            <a:off x="8396797" y="2476870"/>
            <a:ext cx="142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EC97FD-CFE2-64CA-D35B-DE4C09D13A63}"/>
              </a:ext>
            </a:extLst>
          </p:cNvPr>
          <p:cNvCxnSpPr>
            <a:cxnSpLocks/>
          </p:cNvCxnSpPr>
          <p:nvPr/>
        </p:nvCxnSpPr>
        <p:spPr>
          <a:xfrm>
            <a:off x="8636494" y="2478350"/>
            <a:ext cx="142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360DF3-8068-150F-464A-AB3F23593B38}"/>
              </a:ext>
            </a:extLst>
          </p:cNvPr>
          <p:cNvCxnSpPr>
            <a:cxnSpLocks/>
          </p:cNvCxnSpPr>
          <p:nvPr/>
        </p:nvCxnSpPr>
        <p:spPr>
          <a:xfrm>
            <a:off x="8902824" y="2478350"/>
            <a:ext cx="142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9A3DD5-3B24-CA4B-17B4-04B8033086D8}"/>
              </a:ext>
            </a:extLst>
          </p:cNvPr>
          <p:cNvCxnSpPr>
            <a:cxnSpLocks/>
          </p:cNvCxnSpPr>
          <p:nvPr/>
        </p:nvCxnSpPr>
        <p:spPr>
          <a:xfrm>
            <a:off x="9089254" y="2479830"/>
            <a:ext cx="7842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663507-6A46-49EF-F42E-3829F98C6C26}"/>
              </a:ext>
            </a:extLst>
          </p:cNvPr>
          <p:cNvSpPr txBox="1"/>
          <p:nvPr/>
        </p:nvSpPr>
        <p:spPr>
          <a:xfrm>
            <a:off x="2668385" y="4706052"/>
            <a:ext cx="1593664" cy="707886"/>
          </a:xfrm>
          <a:prstGeom prst="rect">
            <a:avLst/>
          </a:prstGeom>
          <a:noFill/>
        </p:spPr>
        <p:txBody>
          <a:bodyPr wrap="square" rtlCol="0">
            <a:spAutoFit/>
          </a:bodyPr>
          <a:lstStyle/>
          <a:p>
            <a:pPr marL="171450" indent="-171450">
              <a:buFont typeface="Arial" panose="020B0604020202020204" pitchFamily="34" charset="0"/>
              <a:buChar char="•"/>
            </a:pPr>
            <a:r>
              <a:rPr lang="en-US" sz="1000" dirty="0"/>
              <a:t>Key Requests</a:t>
            </a:r>
          </a:p>
          <a:p>
            <a:pPr marL="171450" indent="-171450">
              <a:buFont typeface="Arial" panose="020B0604020202020204" pitchFamily="34" charset="0"/>
              <a:buChar char="•"/>
            </a:pPr>
            <a:r>
              <a:rPr lang="en-US" sz="1000" dirty="0"/>
              <a:t>Room Booking</a:t>
            </a:r>
          </a:p>
          <a:p>
            <a:pPr marL="171450" indent="-171450">
              <a:buFont typeface="Arial" panose="020B0604020202020204" pitchFamily="34" charset="0"/>
              <a:buChar char="•"/>
            </a:pPr>
            <a:r>
              <a:rPr lang="en-US" sz="1000" dirty="0"/>
              <a:t>Panic Button Requests</a:t>
            </a:r>
          </a:p>
          <a:p>
            <a:pPr marL="171450" indent="-171450">
              <a:buFont typeface="Arial" panose="020B0604020202020204" pitchFamily="34" charset="0"/>
              <a:buChar char="•"/>
            </a:pPr>
            <a:r>
              <a:rPr lang="en-US" sz="1000" dirty="0"/>
              <a:t>FSR Requests</a:t>
            </a:r>
          </a:p>
        </p:txBody>
      </p:sp>
      <p:sp>
        <p:nvSpPr>
          <p:cNvPr id="6" name="TextBox 5">
            <a:extLst>
              <a:ext uri="{FF2B5EF4-FFF2-40B4-BE49-F238E27FC236}">
                <a16:creationId xmlns:a16="http://schemas.microsoft.com/office/drawing/2014/main" id="{37CE6F4C-EDD5-3DBA-138D-2C432EE49F4D}"/>
              </a:ext>
            </a:extLst>
          </p:cNvPr>
          <p:cNvSpPr txBox="1"/>
          <p:nvPr/>
        </p:nvSpPr>
        <p:spPr>
          <a:xfrm>
            <a:off x="7400976" y="4695353"/>
            <a:ext cx="1797297"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t>Key Requests</a:t>
            </a:r>
          </a:p>
          <a:p>
            <a:pPr marL="171450" indent="-171450">
              <a:buFont typeface="Arial" panose="020B0604020202020204" pitchFamily="34" charset="0"/>
              <a:buChar char="•"/>
            </a:pPr>
            <a:r>
              <a:rPr lang="en-US" sz="1000" dirty="0"/>
              <a:t>Conference Room Booking</a:t>
            </a:r>
          </a:p>
          <a:p>
            <a:pPr marL="171450" indent="-171450">
              <a:buFont typeface="Arial" panose="020B0604020202020204" pitchFamily="34" charset="0"/>
              <a:buChar char="•"/>
            </a:pPr>
            <a:r>
              <a:rPr lang="en-US" sz="1000" dirty="0"/>
              <a:t>Room Booking</a:t>
            </a:r>
          </a:p>
          <a:p>
            <a:pPr marL="171450" indent="-171450">
              <a:buFont typeface="Arial" panose="020B0604020202020204" pitchFamily="34" charset="0"/>
              <a:buChar char="•"/>
            </a:pPr>
            <a:r>
              <a:rPr lang="en-US" sz="1000" dirty="0"/>
              <a:t>Mail Distribution</a:t>
            </a:r>
          </a:p>
          <a:p>
            <a:pPr marL="171450" indent="-171450">
              <a:buFont typeface="Arial" panose="020B0604020202020204" pitchFamily="34" charset="0"/>
              <a:buChar char="•"/>
            </a:pPr>
            <a:r>
              <a:rPr lang="en-US" sz="1000" dirty="0"/>
              <a:t>Service Requests</a:t>
            </a:r>
          </a:p>
        </p:txBody>
      </p:sp>
      <p:cxnSp>
        <p:nvCxnSpPr>
          <p:cNvPr id="12" name="Straight Connector 11">
            <a:extLst>
              <a:ext uri="{FF2B5EF4-FFF2-40B4-BE49-F238E27FC236}">
                <a16:creationId xmlns:a16="http://schemas.microsoft.com/office/drawing/2014/main" id="{C7EF3A3A-6ECE-3CD3-6B59-D8540932347C}"/>
              </a:ext>
            </a:extLst>
          </p:cNvPr>
          <p:cNvCxnSpPr>
            <a:endCxn id="3" idx="0"/>
          </p:cNvCxnSpPr>
          <p:nvPr/>
        </p:nvCxnSpPr>
        <p:spPr>
          <a:xfrm>
            <a:off x="3465217" y="4563612"/>
            <a:ext cx="0" cy="142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D75B4E-DA4D-19D7-2F16-6610A4CD63FA}"/>
              </a:ext>
            </a:extLst>
          </p:cNvPr>
          <p:cNvCxnSpPr>
            <a:endCxn id="6" idx="0"/>
          </p:cNvCxnSpPr>
          <p:nvPr/>
        </p:nvCxnSpPr>
        <p:spPr>
          <a:xfrm>
            <a:off x="8299142" y="4563611"/>
            <a:ext cx="482" cy="1317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1051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113" y="-10296"/>
            <a:ext cx="8786835" cy="749300"/>
          </a:xfrm>
        </p:spPr>
        <p:txBody>
          <a:bodyPr/>
          <a:lstStyle/>
          <a:p>
            <a:pPr algn="ctr"/>
            <a:r>
              <a:rPr lang="en-US" sz="3600" dirty="0">
                <a:latin typeface="Times New Roman" panose="02020603050405020304" pitchFamily="18" charset="0"/>
                <a:cs typeface="Times New Roman" panose="02020603050405020304" pitchFamily="18" charset="0"/>
              </a:rPr>
              <a:t>Facilities and Space Planning Directory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259920"/>
              </p:ext>
            </p:extLst>
          </p:nvPr>
        </p:nvGraphicFramePr>
        <p:xfrm>
          <a:off x="1128074" y="792013"/>
          <a:ext cx="9935851" cy="4924455"/>
        </p:xfrm>
        <a:graphic>
          <a:graphicData uri="http://schemas.openxmlformats.org/drawingml/2006/table">
            <a:tbl>
              <a:tblPr firstRow="1" bandRow="1">
                <a:tableStyleId>{5C22544A-7EE6-4342-B048-85BDC9FD1C3A}</a:tableStyleId>
              </a:tblPr>
              <a:tblGrid>
                <a:gridCol w="2026763">
                  <a:extLst>
                    <a:ext uri="{9D8B030D-6E8A-4147-A177-3AD203B41FA5}">
                      <a16:colId xmlns:a16="http://schemas.microsoft.com/office/drawing/2014/main" val="628204028"/>
                    </a:ext>
                  </a:extLst>
                </a:gridCol>
                <a:gridCol w="3299297">
                  <a:extLst>
                    <a:ext uri="{9D8B030D-6E8A-4147-A177-3AD203B41FA5}">
                      <a16:colId xmlns:a16="http://schemas.microsoft.com/office/drawing/2014/main" val="398339293"/>
                    </a:ext>
                  </a:extLst>
                </a:gridCol>
                <a:gridCol w="3058835">
                  <a:extLst>
                    <a:ext uri="{9D8B030D-6E8A-4147-A177-3AD203B41FA5}">
                      <a16:colId xmlns:a16="http://schemas.microsoft.com/office/drawing/2014/main" val="730615473"/>
                    </a:ext>
                  </a:extLst>
                </a:gridCol>
                <a:gridCol w="1550956">
                  <a:extLst>
                    <a:ext uri="{9D8B030D-6E8A-4147-A177-3AD203B41FA5}">
                      <a16:colId xmlns:a16="http://schemas.microsoft.com/office/drawing/2014/main" val="2181904095"/>
                    </a:ext>
                  </a:extLst>
                </a:gridCol>
              </a:tblGrid>
              <a:tr h="358512">
                <a:tc>
                  <a:txBody>
                    <a:bodyPr/>
                    <a:lstStyle/>
                    <a:p>
                      <a:r>
                        <a:rPr lang="en-US" sz="1400" dirty="0">
                          <a:latin typeface="Arial" panose="020B0604020202020204" pitchFamily="34" charset="0"/>
                          <a:cs typeface="Arial" panose="020B0604020202020204" pitchFamily="34" charset="0"/>
                        </a:rPr>
                        <a:t>Name</a:t>
                      </a:r>
                    </a:p>
                  </a:txBody>
                  <a:tcPr/>
                </a:tc>
                <a:tc>
                  <a:txBody>
                    <a:bodyPr/>
                    <a:lstStyle/>
                    <a:p>
                      <a:r>
                        <a:rPr lang="en-US" sz="1400" dirty="0">
                          <a:latin typeface="Arial" panose="020B0604020202020204" pitchFamily="34" charset="0"/>
                          <a:cs typeface="Arial" panose="020B0604020202020204" pitchFamily="34" charset="0"/>
                        </a:rPr>
                        <a:t>Role</a:t>
                      </a:r>
                    </a:p>
                  </a:txBody>
                  <a:tcPr/>
                </a:tc>
                <a:tc>
                  <a:txBody>
                    <a:bodyPr/>
                    <a:lstStyle/>
                    <a:p>
                      <a:r>
                        <a:rPr lang="en-US" sz="1400" dirty="0">
                          <a:latin typeface="Arial" panose="020B0604020202020204" pitchFamily="34" charset="0"/>
                          <a:cs typeface="Arial" panose="020B0604020202020204" pitchFamily="34" charset="0"/>
                        </a:rPr>
                        <a:t>Email</a:t>
                      </a:r>
                    </a:p>
                  </a:txBody>
                  <a:tcPr/>
                </a:tc>
                <a:tc>
                  <a:txBody>
                    <a:bodyPr/>
                    <a:lstStyle/>
                    <a:p>
                      <a:r>
                        <a:rPr lang="en-US" sz="1400" dirty="0">
                          <a:latin typeface="Arial" panose="020B0604020202020204" pitchFamily="34" charset="0"/>
                          <a:cs typeface="Arial" panose="020B0604020202020204" pitchFamily="34" charset="0"/>
                        </a:rPr>
                        <a:t>Phone</a:t>
                      </a:r>
                    </a:p>
                  </a:txBody>
                  <a:tcPr/>
                </a:tc>
                <a:extLst>
                  <a:ext uri="{0D108BD9-81ED-4DB2-BD59-A6C34878D82A}">
                    <a16:rowId xmlns:a16="http://schemas.microsoft.com/office/drawing/2014/main" val="2620652008"/>
                  </a:ext>
                </a:extLst>
              </a:tr>
              <a:tr h="424417">
                <a:tc>
                  <a:txBody>
                    <a:bodyPr/>
                    <a:lstStyle/>
                    <a:p>
                      <a:r>
                        <a:rPr lang="en-US" sz="1400" dirty="0">
                          <a:latin typeface="Arial" panose="020B0604020202020204" pitchFamily="34" charset="0"/>
                          <a:cs typeface="Arial" panose="020B0604020202020204" pitchFamily="34" charset="0"/>
                        </a:rPr>
                        <a:t>Steven Fulton</a:t>
                      </a:r>
                    </a:p>
                  </a:txBody>
                  <a:tcPr/>
                </a:tc>
                <a:tc>
                  <a:txBody>
                    <a:bodyPr/>
                    <a:lstStyle/>
                    <a:p>
                      <a:r>
                        <a:rPr lang="en-US" sz="1400" dirty="0">
                          <a:latin typeface="Arial" panose="020B0604020202020204" pitchFamily="34" charset="0"/>
                          <a:cs typeface="Arial" panose="020B0604020202020204" pitchFamily="34" charset="0"/>
                        </a:rPr>
                        <a:t>Director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sng" dirty="0">
                          <a:solidFill>
                            <a:schemeClr val="accent5"/>
                          </a:solidFill>
                          <a:latin typeface="Arial" panose="020B0604020202020204" pitchFamily="34" charset="0"/>
                          <a:cs typeface="Arial" panose="020B0604020202020204" pitchFamily="34" charset="0"/>
                        </a:rPr>
                        <a:t>SMFulton@mednet.ucla.edu</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none" dirty="0">
                          <a:solidFill>
                            <a:schemeClr val="tx1"/>
                          </a:solidFill>
                          <a:latin typeface="Arial" panose="020B0604020202020204" pitchFamily="34" charset="0"/>
                          <a:cs typeface="Arial" panose="020B0604020202020204" pitchFamily="34" charset="0"/>
                        </a:rPr>
                        <a:t>310-206-8819</a:t>
                      </a:r>
                    </a:p>
                  </a:txBody>
                  <a:tcPr/>
                </a:tc>
                <a:extLst>
                  <a:ext uri="{0D108BD9-81ED-4DB2-BD59-A6C34878D82A}">
                    <a16:rowId xmlns:a16="http://schemas.microsoft.com/office/drawing/2014/main" val="2213536809"/>
                  </a:ext>
                </a:extLst>
              </a:tr>
              <a:tr h="518689">
                <a:tc>
                  <a:txBody>
                    <a:bodyPr/>
                    <a:lstStyle/>
                    <a:p>
                      <a:r>
                        <a:rPr lang="en-US" sz="1400" dirty="0">
                          <a:latin typeface="Arial" panose="020B0604020202020204" pitchFamily="34" charset="0"/>
                          <a:cs typeface="Arial" panose="020B0604020202020204" pitchFamily="34" charset="0"/>
                        </a:rPr>
                        <a:t>Evelyn Cederbaum</a:t>
                      </a:r>
                    </a:p>
                  </a:txBody>
                  <a:tcPr/>
                </a:tc>
                <a:tc>
                  <a:txBody>
                    <a:bodyPr/>
                    <a:lstStyle/>
                    <a:p>
                      <a:r>
                        <a:rPr lang="en-US" sz="1400" dirty="0">
                          <a:latin typeface="Arial" panose="020B0604020202020204" pitchFamily="34" charset="0"/>
                          <a:cs typeface="Arial" panose="020B0604020202020204" pitchFamily="34" charset="0"/>
                        </a:rPr>
                        <a:t>Assoc. Director (on recall)</a:t>
                      </a:r>
                    </a:p>
                  </a:txBody>
                  <a:tcPr/>
                </a:tc>
                <a:tc>
                  <a:txBody>
                    <a:bodyPr/>
                    <a:lstStyle/>
                    <a:p>
                      <a:r>
                        <a:rPr lang="en-US" sz="1400" u="sng" dirty="0">
                          <a:solidFill>
                            <a:srgbClr val="0070C0"/>
                          </a:solidFill>
                          <a:latin typeface="Arial" panose="020B0604020202020204" pitchFamily="34" charset="0"/>
                          <a:cs typeface="Arial" panose="020B0604020202020204" pitchFamily="34" charset="0"/>
                        </a:rPr>
                        <a:t>EJCederbaum@mednet.ucla.edu</a:t>
                      </a:r>
                      <a:r>
                        <a:rPr lang="en-US" sz="1400" dirty="0">
                          <a:solidFill>
                            <a:srgbClr val="0070C0"/>
                          </a:solidFill>
                          <a:latin typeface="Arial" panose="020B0604020202020204" pitchFamily="34" charset="0"/>
                          <a:cs typeface="Arial" panose="020B0604020202020204" pitchFamily="34" charset="0"/>
                        </a:rPr>
                        <a:t> </a:t>
                      </a:r>
                      <a:r>
                        <a:rPr lang="en-US" sz="1400" u="sng" dirty="0">
                          <a:solidFill>
                            <a:srgbClr val="0070C0"/>
                          </a:solidFill>
                          <a:latin typeface="Arial" panose="020B0604020202020204" pitchFamily="34" charset="0"/>
                          <a:cs typeface="Arial" panose="020B0604020202020204" pitchFamily="34" charset="0"/>
                        </a:rPr>
                        <a:t>ejcederbaum@g.ucla.edu</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310-968-5134</a:t>
                      </a:r>
                    </a:p>
                  </a:txBody>
                  <a:tcPr/>
                </a:tc>
                <a:extLst>
                  <a:ext uri="{0D108BD9-81ED-4DB2-BD59-A6C34878D82A}">
                    <a16:rowId xmlns:a16="http://schemas.microsoft.com/office/drawing/2014/main" val="2617392216"/>
                  </a:ext>
                </a:extLst>
              </a:tr>
              <a:tr h="362135">
                <a:tc>
                  <a:txBody>
                    <a:bodyPr/>
                    <a:lstStyle/>
                    <a:p>
                      <a:r>
                        <a:rPr lang="en-US" sz="1400" dirty="0">
                          <a:latin typeface="Arial" panose="020B0604020202020204" pitchFamily="34" charset="0"/>
                          <a:cs typeface="Arial" panose="020B0604020202020204" pitchFamily="34" charset="0"/>
                        </a:rPr>
                        <a:t>Xiaoyu (Alex) Wu</a:t>
                      </a:r>
                    </a:p>
                  </a:txBody>
                  <a:tcPr/>
                </a:tc>
                <a:tc>
                  <a:txBody>
                    <a:bodyPr/>
                    <a:lstStyle/>
                    <a:p>
                      <a:r>
                        <a:rPr lang="en-US" sz="1400" dirty="0">
                          <a:latin typeface="Arial" panose="020B0604020202020204" pitchFamily="34" charset="0"/>
                          <a:cs typeface="Arial" panose="020B0604020202020204" pitchFamily="34" charset="0"/>
                        </a:rPr>
                        <a:t>Biosafety Officer</a:t>
                      </a:r>
                    </a:p>
                  </a:txBody>
                  <a:tcPr/>
                </a:tc>
                <a:tc>
                  <a:txBody>
                    <a:bodyPr/>
                    <a:lstStyle/>
                    <a:p>
                      <a:r>
                        <a:rPr lang="en-US" sz="1400" dirty="0">
                          <a:latin typeface="Arial" panose="020B0604020202020204" pitchFamily="34" charset="0"/>
                          <a:cs typeface="Arial" panose="020B0604020202020204" pitchFamily="34" charset="0"/>
                          <a:hlinkClick r:id="rId2"/>
                        </a:rPr>
                        <a:t>XiaoyuWu@mednet.ucla.edu</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310-267-5603</a:t>
                      </a:r>
                    </a:p>
                  </a:txBody>
                  <a:tcPr/>
                </a:tc>
                <a:extLst>
                  <a:ext uri="{0D108BD9-81ED-4DB2-BD59-A6C34878D82A}">
                    <a16:rowId xmlns:a16="http://schemas.microsoft.com/office/drawing/2014/main" val="3147633226"/>
                  </a:ext>
                </a:extLst>
              </a:tr>
              <a:tr h="358512">
                <a:tc>
                  <a:txBody>
                    <a:bodyPr/>
                    <a:lstStyle/>
                    <a:p>
                      <a:r>
                        <a:rPr lang="en-US" sz="1400" dirty="0">
                          <a:latin typeface="Arial" panose="020B0604020202020204" pitchFamily="34" charset="0"/>
                          <a:cs typeface="Arial" panose="020B0604020202020204" pitchFamily="34" charset="0"/>
                        </a:rPr>
                        <a:t>Sailesh Pal</a:t>
                      </a:r>
                    </a:p>
                  </a:txBody>
                  <a:tcPr/>
                </a:tc>
                <a:tc>
                  <a:txBody>
                    <a:bodyPr/>
                    <a:lstStyle/>
                    <a:p>
                      <a:r>
                        <a:rPr lang="en-US" sz="1400" dirty="0">
                          <a:latin typeface="Arial" panose="020B0604020202020204" pitchFamily="34" charset="0"/>
                          <a:cs typeface="Arial" panose="020B0604020202020204" pitchFamily="34" charset="0"/>
                        </a:rPr>
                        <a:t>Custodian Supervisor</a:t>
                      </a:r>
                    </a:p>
                  </a:txBody>
                  <a:tcPr/>
                </a:tc>
                <a:tc>
                  <a:txBody>
                    <a:bodyPr/>
                    <a:lstStyle/>
                    <a:p>
                      <a:r>
                        <a:rPr lang="en-US" sz="1400" dirty="0">
                          <a:latin typeface="Arial" panose="020B0604020202020204" pitchFamily="34" charset="0"/>
                          <a:cs typeface="Arial" panose="020B0604020202020204" pitchFamily="34" charset="0"/>
                          <a:hlinkClick r:id="rId3"/>
                        </a:rPr>
                        <a:t>SPal@mednet.ucla.edu</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310-825-0396</a:t>
                      </a:r>
                    </a:p>
                  </a:txBody>
                  <a:tcPr/>
                </a:tc>
                <a:extLst>
                  <a:ext uri="{0D108BD9-81ED-4DB2-BD59-A6C34878D82A}">
                    <a16:rowId xmlns:a16="http://schemas.microsoft.com/office/drawing/2014/main" val="4183341667"/>
                  </a:ext>
                </a:extLst>
              </a:tr>
              <a:tr h="524279">
                <a:tc>
                  <a:txBody>
                    <a:bodyPr/>
                    <a:lstStyle/>
                    <a:p>
                      <a:r>
                        <a:rPr lang="en-US" sz="1400" dirty="0">
                          <a:latin typeface="Arial" panose="020B0604020202020204" pitchFamily="34" charset="0"/>
                          <a:cs typeface="Arial" panose="020B0604020202020204" pitchFamily="34" charset="0"/>
                        </a:rPr>
                        <a:t>Jairo Hernandez</a:t>
                      </a:r>
                    </a:p>
                  </a:txBody>
                  <a:tcPr/>
                </a:tc>
                <a:tc>
                  <a:txBody>
                    <a:bodyPr/>
                    <a:lstStyle/>
                    <a:p>
                      <a:r>
                        <a:rPr lang="en-US" sz="1400" dirty="0">
                          <a:latin typeface="Arial" panose="020B0604020202020204" pitchFamily="34" charset="0"/>
                          <a:cs typeface="Arial" panose="020B0604020202020204" pitchFamily="34" charset="0"/>
                        </a:rPr>
                        <a:t>Evening Custodian Supervisor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sng" dirty="0">
                          <a:solidFill>
                            <a:srgbClr val="0070C0"/>
                          </a:solidFill>
                          <a:latin typeface="Arial" panose="020B0604020202020204" pitchFamily="34" charset="0"/>
                          <a:cs typeface="Arial" panose="020B0604020202020204" pitchFamily="34" charset="0"/>
                        </a:rPr>
                        <a:t>JSHernandez@mednet.ucla.edu</a:t>
                      </a:r>
                    </a:p>
                  </a:txBody>
                  <a:tcPr/>
                </a:tc>
                <a:tc>
                  <a:txBody>
                    <a:bodyPr/>
                    <a:lstStyle/>
                    <a:p>
                      <a:r>
                        <a:rPr lang="en-US" sz="1400" dirty="0">
                          <a:latin typeface="Arial" panose="020B0604020202020204" pitchFamily="34" charset="0"/>
                          <a:cs typeface="Arial" panose="020B0604020202020204" pitchFamily="34" charset="0"/>
                        </a:rPr>
                        <a:t>310-825-0396</a:t>
                      </a:r>
                    </a:p>
                  </a:txBody>
                  <a:tcPr/>
                </a:tc>
                <a:extLst>
                  <a:ext uri="{0D108BD9-81ED-4DB2-BD59-A6C34878D82A}">
                    <a16:rowId xmlns:a16="http://schemas.microsoft.com/office/drawing/2014/main" val="454954098"/>
                  </a:ext>
                </a:extLst>
              </a:tr>
              <a:tr h="387648">
                <a:tc>
                  <a:txBody>
                    <a:bodyPr/>
                    <a:lstStyle/>
                    <a:p>
                      <a:r>
                        <a:rPr lang="en-US" sz="1400" dirty="0">
                          <a:latin typeface="Arial" panose="020B0604020202020204" pitchFamily="34" charset="0"/>
                          <a:cs typeface="Arial" panose="020B0604020202020204" pitchFamily="34" charset="0"/>
                        </a:rPr>
                        <a:t>Efrain Solares</a:t>
                      </a:r>
                    </a:p>
                  </a:txBody>
                  <a:tcPr/>
                </a:tc>
                <a:tc>
                  <a:txBody>
                    <a:bodyPr/>
                    <a:lstStyle/>
                    <a:p>
                      <a:r>
                        <a:rPr lang="en-US" sz="1400" dirty="0">
                          <a:latin typeface="Arial" panose="020B0604020202020204" pitchFamily="34" charset="0"/>
                          <a:cs typeface="Arial" panose="020B0604020202020204" pitchFamily="34" charset="0"/>
                        </a:rPr>
                        <a:t>Building Manager</a:t>
                      </a:r>
                    </a:p>
                  </a:txBody>
                  <a:tcPr/>
                </a:tc>
                <a:tc>
                  <a:txBody>
                    <a:bodyPr/>
                    <a:lstStyle/>
                    <a:p>
                      <a:r>
                        <a:rPr lang="en-US" sz="1400" dirty="0">
                          <a:latin typeface="Arial" panose="020B0604020202020204" pitchFamily="34" charset="0"/>
                          <a:cs typeface="Arial" panose="020B0604020202020204" pitchFamily="34" charset="0"/>
                          <a:hlinkClick r:id="rId4"/>
                        </a:rPr>
                        <a:t>ESolares@mednet.ucla.edu</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310-267-0093</a:t>
                      </a:r>
                    </a:p>
                  </a:txBody>
                  <a:tcPr/>
                </a:tc>
                <a:extLst>
                  <a:ext uri="{0D108BD9-81ED-4DB2-BD59-A6C34878D82A}">
                    <a16:rowId xmlns:a16="http://schemas.microsoft.com/office/drawing/2014/main" val="1425421492"/>
                  </a:ext>
                </a:extLst>
              </a:tr>
              <a:tr h="378595">
                <a:tc>
                  <a:txBody>
                    <a:bodyPr/>
                    <a:lstStyle/>
                    <a:p>
                      <a:r>
                        <a:rPr lang="en-US" sz="1400" dirty="0">
                          <a:latin typeface="Arial" panose="020B0604020202020204" pitchFamily="34" charset="0"/>
                          <a:cs typeface="Arial" panose="020B0604020202020204" pitchFamily="34" charset="0"/>
                        </a:rPr>
                        <a:t>Barry Ayala</a:t>
                      </a:r>
                    </a:p>
                  </a:txBody>
                  <a:tcPr/>
                </a:tc>
                <a:tc>
                  <a:txBody>
                    <a:bodyPr/>
                    <a:lstStyle/>
                    <a:p>
                      <a:r>
                        <a:rPr lang="en-US" sz="1400" dirty="0">
                          <a:latin typeface="Arial" panose="020B0604020202020204" pitchFamily="34" charset="0"/>
                          <a:cs typeface="Arial" panose="020B0604020202020204" pitchFamily="34" charset="0"/>
                        </a:rPr>
                        <a:t>Associate Planner </a:t>
                      </a:r>
                    </a:p>
                  </a:txBody>
                  <a:tcPr/>
                </a:tc>
                <a:tc>
                  <a:txBody>
                    <a:bodyPr/>
                    <a:lstStyle/>
                    <a:p>
                      <a:r>
                        <a:rPr lang="en-US" sz="1400" dirty="0">
                          <a:latin typeface="Arial" panose="020B0604020202020204" pitchFamily="34" charset="0"/>
                          <a:cs typeface="Arial" panose="020B0604020202020204" pitchFamily="34" charset="0"/>
                          <a:hlinkClick r:id="rId5"/>
                        </a:rPr>
                        <a:t>Barryayala@mednet.ucla.edu</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310-825-5609</a:t>
                      </a:r>
                    </a:p>
                  </a:txBody>
                  <a:tcPr/>
                </a:tc>
                <a:extLst>
                  <a:ext uri="{0D108BD9-81ED-4DB2-BD59-A6C34878D82A}">
                    <a16:rowId xmlns:a16="http://schemas.microsoft.com/office/drawing/2014/main" val="282584543"/>
                  </a:ext>
                </a:extLst>
              </a:tr>
              <a:tr h="358512">
                <a:tc>
                  <a:txBody>
                    <a:bodyPr/>
                    <a:lstStyle/>
                    <a:p>
                      <a:r>
                        <a:rPr lang="en-US" sz="1400" dirty="0">
                          <a:latin typeface="Arial" panose="020B0604020202020204" pitchFamily="34" charset="0"/>
                          <a:cs typeface="Arial" panose="020B0604020202020204" pitchFamily="34" charset="0"/>
                        </a:rPr>
                        <a:t>Walter Cabrera</a:t>
                      </a:r>
                    </a:p>
                  </a:txBody>
                  <a:tcPr/>
                </a:tc>
                <a:tc>
                  <a:txBody>
                    <a:bodyPr/>
                    <a:lstStyle/>
                    <a:p>
                      <a:r>
                        <a:rPr lang="en-US" sz="1400" dirty="0">
                          <a:latin typeface="Arial" panose="020B0604020202020204" pitchFamily="34" charset="0"/>
                          <a:cs typeface="Arial" panose="020B0604020202020204" pitchFamily="34" charset="0"/>
                        </a:rPr>
                        <a:t>Lead Facilities Mechanic</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sng" dirty="0">
                          <a:solidFill>
                            <a:srgbClr val="0070C0"/>
                          </a:solidFill>
                          <a:latin typeface="Arial" panose="020B0604020202020204" pitchFamily="34" charset="0"/>
                          <a:cs typeface="Arial" panose="020B0604020202020204" pitchFamily="34" charset="0"/>
                        </a:rPr>
                        <a:t>WLCabrera@mednet.ucla.edu</a:t>
                      </a:r>
                    </a:p>
                  </a:txBody>
                  <a:tcPr/>
                </a:tc>
                <a:tc>
                  <a:txBody>
                    <a:bodyPr/>
                    <a:lstStyle/>
                    <a:p>
                      <a:r>
                        <a:rPr lang="en-US" sz="1400" dirty="0">
                          <a:latin typeface="Arial" panose="020B0604020202020204" pitchFamily="34" charset="0"/>
                          <a:cs typeface="Arial" panose="020B0604020202020204" pitchFamily="34" charset="0"/>
                        </a:rPr>
                        <a:t>310-825-0160</a:t>
                      </a:r>
                    </a:p>
                  </a:txBody>
                  <a:tcPr/>
                </a:tc>
                <a:extLst>
                  <a:ext uri="{0D108BD9-81ED-4DB2-BD59-A6C34878D82A}">
                    <a16:rowId xmlns:a16="http://schemas.microsoft.com/office/drawing/2014/main" val="845444747"/>
                  </a:ext>
                </a:extLst>
              </a:tr>
              <a:tr h="358512">
                <a:tc>
                  <a:txBody>
                    <a:bodyPr/>
                    <a:lstStyle/>
                    <a:p>
                      <a:r>
                        <a:rPr lang="en-US" sz="1400" dirty="0">
                          <a:latin typeface="Arial" panose="020B0604020202020204" pitchFamily="34" charset="0"/>
                          <a:cs typeface="Arial" panose="020B0604020202020204" pitchFamily="34" charset="0"/>
                        </a:rPr>
                        <a:t>Michael Munoz</a:t>
                      </a:r>
                    </a:p>
                  </a:txBody>
                  <a:tcPr/>
                </a:tc>
                <a:tc>
                  <a:txBody>
                    <a:bodyPr/>
                    <a:lstStyle/>
                    <a:p>
                      <a:r>
                        <a:rPr lang="en-US" sz="1400" dirty="0">
                          <a:latin typeface="Arial" panose="020B0604020202020204" pitchFamily="34" charset="0"/>
                          <a:cs typeface="Arial" panose="020B0604020202020204" pitchFamily="34" charset="0"/>
                        </a:rPr>
                        <a:t>Facilities Worker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sng" dirty="0">
                          <a:solidFill>
                            <a:srgbClr val="0070C0"/>
                          </a:solidFill>
                          <a:latin typeface="Arial" panose="020B0604020202020204" pitchFamily="34" charset="0"/>
                          <a:cs typeface="Arial" panose="020B0604020202020204" pitchFamily="34" charset="0"/>
                        </a:rPr>
                        <a:t>MAMunoz@mednet.ucla.edu</a:t>
                      </a:r>
                    </a:p>
                  </a:txBody>
                  <a:tcPr/>
                </a:tc>
                <a:tc>
                  <a:txBody>
                    <a:bodyPr/>
                    <a:lstStyle/>
                    <a:p>
                      <a:r>
                        <a:rPr lang="en-US" sz="1400" dirty="0">
                          <a:latin typeface="Arial" panose="020B0604020202020204" pitchFamily="34" charset="0"/>
                          <a:cs typeface="Arial" panose="020B0604020202020204" pitchFamily="34" charset="0"/>
                        </a:rPr>
                        <a:t>310-825-0160</a:t>
                      </a:r>
                    </a:p>
                  </a:txBody>
                  <a:tcPr/>
                </a:tc>
                <a:extLst>
                  <a:ext uri="{0D108BD9-81ED-4DB2-BD59-A6C34878D82A}">
                    <a16:rowId xmlns:a16="http://schemas.microsoft.com/office/drawing/2014/main" val="3844572762"/>
                  </a:ext>
                </a:extLst>
              </a:tr>
              <a:tr h="370365">
                <a:tc>
                  <a:txBody>
                    <a:bodyPr/>
                    <a:lstStyle/>
                    <a:p>
                      <a:r>
                        <a:rPr lang="en-US" sz="1400" dirty="0">
                          <a:latin typeface="Arial" panose="020B0604020202020204" pitchFamily="34" charset="0"/>
                          <a:cs typeface="Arial" panose="020B0604020202020204" pitchFamily="34" charset="0"/>
                        </a:rPr>
                        <a:t>Oscar Dominguez</a:t>
                      </a:r>
                    </a:p>
                  </a:txBody>
                  <a:tcPr/>
                </a:tc>
                <a:tc>
                  <a:txBody>
                    <a:bodyPr/>
                    <a:lstStyle/>
                    <a:p>
                      <a:r>
                        <a:rPr lang="en-US" sz="1400" dirty="0">
                          <a:latin typeface="Arial" panose="020B0604020202020204" pitchFamily="34" charset="0"/>
                          <a:cs typeface="Arial" panose="020B0604020202020204" pitchFamily="34" charset="0"/>
                        </a:rPr>
                        <a:t>Admin. Asst. III</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6"/>
                        </a:rPr>
                        <a:t>ODominguez@mednet.ucla.edu</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310-825-0573</a:t>
                      </a:r>
                    </a:p>
                  </a:txBody>
                  <a:tcPr/>
                </a:tc>
                <a:extLst>
                  <a:ext uri="{0D108BD9-81ED-4DB2-BD59-A6C34878D82A}">
                    <a16:rowId xmlns:a16="http://schemas.microsoft.com/office/drawing/2014/main" val="1538188372"/>
                  </a:ext>
                </a:extLst>
              </a:tr>
              <a:tr h="524279">
                <a:tc>
                  <a:txBody>
                    <a:bodyPr/>
                    <a:lstStyle/>
                    <a:p>
                      <a:r>
                        <a:rPr lang="en-US" sz="1400" dirty="0">
                          <a:latin typeface="Arial" panose="020B0604020202020204" pitchFamily="34" charset="0"/>
                          <a:cs typeface="Arial" panose="020B0604020202020204" pitchFamily="34" charset="0"/>
                        </a:rPr>
                        <a:t>William Naidu</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Admin. Asst. II</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7"/>
                        </a:rPr>
                        <a:t>WilliamNaidu@mednet.ucla.edu</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310-825-0573</a:t>
                      </a:r>
                    </a:p>
                  </a:txBody>
                  <a:tcPr/>
                </a:tc>
                <a:extLst>
                  <a:ext uri="{0D108BD9-81ED-4DB2-BD59-A6C34878D82A}">
                    <a16:rowId xmlns:a16="http://schemas.microsoft.com/office/drawing/2014/main" val="1835972490"/>
                  </a:ext>
                </a:extLst>
              </a:tr>
            </a:tbl>
          </a:graphicData>
        </a:graphic>
      </p:graphicFrame>
    </p:spTree>
    <p:extLst>
      <p:ext uri="{BB962C8B-B14F-4D97-AF65-F5344CB8AC3E}">
        <p14:creationId xmlns:p14="http://schemas.microsoft.com/office/powerpoint/2010/main" val="16584075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0DE3-2E6F-9D89-DFA9-189BE4140A76}"/>
              </a:ext>
            </a:extLst>
          </p:cNvPr>
          <p:cNvSpPr>
            <a:spLocks noGrp="1"/>
          </p:cNvSpPr>
          <p:nvPr>
            <p:ph type="title"/>
          </p:nvPr>
        </p:nvSpPr>
        <p:spPr>
          <a:xfrm>
            <a:off x="2171700" y="70265"/>
            <a:ext cx="7886700" cy="617619"/>
          </a:xfrm>
        </p:spPr>
        <p:txBody>
          <a:bodyPr/>
          <a:lstStyle/>
          <a:p>
            <a:pPr algn="ctr"/>
            <a:r>
              <a:rPr lang="en-US" sz="3600" dirty="0">
                <a:latin typeface="Times New Roman" panose="02020603050405020304" pitchFamily="18" charset="0"/>
                <a:cs typeface="Times New Roman" panose="02020603050405020304" pitchFamily="18" charset="0"/>
              </a:rPr>
              <a:t>Important Contacts</a:t>
            </a:r>
          </a:p>
        </p:txBody>
      </p:sp>
      <p:sp>
        <p:nvSpPr>
          <p:cNvPr id="3" name="Content Placeholder 2">
            <a:extLst>
              <a:ext uri="{FF2B5EF4-FFF2-40B4-BE49-F238E27FC236}">
                <a16:creationId xmlns:a16="http://schemas.microsoft.com/office/drawing/2014/main" id="{535AEC71-1821-0952-0097-137526EE904D}"/>
              </a:ext>
            </a:extLst>
          </p:cNvPr>
          <p:cNvSpPr>
            <a:spLocks noGrp="1"/>
          </p:cNvSpPr>
          <p:nvPr>
            <p:ph idx="1"/>
          </p:nvPr>
        </p:nvSpPr>
        <p:spPr>
          <a:xfrm>
            <a:off x="1758950" y="1052997"/>
            <a:ext cx="8674100" cy="4457382"/>
          </a:xfrm>
        </p:spPr>
        <p:txBody>
          <a:bodyPr>
            <a:normAutofit fontScale="85000" lnSpcReduction="20000"/>
          </a:bodyPr>
          <a:lstStyle/>
          <a:p>
            <a:pPr marL="457200" indent="-457200">
              <a:lnSpc>
                <a:spcPct val="120000"/>
              </a:lnSpc>
              <a:buFont typeface="+mj-lt"/>
              <a:buAutoNum type="arabicPeriod"/>
            </a:pPr>
            <a:r>
              <a:rPr lang="en-US" sz="2100" dirty="0">
                <a:latin typeface="Arial" panose="020B0604020202020204" pitchFamily="34" charset="0"/>
                <a:cs typeface="Arial" panose="020B0604020202020204" pitchFamily="34" charset="0"/>
              </a:rPr>
              <a:t>If there is an emergency call </a:t>
            </a:r>
            <a:r>
              <a:rPr lang="en-US" sz="2100" dirty="0">
                <a:solidFill>
                  <a:srgbClr val="FF0000"/>
                </a:solidFill>
                <a:latin typeface="Arial" panose="020B0604020202020204" pitchFamily="34" charset="0"/>
                <a:cs typeface="Arial" panose="020B0604020202020204" pitchFamily="34" charset="0"/>
              </a:rPr>
              <a:t>911</a:t>
            </a:r>
            <a:r>
              <a:rPr lang="en-US" sz="2100" dirty="0">
                <a:solidFill>
                  <a:srgbClr val="000000"/>
                </a:solidFill>
                <a:latin typeface="Arial" panose="020B0604020202020204" pitchFamily="34" charset="0"/>
                <a:cs typeface="Arial" panose="020B0604020202020204" pitchFamily="34" charset="0"/>
              </a:rPr>
              <a:t>. </a:t>
            </a:r>
            <a:r>
              <a:rPr lang="en-US" sz="2100" u="sng" dirty="0">
                <a:solidFill>
                  <a:srgbClr val="0F1FFF"/>
                </a:solidFill>
                <a:latin typeface="Arial" panose="020B0604020202020204" pitchFamily="34" charset="0"/>
                <a:cs typeface="Arial" panose="020B0604020202020204" pitchFamily="34" charset="0"/>
                <a:hlinkClick r:id="rId2"/>
              </a:rPr>
              <a:t>Info about when to call 911</a:t>
            </a:r>
            <a:endParaRPr lang="en-US" sz="2100" dirty="0">
              <a:solidFill>
                <a:srgbClr val="0F1FFF"/>
              </a:solidFill>
              <a:latin typeface="Arial" panose="020B0604020202020204" pitchFamily="34" charset="0"/>
              <a:cs typeface="Arial" panose="020B0604020202020204" pitchFamily="34" charset="0"/>
            </a:endParaRPr>
          </a:p>
          <a:p>
            <a:pPr marL="457200" indent="-457200">
              <a:lnSpc>
                <a:spcPct val="120000"/>
              </a:lnSpc>
              <a:buFont typeface="+mj-lt"/>
              <a:buAutoNum type="arabicPeriod"/>
            </a:pPr>
            <a:r>
              <a:rPr lang="en-US" sz="2100" dirty="0">
                <a:latin typeface="Arial" panose="020B0604020202020204" pitchFamily="34" charset="0"/>
                <a:cs typeface="Arial" panose="020B0604020202020204" pitchFamily="34" charset="0"/>
              </a:rPr>
              <a:t>UCLA Facilities Management Service Request — for building issues or to schedule work, call 310- 82</a:t>
            </a:r>
            <a:r>
              <a:rPr lang="en-US" sz="2100" dirty="0">
                <a:solidFill>
                  <a:srgbClr val="FF0000"/>
                </a:solidFill>
                <a:latin typeface="Arial" panose="020B0604020202020204" pitchFamily="34" charset="0"/>
                <a:cs typeface="Arial" panose="020B0604020202020204" pitchFamily="34" charset="0"/>
              </a:rPr>
              <a:t>5-9236 </a:t>
            </a:r>
            <a:r>
              <a:rPr lang="en-US" sz="2100" dirty="0">
                <a:solidFill>
                  <a:srgbClr val="000000"/>
                </a:solidFill>
                <a:latin typeface="Arial" panose="020B0604020202020204" pitchFamily="34" charset="0"/>
                <a:cs typeface="Arial" panose="020B0604020202020204" pitchFamily="34" charset="0"/>
              </a:rPr>
              <a:t>or </a:t>
            </a:r>
            <a:r>
              <a:rPr lang="en-US" sz="2100" u="sng" dirty="0">
                <a:solidFill>
                  <a:srgbClr val="0F1FFF"/>
                </a:solidFill>
                <a:latin typeface="Arial" panose="020B0604020202020204" pitchFamily="34" charset="0"/>
                <a:cs typeface="Arial" panose="020B0604020202020204" pitchFamily="34" charset="0"/>
                <a:hlinkClick r:id="rId3"/>
              </a:rPr>
              <a:t>use 311 app</a:t>
            </a:r>
            <a:r>
              <a:rPr lang="en-US" sz="2100" dirty="0">
                <a:solidFill>
                  <a:srgbClr val="0F1FFF"/>
                </a:solidFill>
                <a:latin typeface="Arial" panose="020B0604020202020204" pitchFamily="34" charset="0"/>
                <a:cs typeface="Arial" panose="020B0604020202020204" pitchFamily="34" charset="0"/>
                <a:hlinkClick r:id="rId3"/>
              </a:rPr>
              <a:t> </a:t>
            </a:r>
            <a:r>
              <a:rPr lang="en-US" sz="2100" dirty="0">
                <a:solidFill>
                  <a:srgbClr val="000000"/>
                </a:solidFill>
                <a:latin typeface="Arial" panose="020B0604020202020204" pitchFamily="34" charset="0"/>
                <a:cs typeface="Arial" panose="020B0604020202020204" pitchFamily="34" charset="0"/>
                <a:hlinkClick r:id="rId3"/>
              </a:rPr>
              <a:t>or </a:t>
            </a:r>
            <a:r>
              <a:rPr lang="en-US" sz="2100" u="sng" dirty="0">
                <a:solidFill>
                  <a:srgbClr val="0F1FFF"/>
                </a:solidFill>
                <a:latin typeface="Arial" panose="020B0604020202020204" pitchFamily="34" charset="0"/>
                <a:cs typeface="Arial" panose="020B0604020202020204" pitchFamily="34" charset="0"/>
                <a:hlinkClick r:id="rId4"/>
              </a:rPr>
              <a:t>Service Request online</a:t>
            </a:r>
            <a:endParaRPr lang="en-US" sz="2100" dirty="0">
              <a:solidFill>
                <a:srgbClr val="0F1FFF"/>
              </a:solidFill>
              <a:latin typeface="Arial" panose="020B0604020202020204" pitchFamily="34" charset="0"/>
              <a:cs typeface="Arial" panose="020B0604020202020204" pitchFamily="34" charset="0"/>
              <a:hlinkClick r:id="rId4"/>
            </a:endParaRPr>
          </a:p>
          <a:p>
            <a:pPr marL="457200" indent="-457200">
              <a:lnSpc>
                <a:spcPct val="120000"/>
              </a:lnSpc>
              <a:buFont typeface="+mj-lt"/>
              <a:buAutoNum type="arabicPeriod"/>
            </a:pPr>
            <a:r>
              <a:rPr lang="en-US" sz="2100" u="sng" dirty="0">
                <a:solidFill>
                  <a:srgbClr val="0000FF"/>
                </a:solidFill>
                <a:latin typeface="Arial" panose="020B0604020202020204" pitchFamily="34" charset="0"/>
                <a:cs typeface="Arial" panose="020B0604020202020204" pitchFamily="34" charset="0"/>
                <a:hlinkClick r:id="rId5"/>
              </a:rPr>
              <a:t>UCLA Health Security</a:t>
            </a:r>
            <a:r>
              <a:rPr lang="en-US" sz="2100" dirty="0">
                <a:solidFill>
                  <a:srgbClr val="0000FF"/>
                </a:solidFill>
                <a:latin typeface="Arial" panose="020B0604020202020204" pitchFamily="34" charset="0"/>
                <a:cs typeface="Arial" panose="020B0604020202020204" pitchFamily="34" charset="0"/>
                <a:hlinkClick r:id="rId5"/>
              </a:rPr>
              <a:t> </a:t>
            </a:r>
            <a:r>
              <a:rPr lang="en-US" sz="2100" dirty="0">
                <a:solidFill>
                  <a:srgbClr val="000000"/>
                </a:solidFill>
                <a:latin typeface="Arial" panose="020B0604020202020204" pitchFamily="34" charset="0"/>
                <a:cs typeface="Arial" panose="020B0604020202020204" pitchFamily="34" charset="0"/>
                <a:hlinkClick r:id="rId5"/>
              </a:rPr>
              <a:t>— 310-26</a:t>
            </a:r>
            <a:r>
              <a:rPr lang="en-US" sz="2100" dirty="0">
                <a:solidFill>
                  <a:srgbClr val="FF0000"/>
                </a:solidFill>
                <a:latin typeface="Arial" panose="020B0604020202020204" pitchFamily="34" charset="0"/>
                <a:cs typeface="Arial" panose="020B0604020202020204" pitchFamily="34" charset="0"/>
                <a:hlinkClick r:id="rId5"/>
              </a:rPr>
              <a:t>7-7100</a:t>
            </a:r>
          </a:p>
          <a:p>
            <a:pPr marL="457200" indent="-457200">
              <a:lnSpc>
                <a:spcPct val="120000"/>
              </a:lnSpc>
              <a:buFont typeface="+mj-lt"/>
              <a:buAutoNum type="arabicPeriod"/>
            </a:pPr>
            <a:r>
              <a:rPr lang="en-US" sz="2100" dirty="0">
                <a:latin typeface="Arial" panose="020B0604020202020204" pitchFamily="34" charset="0"/>
                <a:cs typeface="Arial" panose="020B0604020202020204" pitchFamily="34" charset="0"/>
              </a:rPr>
              <a:t>DGIT </a:t>
            </a:r>
            <a:r>
              <a:rPr lang="en-US" sz="2100" u="sng" dirty="0">
                <a:solidFill>
                  <a:srgbClr val="0000FF"/>
                </a:solidFill>
                <a:latin typeface="Arial" panose="020B0604020202020204" pitchFamily="34" charset="0"/>
                <a:cs typeface="Arial" panose="020B0604020202020204" pitchFamily="34" charset="0"/>
                <a:hlinkClick r:id="rId6"/>
              </a:rPr>
              <a:t>Support</a:t>
            </a:r>
            <a:r>
              <a:rPr lang="en-US" sz="2100" dirty="0">
                <a:solidFill>
                  <a:srgbClr val="0000FF"/>
                </a:solidFill>
                <a:latin typeface="Arial" panose="020B0604020202020204" pitchFamily="34" charset="0"/>
                <a:cs typeface="Arial" panose="020B0604020202020204" pitchFamily="34" charset="0"/>
                <a:hlinkClick r:id="rId6"/>
              </a:rPr>
              <a:t> </a:t>
            </a:r>
            <a:r>
              <a:rPr lang="en-US" sz="2100" dirty="0">
                <a:solidFill>
                  <a:srgbClr val="000000"/>
                </a:solidFill>
                <a:latin typeface="Arial" panose="020B0604020202020204" pitchFamily="34" charset="0"/>
                <a:cs typeface="Arial" panose="020B0604020202020204" pitchFamily="34" charset="0"/>
                <a:hlinkClick r:id="rId6"/>
              </a:rPr>
              <a:t>— call x7-CARE (7-2273) or 310-26</a:t>
            </a:r>
            <a:r>
              <a:rPr lang="en-US" sz="2100" dirty="0">
                <a:solidFill>
                  <a:srgbClr val="FF0000"/>
                </a:solidFill>
                <a:latin typeface="Arial" panose="020B0604020202020204" pitchFamily="34" charset="0"/>
                <a:cs typeface="Arial" panose="020B0604020202020204" pitchFamily="34" charset="0"/>
                <a:hlinkClick r:id="rId6"/>
              </a:rPr>
              <a:t>7-2273</a:t>
            </a:r>
          </a:p>
          <a:p>
            <a:pPr marL="457200" indent="-457200">
              <a:lnSpc>
                <a:spcPct val="120000"/>
              </a:lnSpc>
              <a:buFont typeface="+mj-lt"/>
              <a:buAutoNum type="arabicPeriod"/>
            </a:pPr>
            <a:r>
              <a:rPr lang="en-US" sz="2100" dirty="0">
                <a:latin typeface="Arial" panose="020B0604020202020204" pitchFamily="34" charset="0"/>
                <a:cs typeface="Arial" panose="020B0604020202020204" pitchFamily="34" charset="0"/>
              </a:rPr>
              <a:t>EH&amp;S Hotline — call 310-82</a:t>
            </a:r>
            <a:r>
              <a:rPr lang="en-US" sz="2100" dirty="0">
                <a:solidFill>
                  <a:srgbClr val="FF0000"/>
                </a:solidFill>
                <a:latin typeface="Arial" panose="020B0604020202020204" pitchFamily="34" charset="0"/>
                <a:cs typeface="Arial" panose="020B0604020202020204" pitchFamily="34" charset="0"/>
              </a:rPr>
              <a:t>5-9797 </a:t>
            </a:r>
            <a:r>
              <a:rPr lang="en-US" sz="2100" dirty="0">
                <a:solidFill>
                  <a:srgbClr val="000000"/>
                </a:solidFill>
                <a:latin typeface="Arial" panose="020B0604020202020204" pitchFamily="34" charset="0"/>
                <a:cs typeface="Arial" panose="020B0604020202020204" pitchFamily="34" charset="0"/>
              </a:rPr>
              <a:t>to report serious injuries</a:t>
            </a:r>
          </a:p>
          <a:p>
            <a:pPr marL="457200" indent="-457200">
              <a:lnSpc>
                <a:spcPct val="120000"/>
              </a:lnSpc>
              <a:buFont typeface="+mj-lt"/>
              <a:buAutoNum type="arabicPeriod"/>
            </a:pPr>
            <a:r>
              <a:rPr lang="en-US" sz="2100" u="sng" dirty="0">
                <a:solidFill>
                  <a:srgbClr val="0000FF"/>
                </a:solidFill>
                <a:latin typeface="Arial" panose="020B0604020202020204" pitchFamily="34" charset="0"/>
                <a:cs typeface="Arial" panose="020B0604020202020204" pitchFamily="34" charset="0"/>
                <a:hlinkClick r:id="rId7"/>
              </a:rPr>
              <a:t>UCPD</a:t>
            </a:r>
            <a:r>
              <a:rPr lang="en-US" sz="2100" dirty="0">
                <a:solidFill>
                  <a:srgbClr val="0000FF"/>
                </a:solidFill>
                <a:latin typeface="Arial" panose="020B0604020202020204" pitchFamily="34" charset="0"/>
                <a:cs typeface="Arial" panose="020B0604020202020204" pitchFamily="34" charset="0"/>
                <a:hlinkClick r:id="rId7"/>
              </a:rPr>
              <a:t> </a:t>
            </a:r>
            <a:r>
              <a:rPr lang="en-US" sz="2100" dirty="0">
                <a:solidFill>
                  <a:srgbClr val="000000"/>
                </a:solidFill>
                <a:latin typeface="Arial" panose="020B0604020202020204" pitchFamily="34" charset="0"/>
                <a:cs typeface="Arial" panose="020B0604020202020204" pitchFamily="34" charset="0"/>
                <a:hlinkClick r:id="rId7"/>
              </a:rPr>
              <a:t>— 310-82</a:t>
            </a:r>
            <a:r>
              <a:rPr lang="en-US" sz="2100" dirty="0">
                <a:solidFill>
                  <a:srgbClr val="FF0000"/>
                </a:solidFill>
                <a:latin typeface="Arial" panose="020B0604020202020204" pitchFamily="34" charset="0"/>
                <a:cs typeface="Arial" panose="020B0604020202020204" pitchFamily="34" charset="0"/>
                <a:hlinkClick r:id="rId7"/>
              </a:rPr>
              <a:t>5-1491 </a:t>
            </a:r>
            <a:r>
              <a:rPr lang="en-US" sz="2100" u="sng" dirty="0">
                <a:solidFill>
                  <a:srgbClr val="0000FF"/>
                </a:solidFill>
                <a:latin typeface="Arial" panose="020B0604020202020204" pitchFamily="34" charset="0"/>
                <a:cs typeface="Arial" panose="020B0604020202020204" pitchFamily="34" charset="0"/>
                <a:hlinkClick r:id="rId2"/>
              </a:rPr>
              <a:t>Info about when to use the UCPD Business line</a:t>
            </a:r>
            <a:endParaRPr lang="en-US" sz="2100" dirty="0">
              <a:solidFill>
                <a:srgbClr val="0000FF"/>
              </a:solidFill>
              <a:latin typeface="Arial" panose="020B0604020202020204" pitchFamily="34" charset="0"/>
              <a:cs typeface="Arial" panose="020B0604020202020204" pitchFamily="34" charset="0"/>
              <a:hlinkClick r:id="rId2"/>
            </a:endParaRPr>
          </a:p>
          <a:p>
            <a:pPr>
              <a:lnSpc>
                <a:spcPct val="120000"/>
              </a:lnSpc>
            </a:pPr>
            <a:endParaRPr lang="en-US"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cs typeface="Arial" panose="020B0604020202020204" pitchFamily="34" charset="0"/>
            </a:endParaRPr>
          </a:p>
          <a:p>
            <a:pPr>
              <a:lnSpc>
                <a:spcPct val="120000"/>
              </a:lnSpc>
            </a:pPr>
            <a:r>
              <a:rPr lang="en-US" sz="2600" b="1" u="sng" dirty="0">
                <a:latin typeface="Arial" panose="020B0604020202020204" pitchFamily="34" charset="0"/>
                <a:cs typeface="Arial" panose="020B0604020202020204" pitchFamily="34" charset="0"/>
              </a:rPr>
              <a:t>Once you have contacted the number above please notify Semel Facilities at </a:t>
            </a:r>
            <a:r>
              <a:rPr lang="en-US" sz="2600" b="1" u="sng" dirty="0">
                <a:solidFill>
                  <a:srgbClr val="0070C0"/>
                </a:solidFill>
                <a:latin typeface="Arial" panose="020B0604020202020204" pitchFamily="34" charset="0"/>
                <a:cs typeface="Arial" panose="020B0604020202020204" pitchFamily="34" charset="0"/>
              </a:rPr>
              <a:t>Semelfacilities@mednet.ucla.edu</a:t>
            </a:r>
          </a:p>
        </p:txBody>
      </p:sp>
      <p:sp>
        <p:nvSpPr>
          <p:cNvPr id="4" name="Slide Number Placeholder 3">
            <a:extLst>
              <a:ext uri="{FF2B5EF4-FFF2-40B4-BE49-F238E27FC236}">
                <a16:creationId xmlns:a16="http://schemas.microsoft.com/office/drawing/2014/main" id="{62918AD4-39E2-AB45-4431-54F66F16C046}"/>
              </a:ext>
            </a:extLst>
          </p:cNvPr>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92</a:t>
            </a:fld>
            <a:endParaRPr lang="en-US" sz="1350" dirty="0">
              <a:solidFill>
                <a:prstClr val="black"/>
              </a:solidFill>
            </a:endParaRPr>
          </a:p>
        </p:txBody>
      </p:sp>
    </p:spTree>
    <p:extLst>
      <p:ext uri="{BB962C8B-B14F-4D97-AF65-F5344CB8AC3E}">
        <p14:creationId xmlns:p14="http://schemas.microsoft.com/office/powerpoint/2010/main" val="109475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9584" y="1347609"/>
            <a:ext cx="8672832" cy="3718032"/>
          </a:xfrm>
        </p:spPr>
        <p:txBody>
          <a:bodyPr/>
          <a:lstStyle/>
          <a:p>
            <a:pPr marL="34290">
              <a:spcBef>
                <a:spcPts val="0"/>
              </a:spcBef>
            </a:pPr>
            <a:endParaRPr lang="en-US" dirty="0">
              <a:solidFill>
                <a:srgbClr val="536895"/>
              </a:solidFill>
              <a:latin typeface="Arial" panose="020B0604020202020204" pitchFamily="34" charset="0"/>
              <a:cs typeface="Arial" panose="020B0604020202020204" pitchFamily="34" charset="0"/>
            </a:endParaRPr>
          </a:p>
          <a:p>
            <a:pPr marL="34290">
              <a:spcBef>
                <a:spcPts val="0"/>
              </a:spcBef>
            </a:pPr>
            <a:endParaRPr lang="en-US" dirty="0">
              <a:latin typeface="Arial" panose="020B0604020202020204" pitchFamily="34" charset="0"/>
              <a:cs typeface="Arial" panose="020B0604020202020204" pitchFamily="34" charset="0"/>
            </a:endParaRPr>
          </a:p>
          <a:p>
            <a:pPr marL="0" indent="0" algn="ctr">
              <a:spcBef>
                <a:spcPts val="0"/>
              </a:spcBef>
              <a:buNone/>
            </a:pPr>
            <a:r>
              <a:rPr lang="en-US" sz="4000" dirty="0">
                <a:solidFill>
                  <a:srgbClr val="536895"/>
                </a:solidFill>
                <a:latin typeface="Arial" panose="020B0604020202020204" pitchFamily="34" charset="0"/>
                <a:cs typeface="Arial" panose="020B0604020202020204" pitchFamily="34" charset="0"/>
              </a:rPr>
              <a:t>THANK YOU!</a:t>
            </a:r>
          </a:p>
          <a:p>
            <a:pPr marL="34290">
              <a:spcBef>
                <a:spcPts val="0"/>
              </a:spcBef>
            </a:pPr>
            <a:endParaRPr lang="en-US" dirty="0">
              <a:latin typeface="Arial" panose="020B0604020202020204" pitchFamily="34" charset="0"/>
              <a:cs typeface="Arial" panose="020B0604020202020204" pitchFamily="34" charset="0"/>
            </a:endParaRPr>
          </a:p>
          <a:p>
            <a:pPr marL="205740" lvl="1" indent="0">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205740" lvl="1" indent="0">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205740" lvl="1" indent="0">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205740" lvl="1" indent="0">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205740" lvl="1" indent="0" algn="ctr">
              <a:spcBef>
                <a:spcPts val="0"/>
              </a:spcBef>
              <a:buNone/>
            </a:pPr>
            <a:r>
              <a:rPr lang="en-US" sz="2000" dirty="0">
                <a:solidFill>
                  <a:schemeClr val="tx1"/>
                </a:solidFill>
                <a:latin typeface="Arial" panose="020B0604020202020204" pitchFamily="34" charset="0"/>
                <a:cs typeface="Arial" panose="020B0604020202020204" pitchFamily="34" charset="0"/>
              </a:rPr>
              <a:t>If you have questions, contact:  OROS</a:t>
            </a:r>
          </a:p>
          <a:p>
            <a:pPr marL="205740" lvl="1" indent="0" algn="ctr">
              <a:spcBef>
                <a:spcPts val="0"/>
              </a:spcBef>
              <a:buNone/>
            </a:pPr>
            <a:r>
              <a:rPr lang="en-US" sz="2000" dirty="0">
                <a:latin typeface="Arial" panose="020B0604020202020204" pitchFamily="34" charset="0"/>
                <a:cs typeface="Arial" panose="020B0604020202020204" pitchFamily="34" charset="0"/>
                <a:hlinkClick r:id="rId2"/>
              </a:rPr>
              <a:t>OROS</a:t>
            </a:r>
            <a:r>
              <a:rPr lang="en-US" sz="2000" dirty="0">
                <a:solidFill>
                  <a:schemeClr val="tx1"/>
                </a:solidFill>
                <a:latin typeface="Arial" panose="020B0604020202020204" pitchFamily="34" charset="0"/>
                <a:cs typeface="Arial" panose="020B0604020202020204" pitchFamily="34" charset="0"/>
                <a:hlinkClick r:id="rId2"/>
              </a:rPr>
              <a:t>@mednet.ucla.edu</a:t>
            </a:r>
            <a:endParaRPr lang="en-US" sz="2000" dirty="0">
              <a:solidFill>
                <a:schemeClr val="tx1"/>
              </a:solidFill>
              <a:latin typeface="Arial" panose="020B0604020202020204" pitchFamily="34" charset="0"/>
              <a:cs typeface="Arial" panose="020B0604020202020204" pitchFamily="34" charset="0"/>
            </a:endParaRPr>
          </a:p>
          <a:p>
            <a:pPr marL="34290">
              <a:spcBef>
                <a:spcPts val="0"/>
              </a:spcBef>
            </a:pP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EC46537-F05F-080F-5C09-57ABA0C8E50F}"/>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93</a:t>
            </a:fld>
            <a:endParaRPr lang="en-US" sz="1350">
              <a:solidFill>
                <a:prstClr val="black"/>
              </a:solidFill>
            </a:endParaRPr>
          </a:p>
        </p:txBody>
      </p:sp>
    </p:spTree>
    <p:extLst>
      <p:ext uri="{BB962C8B-B14F-4D97-AF65-F5344CB8AC3E}">
        <p14:creationId xmlns:p14="http://schemas.microsoft.com/office/powerpoint/2010/main" val="12146624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181" y="-59038"/>
            <a:ext cx="8786835" cy="952145"/>
          </a:xfrm>
        </p:spPr>
        <p:txBody>
          <a:bodyPr/>
          <a:lstStyle/>
          <a:p>
            <a:pPr algn="ctr"/>
            <a:r>
              <a:rPr lang="en-US" sz="3600" dirty="0">
                <a:latin typeface="Times New Roman" panose="02020603050405020304" pitchFamily="18" charset="0"/>
                <a:cs typeface="Times New Roman" panose="02020603050405020304" pitchFamily="18" charset="0"/>
              </a:rPr>
              <a:t>Useful Links to Central Offices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0524748"/>
              </p:ext>
            </p:extLst>
          </p:nvPr>
        </p:nvGraphicFramePr>
        <p:xfrm>
          <a:off x="1854708" y="744856"/>
          <a:ext cx="8477782" cy="5220037"/>
        </p:xfrm>
        <a:graphic>
          <a:graphicData uri="http://schemas.openxmlformats.org/drawingml/2006/table">
            <a:tbl>
              <a:tblPr/>
              <a:tblGrid>
                <a:gridCol w="2110740">
                  <a:extLst>
                    <a:ext uri="{9D8B030D-6E8A-4147-A177-3AD203B41FA5}">
                      <a16:colId xmlns:a16="http://schemas.microsoft.com/office/drawing/2014/main" val="92674130"/>
                    </a:ext>
                  </a:extLst>
                </a:gridCol>
                <a:gridCol w="4407408">
                  <a:extLst>
                    <a:ext uri="{9D8B030D-6E8A-4147-A177-3AD203B41FA5}">
                      <a16:colId xmlns:a16="http://schemas.microsoft.com/office/drawing/2014/main" val="1262559345"/>
                    </a:ext>
                  </a:extLst>
                </a:gridCol>
                <a:gridCol w="1959634">
                  <a:extLst>
                    <a:ext uri="{9D8B030D-6E8A-4147-A177-3AD203B41FA5}">
                      <a16:colId xmlns:a16="http://schemas.microsoft.com/office/drawing/2014/main" val="3381903997"/>
                    </a:ext>
                  </a:extLst>
                </a:gridCol>
              </a:tblGrid>
              <a:tr h="207316">
                <a:tc>
                  <a:txBody>
                    <a:bodyPr/>
                    <a:lstStyle/>
                    <a:p>
                      <a:pPr algn="l" fontAlgn="ctr" latinLnBrk="0"/>
                      <a:r>
                        <a:rPr lang="en-US" sz="1000" b="1" dirty="0">
                          <a:effectLst/>
                          <a:latin typeface="Calibri" panose="020F0502020204030204" pitchFamily="34" charset="0"/>
                          <a:cs typeface="Calibri" panose="020F0502020204030204" pitchFamily="34" charset="0"/>
                        </a:rPr>
                        <a:t>OFFICE</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AFB"/>
                    </a:solidFill>
                  </a:tcPr>
                </a:tc>
                <a:tc>
                  <a:txBody>
                    <a:bodyPr/>
                    <a:lstStyle/>
                    <a:p>
                      <a:pPr algn="l" fontAlgn="ctr" latinLnBrk="0"/>
                      <a:r>
                        <a:rPr lang="en-US" sz="1000" b="1">
                          <a:effectLst/>
                          <a:latin typeface="Calibri" panose="020F0502020204030204" pitchFamily="34" charset="0"/>
                          <a:cs typeface="Calibri" panose="020F0502020204030204" pitchFamily="34" charset="0"/>
                        </a:rPr>
                        <a:t>ROLE</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AFB"/>
                    </a:solidFill>
                  </a:tcPr>
                </a:tc>
                <a:tc>
                  <a:txBody>
                    <a:bodyPr/>
                    <a:lstStyle/>
                    <a:p>
                      <a:pPr algn="l" fontAlgn="ctr" latinLnBrk="0"/>
                      <a:r>
                        <a:rPr lang="en-US" sz="1000" b="1" dirty="0">
                          <a:effectLst/>
                          <a:latin typeface="Calibri" panose="020F0502020204030204" pitchFamily="34" charset="0"/>
                          <a:cs typeface="Calibri" panose="020F0502020204030204" pitchFamily="34" charset="0"/>
                        </a:rPr>
                        <a:t>LINK</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AFB"/>
                    </a:solidFill>
                  </a:tcPr>
                </a:tc>
                <a:extLst>
                  <a:ext uri="{0D108BD9-81ED-4DB2-BD59-A6C34878D82A}">
                    <a16:rowId xmlns:a16="http://schemas.microsoft.com/office/drawing/2014/main" val="4225254296"/>
                  </a:ext>
                </a:extLst>
              </a:tr>
              <a:tr h="520733">
                <a:tc>
                  <a:txBody>
                    <a:bodyPr/>
                    <a:lstStyle/>
                    <a:p>
                      <a:pPr algn="l" fontAlgn="ctr" latinLnBrk="0"/>
                      <a:r>
                        <a:rPr lang="en-US" sz="1000" dirty="0">
                          <a:effectLst/>
                          <a:latin typeface="Calibri" panose="020F0502020204030204" pitchFamily="34" charset="0"/>
                          <a:cs typeface="Calibri" panose="020F0502020204030204" pitchFamily="34" charset="0"/>
                        </a:rPr>
                        <a:t>Office of Contract and Grant Administration (OCGA)</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Assists in</a:t>
                      </a:r>
                      <a:r>
                        <a:rPr lang="en-US" sz="1000" baseline="0" dirty="0">
                          <a:effectLst/>
                          <a:latin typeface="Calibri" panose="020F0502020204030204" pitchFamily="34" charset="0"/>
                          <a:cs typeface="Calibri" panose="020F0502020204030204" pitchFamily="34" charset="0"/>
                        </a:rPr>
                        <a:t> reviewing, approving, an</a:t>
                      </a:r>
                      <a:r>
                        <a:rPr lang="en-US" sz="1000" dirty="0">
                          <a:effectLst/>
                          <a:latin typeface="Calibri" panose="020F0502020204030204" pitchFamily="34" charset="0"/>
                          <a:cs typeface="Calibri" panose="020F0502020204030204" pitchFamily="34" charset="0"/>
                        </a:rPr>
                        <a:t>d submitting proposals</a:t>
                      </a:r>
                      <a:r>
                        <a:rPr lang="en-US" sz="1000" baseline="0" dirty="0">
                          <a:effectLst/>
                          <a:latin typeface="Calibri" panose="020F0502020204030204" pitchFamily="34" charset="0"/>
                          <a:cs typeface="Calibri" panose="020F0502020204030204" pitchFamily="34" charset="0"/>
                        </a:rPr>
                        <a:t> </a:t>
                      </a:r>
                      <a:r>
                        <a:rPr lang="en-US" sz="1000" dirty="0">
                          <a:effectLst/>
                          <a:latin typeface="Calibri" panose="020F0502020204030204" pitchFamily="34" charset="0"/>
                          <a:cs typeface="Calibri" panose="020F0502020204030204" pitchFamily="34" charset="0"/>
                        </a:rPr>
                        <a:t>and negotiating / executing contracts &amp; grants from government and non-profit sponsors.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2"/>
                        </a:rPr>
                        <a:t>http://ocga.research.ucla.edu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36556990"/>
                  </a:ext>
                </a:extLst>
              </a:tr>
              <a:tr h="425088">
                <a:tc>
                  <a:txBody>
                    <a:bodyPr/>
                    <a:lstStyle/>
                    <a:p>
                      <a:pPr algn="l" fontAlgn="ctr" latinLnBrk="0"/>
                      <a:r>
                        <a:rPr lang="en-US" sz="1000" dirty="0">
                          <a:effectLst/>
                          <a:latin typeface="Calibri" panose="020F0502020204030204" pitchFamily="34" charset="0"/>
                          <a:cs typeface="Calibri" panose="020F0502020204030204" pitchFamily="34" charset="0"/>
                        </a:rPr>
                        <a:t>Office of the Human Research Protection Program (OHRPP)</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Responsible for ensuring the safety and welfare of participants involved in human research projects, in partnership with the research community.</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3"/>
                        </a:rPr>
                        <a:t>http://ohrpp.research.ucla.edu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76093752"/>
                  </a:ext>
                </a:extLst>
              </a:tr>
              <a:tr h="417196">
                <a:tc>
                  <a:txBody>
                    <a:bodyPr/>
                    <a:lstStyle/>
                    <a:p>
                      <a:pPr algn="l" fontAlgn="ctr" latinLnBrk="0"/>
                      <a:r>
                        <a:rPr lang="en-US" sz="1000" dirty="0">
                          <a:effectLst/>
                          <a:latin typeface="Calibri" panose="020F0502020204030204" pitchFamily="34" charset="0"/>
                          <a:cs typeface="Calibri" panose="020F0502020204030204" pitchFamily="34" charset="0"/>
                        </a:rPr>
                        <a:t>Research Safety &amp; Animal Welfare Administration (RSAWA)</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Supports the safety of workers and the environment, the physical security of research areas and the welfare of laboratory animals.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4"/>
                        </a:rPr>
                        <a:t>http://rsawa.research.ucla.edu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80810996"/>
                  </a:ext>
                </a:extLst>
              </a:tr>
              <a:tr h="329444">
                <a:tc>
                  <a:txBody>
                    <a:bodyPr/>
                    <a:lstStyle/>
                    <a:p>
                      <a:pPr algn="l" fontAlgn="ctr" latinLnBrk="0"/>
                      <a:r>
                        <a:rPr lang="en-US" sz="1000">
                          <a:effectLst/>
                          <a:latin typeface="Calibri" panose="020F0502020204030204" pitchFamily="34" charset="0"/>
                          <a:cs typeface="Calibri" panose="020F0502020204030204" pitchFamily="34" charset="0"/>
                        </a:rPr>
                        <a:t>Extramural Fund Management (EFM)</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Provides financial management support of sponsored project funds.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5"/>
                        </a:rPr>
                        <a:t>http://efm.research.ucla.edu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956512"/>
                  </a:ext>
                </a:extLst>
              </a:tr>
              <a:tr h="365445">
                <a:tc>
                  <a:txBody>
                    <a:bodyPr/>
                    <a:lstStyle/>
                    <a:p>
                      <a:pPr algn="l" fontAlgn="ctr" latinLnBrk="0"/>
                      <a:r>
                        <a:rPr lang="en-US" sz="1000">
                          <a:effectLst/>
                          <a:latin typeface="Calibri" panose="020F0502020204030204" pitchFamily="34" charset="0"/>
                          <a:cs typeface="Calibri" panose="020F0502020204030204" pitchFamily="34" charset="0"/>
                        </a:rPr>
                        <a:t>Clinical Trials Contract &amp; Strategic Relations (CTC&amp;SR)</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Supports matters related to clinical trials and industry sponsor contracting.</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6"/>
                        </a:rPr>
                        <a:t>http://clinicaltrials.ucla.edu/body.cfm?id=74</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99667217"/>
                  </a:ext>
                </a:extLst>
              </a:tr>
              <a:tr h="425088">
                <a:tc>
                  <a:txBody>
                    <a:bodyPr/>
                    <a:lstStyle/>
                    <a:p>
                      <a:pPr algn="l" fontAlgn="ctr" latinLnBrk="0"/>
                      <a:r>
                        <a:rPr lang="en-US" sz="1000">
                          <a:effectLst/>
                          <a:latin typeface="Calibri" panose="020F0502020204030204" pitchFamily="34" charset="0"/>
                          <a:cs typeface="Calibri" panose="020F0502020204030204" pitchFamily="34" charset="0"/>
                        </a:rPr>
                        <a:t>Technology Development Group (TDG)</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Assists in managing agreements with for-profit industry sponsors, invention disclosures, material transfer agreements.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7"/>
                        </a:rPr>
                        <a:t>https://tdg.ucla.edu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05884117"/>
                  </a:ext>
                </a:extLst>
              </a:tr>
              <a:tr h="365445">
                <a:tc>
                  <a:txBody>
                    <a:bodyPr/>
                    <a:lstStyle/>
                    <a:p>
                      <a:pPr algn="l" fontAlgn="ctr" latinLnBrk="0"/>
                      <a:r>
                        <a:rPr lang="en-US" sz="1000">
                          <a:effectLst/>
                          <a:latin typeface="Calibri" panose="020F0502020204030204" pitchFamily="34" charset="0"/>
                          <a:cs typeface="Calibri" panose="020F0502020204030204" pitchFamily="34" charset="0"/>
                        </a:rPr>
                        <a:t>Research Policy &amp; Compliance (RPC)</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Provides leadership in shaping, interpreting and implementing UC and UCLA research-related policies, procedures and guidance.</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8"/>
                        </a:rPr>
                        <a:t>http://rpc.research.ucla.edu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93006596"/>
                  </a:ext>
                </a:extLst>
              </a:tr>
              <a:tr h="425088">
                <a:tc>
                  <a:txBody>
                    <a:bodyPr/>
                    <a:lstStyle/>
                    <a:p>
                      <a:pPr algn="l" fontAlgn="ctr" latinLnBrk="0"/>
                      <a:r>
                        <a:rPr lang="en-US" sz="1000">
                          <a:effectLst/>
                          <a:latin typeface="Calibri" panose="020F0502020204030204" pitchFamily="34" charset="0"/>
                          <a:cs typeface="Calibri" panose="020F0502020204030204" pitchFamily="34" charset="0"/>
                        </a:rPr>
                        <a:t>Insurance &amp; Risk Management (IRM)</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dirty="0">
                          <a:effectLst/>
                          <a:latin typeface="Calibri" panose="020F0502020204030204" pitchFamily="34" charset="0"/>
                          <a:cs typeface="Calibri" panose="020F0502020204030204" pitchFamily="34" charset="0"/>
                        </a:rPr>
                        <a:t>Provides risk management programs and services including Workers' Compensation, claims processing and training in insurance and risk matters.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9"/>
                        </a:rPr>
                        <a:t>https://irm.ucla.edu/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28808144"/>
                  </a:ext>
                </a:extLst>
              </a:tr>
              <a:tr h="523573">
                <a:tc>
                  <a:txBody>
                    <a:bodyPr/>
                    <a:lstStyle/>
                    <a:p>
                      <a:pPr algn="l" fontAlgn="ctr" latinLnBrk="0"/>
                      <a:r>
                        <a:rPr lang="en-US" sz="1000">
                          <a:effectLst/>
                          <a:latin typeface="Calibri" panose="020F0502020204030204" pitchFamily="34" charset="0"/>
                          <a:cs typeface="Calibri" panose="020F0502020204030204" pitchFamily="34" charset="0"/>
                        </a:rPr>
                        <a:t>Payment Solutions &amp; Compliance</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a:effectLst/>
                          <a:latin typeface="Calibri" panose="020F0502020204030204" pitchFamily="34" charset="0"/>
                          <a:cs typeface="Calibri" panose="020F0502020204030204" pitchFamily="34" charset="0"/>
                        </a:rPr>
                        <a:t>Provides policies and forms on topics ranging from human subjects disbursements to employee recognition and reward program.</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10"/>
                        </a:rPr>
                        <a:t>https://www.finance.ucla.edu/business-finance-services/payment-solutions-and-compliance</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48256997"/>
                  </a:ext>
                </a:extLst>
              </a:tr>
              <a:tr h="425088">
                <a:tc>
                  <a:txBody>
                    <a:bodyPr/>
                    <a:lstStyle/>
                    <a:p>
                      <a:pPr algn="l" fontAlgn="ctr" latinLnBrk="0"/>
                      <a:r>
                        <a:rPr lang="en-US" sz="1000">
                          <a:effectLst/>
                          <a:latin typeface="Calibri" panose="020F0502020204030204" pitchFamily="34" charset="0"/>
                          <a:cs typeface="Calibri" panose="020F0502020204030204" pitchFamily="34" charset="0"/>
                        </a:rPr>
                        <a:t>Corporate Accounting</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a:effectLst/>
                          <a:latin typeface="Calibri" panose="020F0502020204030204" pitchFamily="34" charset="0"/>
                          <a:cs typeface="Calibri" panose="020F0502020204030204" pitchFamily="34" charset="0"/>
                        </a:rPr>
                        <a:t>Instructions and guidance for financial procedures, financial reports, along with training and tutorials for University Accounting and financial System Applications.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11"/>
                        </a:rPr>
                        <a:t>https://www.finance.ucla.edu/corporate-accounting</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29319905"/>
                  </a:ext>
                </a:extLst>
              </a:tr>
              <a:tr h="365445">
                <a:tc>
                  <a:txBody>
                    <a:bodyPr/>
                    <a:lstStyle/>
                    <a:p>
                      <a:pPr algn="l" fontAlgn="ctr" latinLnBrk="0"/>
                      <a:r>
                        <a:rPr lang="en-US" sz="1000">
                          <a:effectLst/>
                          <a:latin typeface="Calibri" panose="020F0502020204030204" pitchFamily="34" charset="0"/>
                          <a:cs typeface="Calibri" panose="020F0502020204030204" pitchFamily="34" charset="0"/>
                        </a:rPr>
                        <a:t>UCLA CTSI Research GO</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a:effectLst/>
                          <a:latin typeface="Calibri" panose="020F0502020204030204" pitchFamily="34" charset="0"/>
                          <a:cs typeface="Calibri" panose="020F0502020204030204" pitchFamily="34" charset="0"/>
                        </a:rPr>
                        <a:t>Provides a single portal to resources, expertise and best practices regarding study design, implementation and close out.</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12"/>
                        </a:rPr>
                        <a:t>https://www.researchgo.ucla.edu/</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315333"/>
                  </a:ext>
                </a:extLst>
              </a:tr>
              <a:tr h="425088">
                <a:tc>
                  <a:txBody>
                    <a:bodyPr/>
                    <a:lstStyle/>
                    <a:p>
                      <a:pPr algn="l" fontAlgn="ctr" latinLnBrk="0"/>
                      <a:r>
                        <a:rPr lang="en-US" sz="1000">
                          <a:effectLst/>
                          <a:latin typeface="Calibri" panose="020F0502020204030204" pitchFamily="34" charset="0"/>
                          <a:cs typeface="Calibri" panose="020F0502020204030204" pitchFamily="34" charset="0"/>
                        </a:rPr>
                        <a:t>Research Enhancement Office - Limited Submissions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a:effectLst/>
                          <a:latin typeface="Calibri" panose="020F0502020204030204" pitchFamily="34" charset="0"/>
                          <a:cs typeface="Calibri" panose="020F0502020204030204" pitchFamily="34" charset="0"/>
                        </a:rPr>
                        <a:t>Provides an overview on how limited submission opportunities are handled, along with a portal listing open, extended and closed limited submission opportunities.</a:t>
                      </a: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latinLnBrk="0"/>
                      <a:r>
                        <a:rPr lang="en-US" sz="1000" u="sng" dirty="0">
                          <a:solidFill>
                            <a:srgbClr val="3284BF"/>
                          </a:solidFill>
                          <a:effectLst/>
                          <a:latin typeface="Calibri" panose="020F0502020204030204" pitchFamily="34" charset="0"/>
                          <a:cs typeface="Calibri" panose="020F0502020204030204" pitchFamily="34" charset="0"/>
                          <a:hlinkClick r:id="rId13"/>
                        </a:rPr>
                        <a:t>https://research.ucla.edu/reo/lso</a:t>
                      </a:r>
                      <a:endParaRPr lang="en-US" sz="1000" dirty="0">
                        <a:effectLst/>
                        <a:latin typeface="Calibri" panose="020F0502020204030204" pitchFamily="34" charset="0"/>
                        <a:cs typeface="Calibri" panose="020F0502020204030204" pitchFamily="34" charset="0"/>
                      </a:endParaRPr>
                    </a:p>
                  </a:txBody>
                  <a:tcPr marL="47407" marR="47407" marT="23703" marB="23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49087623"/>
                  </a:ext>
                </a:extLst>
              </a:tr>
            </a:tbl>
          </a:graphicData>
        </a:graphic>
      </p:graphicFrame>
      <p:sp>
        <p:nvSpPr>
          <p:cNvPr id="5" name="Rectangle 1"/>
          <p:cNvSpPr>
            <a:spLocks noChangeArrowheads="1"/>
          </p:cNvSpPr>
          <p:nvPr/>
        </p:nvSpPr>
        <p:spPr bwMode="auto">
          <a:xfrm>
            <a:off x="1046879" y="-276999"/>
            <a:ext cx="305347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en-US" altLang="en-US" sz="1200">
                <a:solidFill>
                  <a:srgbClr val="848484"/>
                </a:solidFill>
                <a:latin typeface="Roboto"/>
              </a:rPr>
            </a:br>
            <a:endParaRPr lang="en-US" altLang="en-US">
              <a:latin typeface="Arial" panose="020B0604020202020204" pitchFamily="34" charset="0"/>
            </a:endParaRPr>
          </a:p>
        </p:txBody>
      </p:sp>
      <p:sp>
        <p:nvSpPr>
          <p:cNvPr id="7" name="Slide Number Placeholder 6">
            <a:extLst>
              <a:ext uri="{FF2B5EF4-FFF2-40B4-BE49-F238E27FC236}">
                <a16:creationId xmlns:a16="http://schemas.microsoft.com/office/drawing/2014/main" id="{5B689675-48EB-7B70-56F2-1345DD56EDB3}"/>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94</a:t>
            </a:fld>
            <a:endParaRPr lang="en-US" sz="1350">
              <a:solidFill>
                <a:prstClr val="black"/>
              </a:solidFill>
            </a:endParaRPr>
          </a:p>
        </p:txBody>
      </p:sp>
    </p:spTree>
    <p:extLst>
      <p:ext uri="{BB962C8B-B14F-4D97-AF65-F5344CB8AC3E}">
        <p14:creationId xmlns:p14="http://schemas.microsoft.com/office/powerpoint/2010/main" val="35354452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110526"/>
            <a:ext cx="8786835" cy="952145"/>
          </a:xfrm>
        </p:spPr>
        <p:txBody>
          <a:bodyPr/>
          <a:lstStyle/>
          <a:p>
            <a:pPr algn="ctr"/>
            <a:r>
              <a:rPr lang="en-US" sz="3600" dirty="0">
                <a:latin typeface="Times New Roman" panose="02020603050405020304" pitchFamily="18" charset="0"/>
                <a:cs typeface="Times New Roman" panose="02020603050405020304" pitchFamily="18" charset="0"/>
              </a:rPr>
              <a:t>Other Useful Links &amp; Listservs</a:t>
            </a:r>
          </a:p>
        </p:txBody>
      </p:sp>
      <p:sp>
        <p:nvSpPr>
          <p:cNvPr id="3" name="Content Placeholder 2"/>
          <p:cNvSpPr>
            <a:spLocks noGrp="1"/>
          </p:cNvSpPr>
          <p:nvPr>
            <p:ph idx="1"/>
          </p:nvPr>
        </p:nvSpPr>
        <p:spPr>
          <a:xfrm>
            <a:off x="1300898" y="933254"/>
            <a:ext cx="9605913" cy="4826523"/>
          </a:xfrm>
        </p:spPr>
        <p:txBody>
          <a:bodyPr>
            <a:normAutofit fontScale="92500" lnSpcReduction="20000"/>
          </a:bodyPr>
          <a:lstStyle/>
          <a:p>
            <a:pPr marL="0" marR="0">
              <a:lnSpc>
                <a:spcPct val="150000"/>
              </a:lnSpc>
              <a:spcBef>
                <a:spcPts val="0"/>
              </a:spcBef>
              <a:spcAft>
                <a:spcPts val="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Roles &amp; Responsibilities Worksheet: </a:t>
            </a: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hlinkClick r:id="rId2"/>
              </a:rPr>
              <a:t>https://oros.semel.ucla.edu/rolesandresponsibilities/</a:t>
            </a: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50000"/>
              </a:lnSpc>
              <a:spcBef>
                <a:spcPts val="0"/>
              </a:spcBef>
              <a:spcAft>
                <a:spcPts val="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Office of Research Administration (ORA) Portal: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http://portal.research.ucla.edu/</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UC Payroll, Academic Personnel, Timekeeping and Human Resources (</a:t>
            </a:r>
            <a:r>
              <a:rPr lang="en-US" sz="1800" dirty="0" err="1">
                <a:solidFill>
                  <a:srgbClr val="536895"/>
                </a:solidFill>
                <a:effectLst/>
                <a:latin typeface="Arial" panose="020B0604020202020204" pitchFamily="34" charset="0"/>
                <a:ea typeface="Calibri" panose="020F0502020204030204" pitchFamily="34" charset="0"/>
                <a:cs typeface="Arial" panose="020B0604020202020204" pitchFamily="34" charset="0"/>
              </a:rPr>
              <a:t>UCPath</a:t>
            </a: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https://www.cru.ucla.edu/home</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50000"/>
              </a:lnSpc>
              <a:spcBef>
                <a:spcPts val="0"/>
              </a:spcBef>
              <a:spcAft>
                <a:spcPts val="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Research Administration Forum (RAF):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https://ora.research.ucla.edu/raf/</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Department of Medicine’s Fund Management Training Site: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https://medschool.ucla.edu/research/researcher-resources/administrative-support/department-medicine-office-research-administration/fund-management-training</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Listservs:</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Administrator Work Group (AWG): email Jason Liu, </a:t>
            </a: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hlinkClick r:id="rId7"/>
              </a:rPr>
              <a:t>JALiu@mednet.ucla.edu</a:t>
            </a: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  to be added to this</a:t>
            </a:r>
          </a:p>
          <a:p>
            <a:pPr marL="0" marR="0">
              <a:lnSpc>
                <a:spcPct val="100000"/>
              </a:lnSpc>
              <a:spcBef>
                <a:spcPts val="0"/>
              </a:spcBef>
              <a:spcAft>
                <a:spcPts val="0"/>
              </a:spcAft>
            </a:pPr>
            <a:endParaRPr lang="en-US" sz="900" dirty="0">
              <a:solidFill>
                <a:srgbClr val="536895"/>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Office of Research Administration (ORA) news:</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https://form.research.ucla.edu/ora/ora-news-subscription/</a:t>
            </a:r>
            <a:endPar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0"/>
              </a:spcAft>
            </a:pPr>
            <a:r>
              <a:rPr lang="en-US" sz="1800" dirty="0">
                <a:solidFill>
                  <a:srgbClr val="536895"/>
                </a:solidFill>
                <a:effectLst/>
                <a:latin typeface="Arial" panose="020B0604020202020204" pitchFamily="34" charset="0"/>
                <a:ea typeface="Calibri" panose="020F0502020204030204" pitchFamily="34" charset="0"/>
                <a:cs typeface="Arial" panose="020B0604020202020204" pitchFamily="34" charset="0"/>
              </a:rPr>
              <a:t>Administrative Management Group (AMG):</a:t>
            </a:r>
            <a:r>
              <a:rPr lang="en-US" sz="1800" b="1" dirty="0">
                <a:solidFill>
                  <a:srgbClr val="536895"/>
                </a:solidFill>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https://docs.google.com/forms/d/e/1FAIpQLSf7qXjvmOhZTSh-XCLIYKBeAKDkh__6B4LeOU1OwVVYUsMA8g/viewform</a:t>
            </a:r>
            <a:r>
              <a:rPr lang="en-US" sz="1800" b="1"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7D06273-39A4-61F7-8EDF-6ED2E54C47F1}"/>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95</a:t>
            </a:fld>
            <a:endParaRPr lang="en-US" sz="1350">
              <a:solidFill>
                <a:prstClr val="black"/>
              </a:solidFill>
            </a:endParaRPr>
          </a:p>
        </p:txBody>
      </p:sp>
    </p:spTree>
    <p:extLst>
      <p:ext uri="{BB962C8B-B14F-4D97-AF65-F5344CB8AC3E}">
        <p14:creationId xmlns:p14="http://schemas.microsoft.com/office/powerpoint/2010/main" val="1170211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82" y="-110526"/>
            <a:ext cx="8786835" cy="952145"/>
          </a:xfrm>
        </p:spPr>
        <p:txBody>
          <a:bodyPr/>
          <a:lstStyle/>
          <a:p>
            <a:pPr algn="ctr"/>
            <a:r>
              <a:rPr lang="en-US" sz="3600" dirty="0">
                <a:latin typeface="Times New Roman" panose="02020603050405020304" pitchFamily="18" charset="0"/>
                <a:cs typeface="Times New Roman" panose="02020603050405020304" pitchFamily="18" charset="0"/>
              </a:rPr>
              <a:t>Helpful Contacts Directory</a:t>
            </a:r>
          </a:p>
        </p:txBody>
      </p:sp>
      <p:sp>
        <p:nvSpPr>
          <p:cNvPr id="3" name="Content Placeholder 2"/>
          <p:cNvSpPr>
            <a:spLocks noGrp="1"/>
          </p:cNvSpPr>
          <p:nvPr>
            <p:ph idx="1"/>
          </p:nvPr>
        </p:nvSpPr>
        <p:spPr>
          <a:xfrm>
            <a:off x="1759583" y="1619282"/>
            <a:ext cx="8672832" cy="3619435"/>
          </a:xfrm>
        </p:spPr>
        <p:txBody>
          <a:bodyPr/>
          <a:lstStyle/>
          <a:p>
            <a:r>
              <a:rPr lang="en-US" dirty="0">
                <a:solidFill>
                  <a:srgbClr val="536895"/>
                </a:solidFill>
                <a:latin typeface="Arial" panose="020B0604020202020204" pitchFamily="34" charset="0"/>
                <a:cs typeface="Arial" panose="020B0604020202020204" pitchFamily="34" charset="0"/>
              </a:rPr>
              <a:t>Enter contact info for senior administrators that agree to serve as mentors?</a:t>
            </a:r>
          </a:p>
        </p:txBody>
      </p:sp>
      <p:sp>
        <p:nvSpPr>
          <p:cNvPr id="6" name="Slide Number Placeholder 5">
            <a:extLst>
              <a:ext uri="{FF2B5EF4-FFF2-40B4-BE49-F238E27FC236}">
                <a16:creationId xmlns:a16="http://schemas.microsoft.com/office/drawing/2014/main" id="{F7D06273-39A4-61F7-8EDF-6ED2E54C47F1}"/>
              </a:ext>
            </a:extLst>
          </p:cNvPr>
          <p:cNvSpPr>
            <a:spLocks noGrp="1"/>
          </p:cNvSpPr>
          <p:nvPr>
            <p:ph type="sldNum" sz="quarter" idx="12"/>
          </p:nvPr>
        </p:nvSpPr>
        <p:spPr/>
        <p:txBody>
          <a:bodyPr/>
          <a:lstStyle/>
          <a:p>
            <a:pPr defTabSz="685800"/>
            <a:fld id="{E37A4DE7-38A9-42DB-88AB-4C6552FF2CD6}" type="slidenum">
              <a:rPr lang="en-US" sz="1350" smtClean="0">
                <a:solidFill>
                  <a:prstClr val="black"/>
                </a:solidFill>
              </a:rPr>
              <a:pPr defTabSz="685800"/>
              <a:t>96</a:t>
            </a:fld>
            <a:endParaRPr lang="en-US" sz="1350">
              <a:solidFill>
                <a:prstClr val="black"/>
              </a:solidFill>
            </a:endParaRPr>
          </a:p>
        </p:txBody>
      </p:sp>
    </p:spTree>
    <p:extLst>
      <p:ext uri="{BB962C8B-B14F-4D97-AF65-F5344CB8AC3E}">
        <p14:creationId xmlns:p14="http://schemas.microsoft.com/office/powerpoint/2010/main" val="23015186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1752"/>
            <a:ext cx="10515600" cy="888640"/>
          </a:xfrm>
        </p:spPr>
        <p:txBody>
          <a:bodyPr>
            <a:normAutofit/>
          </a:bodyPr>
          <a:lstStyle/>
          <a:p>
            <a:pPr algn="ctr"/>
            <a:r>
              <a:rPr lang="en-US" sz="3600" dirty="0">
                <a:latin typeface="Times New Roman" panose="02020603050405020304" pitchFamily="18" charset="0"/>
                <a:cs typeface="Times New Roman" panose="02020603050405020304" pitchFamily="18" charset="0"/>
              </a:rPr>
              <a:t>UCLA Perks</a:t>
            </a:r>
          </a:p>
        </p:txBody>
      </p:sp>
      <p:sp>
        <p:nvSpPr>
          <p:cNvPr id="4" name="Slide Number Placeholder 3"/>
          <p:cNvSpPr>
            <a:spLocks noGrp="1"/>
          </p:cNvSpPr>
          <p:nvPr>
            <p:ph type="sldNum" sz="quarter" idx="12"/>
          </p:nvPr>
        </p:nvSpPr>
        <p:spPr/>
        <p:txBody>
          <a:bodyPr/>
          <a:lstStyle/>
          <a:p>
            <a:pPr defTabSz="685800"/>
            <a:fld id="{E37A4DE7-38A9-42DB-88AB-4C6552FF2CD6}" type="slidenum">
              <a:rPr lang="en-US" sz="1350">
                <a:solidFill>
                  <a:prstClr val="black"/>
                </a:solidFill>
              </a:rPr>
              <a:pPr defTabSz="685800"/>
              <a:t>97</a:t>
            </a:fld>
            <a:endParaRPr lang="en-US" sz="1350">
              <a:solidFill>
                <a:prstClr val="black"/>
              </a:solidFill>
            </a:endParaRPr>
          </a:p>
        </p:txBody>
      </p:sp>
      <p:grpSp>
        <p:nvGrpSpPr>
          <p:cNvPr id="5" name="Group 4"/>
          <p:cNvGrpSpPr/>
          <p:nvPr/>
        </p:nvGrpSpPr>
        <p:grpSpPr>
          <a:xfrm>
            <a:off x="1785486" y="1603049"/>
            <a:ext cx="8621027" cy="3447583"/>
            <a:chOff x="232184" y="2114697"/>
            <a:chExt cx="8621027" cy="3447583"/>
          </a:xfrm>
        </p:grpSpPr>
        <p:sp>
          <p:nvSpPr>
            <p:cNvPr id="6" name="TextBox 5"/>
            <p:cNvSpPr txBox="1"/>
            <p:nvPr/>
          </p:nvSpPr>
          <p:spPr>
            <a:xfrm>
              <a:off x="5195611" y="2821820"/>
              <a:ext cx="3657600" cy="2308324"/>
            </a:xfrm>
            <a:prstGeom prst="rect">
              <a:avLst/>
            </a:prstGeom>
            <a:solidFill>
              <a:srgbClr val="536895"/>
            </a:solidFill>
            <a:ln w="28575">
              <a:solidFill>
                <a:srgbClr val="536895"/>
              </a:solidFill>
            </a:ln>
          </p:spPr>
          <p:txBody>
            <a:bodyPr wrap="square" rtlCol="0" anchor="ctr" anchorCtr="0">
              <a:spAutoFit/>
            </a:bodyPr>
            <a:lstStyle/>
            <a:p>
              <a:pPr algn="ctr"/>
              <a:r>
                <a:rPr lang="en-US" sz="2400" u="sng" dirty="0">
                  <a:solidFill>
                    <a:srgbClr val="FFC72C"/>
                  </a:solidFill>
                  <a:latin typeface="Arial" panose="020B0604020202020204" pitchFamily="34" charset="0"/>
                  <a:cs typeface="Arial" panose="020B0604020202020204" pitchFamily="34" charset="0"/>
                </a:rPr>
                <a:t>Other Discounts:</a:t>
              </a:r>
            </a:p>
            <a:p>
              <a:pPr algn="ctr"/>
              <a:endParaRPr lang="en-US" sz="400" u="sng" dirty="0">
                <a:solidFill>
                  <a:srgbClr val="FFC72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FFC72C"/>
                  </a:solidFill>
                  <a:latin typeface="Arial" panose="020B0604020202020204" pitchFamily="34" charset="0"/>
                  <a:cs typeface="Arial" panose="020B0604020202020204" pitchFamily="34" charset="0"/>
                </a:rPr>
                <a:t>Westwood Village</a:t>
              </a:r>
            </a:p>
            <a:p>
              <a:pPr marL="342900" indent="-342900">
                <a:buFont typeface="Arial" panose="020B0604020202020204" pitchFamily="34" charset="0"/>
                <a:buChar char="•"/>
              </a:pPr>
              <a:r>
                <a:rPr lang="en-US" sz="2400" dirty="0">
                  <a:solidFill>
                    <a:srgbClr val="FFC72C"/>
                  </a:solidFill>
                  <a:latin typeface="Arial" panose="020B0604020202020204" pitchFamily="34" charset="0"/>
                  <a:cs typeface="Arial" panose="020B0604020202020204" pitchFamily="34" charset="0"/>
                </a:rPr>
                <a:t>Central Ticket Office</a:t>
              </a:r>
            </a:p>
            <a:p>
              <a:pPr marL="342900" indent="-342900">
                <a:buFont typeface="Arial" panose="020B0604020202020204" pitchFamily="34" charset="0"/>
                <a:buChar char="•"/>
              </a:pPr>
              <a:r>
                <a:rPr lang="en-US" sz="2400" dirty="0">
                  <a:solidFill>
                    <a:srgbClr val="FFC72C"/>
                  </a:solidFill>
                  <a:latin typeface="Arial" panose="020B0604020202020204" pitchFamily="34" charset="0"/>
                  <a:cs typeface="Arial" panose="020B0604020202020204" pitchFamily="34" charset="0"/>
                </a:rPr>
                <a:t>Cell &amp; Computer</a:t>
              </a:r>
            </a:p>
            <a:p>
              <a:pPr marL="342900" indent="-342900">
                <a:buFont typeface="Arial" panose="020B0604020202020204" pitchFamily="34" charset="0"/>
                <a:buChar char="•"/>
              </a:pPr>
              <a:r>
                <a:rPr lang="en-US" sz="2400" dirty="0">
                  <a:solidFill>
                    <a:srgbClr val="FFC72C"/>
                  </a:solidFill>
                  <a:latin typeface="Arial" panose="020B0604020202020204" pitchFamily="34" charset="0"/>
                  <a:cs typeface="Arial" panose="020B0604020202020204" pitchFamily="34" charset="0"/>
                </a:rPr>
                <a:t>Transportation</a:t>
              </a:r>
            </a:p>
            <a:p>
              <a:endParaRPr lang="en-US" sz="800" dirty="0">
                <a:solidFill>
                  <a:srgbClr val="FFC72C"/>
                </a:solidFill>
                <a:latin typeface="Calibri" panose="020F0502020204030204" pitchFamily="34" charset="0"/>
                <a:cs typeface="Calibri" panose="020F0502020204030204" pitchFamily="34" charset="0"/>
              </a:endParaRPr>
            </a:p>
            <a:p>
              <a:r>
                <a:rPr lang="en-US" sz="1200" dirty="0">
                  <a:solidFill>
                    <a:srgbClr val="FFC72C"/>
                  </a:solidFill>
                  <a:latin typeface="Calibri" panose="020F0502020204030204" pitchFamily="34" charset="0"/>
                  <a:cs typeface="Calibri" panose="020F0502020204030204" pitchFamily="34" charset="0"/>
                </a:rPr>
                <a:t>https://campusservices.ucla.edu/discounts </a:t>
              </a:r>
            </a:p>
          </p:txBody>
        </p:sp>
        <p:grpSp>
          <p:nvGrpSpPr>
            <p:cNvPr id="7" name="Group 6"/>
            <p:cNvGrpSpPr/>
            <p:nvPr/>
          </p:nvGrpSpPr>
          <p:grpSpPr>
            <a:xfrm>
              <a:off x="232184" y="2114697"/>
              <a:ext cx="4572001" cy="3447583"/>
              <a:chOff x="232184" y="2114697"/>
              <a:chExt cx="4572001" cy="3447583"/>
            </a:xfrm>
          </p:grpSpPr>
          <p:sp>
            <p:nvSpPr>
              <p:cNvPr id="8" name="TextBox 7"/>
              <p:cNvSpPr txBox="1"/>
              <p:nvPr/>
            </p:nvSpPr>
            <p:spPr>
              <a:xfrm>
                <a:off x="232184" y="5100615"/>
                <a:ext cx="4572000" cy="461665"/>
              </a:xfrm>
              <a:prstGeom prst="rect">
                <a:avLst/>
              </a:prstGeom>
              <a:solidFill>
                <a:srgbClr val="536895"/>
              </a:solidFill>
            </p:spPr>
            <p:txBody>
              <a:bodyPr wrap="square" rtlCol="0" anchor="ctr" anchorCtr="0">
                <a:spAutoFit/>
              </a:bodyPr>
              <a:lstStyle/>
              <a:p>
                <a:pPr algn="ctr"/>
                <a:r>
                  <a:rPr lang="en-US" sz="2400" dirty="0">
                    <a:solidFill>
                      <a:srgbClr val="FFC72C"/>
                    </a:solidFill>
                    <a:latin typeface="Calibri" panose="020F0502020204030204" pitchFamily="34" charset="0"/>
                    <a:cs typeface="Calibri" panose="020F0502020204030204" pitchFamily="34" charset="0"/>
                  </a:rPr>
                  <a:t>FITWELL</a:t>
                </a:r>
              </a:p>
            </p:txBody>
          </p:sp>
          <p:sp>
            <p:nvSpPr>
              <p:cNvPr id="9" name="TextBox 8"/>
              <p:cNvSpPr txBox="1"/>
              <p:nvPr/>
            </p:nvSpPr>
            <p:spPr>
              <a:xfrm>
                <a:off x="232185" y="4355704"/>
                <a:ext cx="4572000" cy="461665"/>
              </a:xfrm>
              <a:prstGeom prst="rect">
                <a:avLst/>
              </a:prstGeom>
              <a:solidFill>
                <a:srgbClr val="536895"/>
              </a:solidFill>
            </p:spPr>
            <p:txBody>
              <a:bodyPr wrap="square" rtlCol="0" anchor="ctr" anchorCtr="0">
                <a:spAutoFit/>
              </a:bodyPr>
              <a:lstStyle/>
              <a:p>
                <a:pPr algn="ctr"/>
                <a:r>
                  <a:rPr lang="en-US" sz="2400" dirty="0">
                    <a:solidFill>
                      <a:srgbClr val="FFC72C"/>
                    </a:solidFill>
                    <a:latin typeface="Calibri" panose="020F0502020204030204" pitchFamily="34" charset="0"/>
                    <a:cs typeface="Calibri" panose="020F0502020204030204" pitchFamily="34" charset="0"/>
                  </a:rPr>
                  <a:t>BruinErgo</a:t>
                </a:r>
              </a:p>
            </p:txBody>
          </p:sp>
          <p:sp>
            <p:nvSpPr>
              <p:cNvPr id="10" name="TextBox 9"/>
              <p:cNvSpPr txBox="1"/>
              <p:nvPr/>
            </p:nvSpPr>
            <p:spPr>
              <a:xfrm>
                <a:off x="232185" y="2861700"/>
                <a:ext cx="4572000" cy="461665"/>
              </a:xfrm>
              <a:prstGeom prst="rect">
                <a:avLst/>
              </a:prstGeom>
              <a:solidFill>
                <a:srgbClr val="536895"/>
              </a:solidFill>
              <a:ln w="28575">
                <a:solidFill>
                  <a:srgbClr val="536895"/>
                </a:solidFill>
              </a:ln>
            </p:spPr>
            <p:txBody>
              <a:bodyPr wrap="square" rtlCol="0" anchor="ctr" anchorCtr="0">
                <a:spAutoFit/>
              </a:bodyPr>
              <a:lstStyle/>
              <a:p>
                <a:pPr algn="ctr"/>
                <a:r>
                  <a:rPr lang="en-US" sz="2400" dirty="0">
                    <a:solidFill>
                      <a:srgbClr val="FFC72C"/>
                    </a:solidFill>
                    <a:latin typeface="Arial" panose="020B0604020202020204" pitchFamily="34" charset="0"/>
                    <a:cs typeface="Arial" panose="020B0604020202020204" pitchFamily="34" charset="0"/>
                  </a:rPr>
                  <a:t>University Extension discounts</a:t>
                </a:r>
              </a:p>
            </p:txBody>
          </p:sp>
          <p:sp>
            <p:nvSpPr>
              <p:cNvPr id="11" name="TextBox 10"/>
              <p:cNvSpPr txBox="1"/>
              <p:nvPr/>
            </p:nvSpPr>
            <p:spPr>
              <a:xfrm>
                <a:off x="232185" y="2114697"/>
                <a:ext cx="4572000" cy="461665"/>
              </a:xfrm>
              <a:prstGeom prst="rect">
                <a:avLst/>
              </a:prstGeom>
              <a:solidFill>
                <a:srgbClr val="536895"/>
              </a:solidFill>
              <a:ln w="28575">
                <a:solidFill>
                  <a:srgbClr val="536895"/>
                </a:solidFill>
              </a:ln>
            </p:spPr>
            <p:txBody>
              <a:bodyPr wrap="square" rtlCol="0" anchor="ctr" anchorCtr="0">
                <a:spAutoFit/>
              </a:bodyPr>
              <a:lstStyle/>
              <a:p>
                <a:pPr algn="ctr"/>
                <a:r>
                  <a:rPr lang="en-US" sz="2400" dirty="0">
                    <a:solidFill>
                      <a:srgbClr val="FFC72C"/>
                    </a:solidFill>
                    <a:latin typeface="Arial" panose="020B0604020202020204" pitchFamily="34" charset="0"/>
                    <a:cs typeface="Arial" panose="020B0604020202020204" pitchFamily="34" charset="0"/>
                  </a:rPr>
                  <a:t>Free lectures/workshops</a:t>
                </a:r>
              </a:p>
            </p:txBody>
          </p:sp>
          <p:sp>
            <p:nvSpPr>
              <p:cNvPr id="12" name="TextBox 11"/>
              <p:cNvSpPr txBox="1"/>
              <p:nvPr/>
            </p:nvSpPr>
            <p:spPr>
              <a:xfrm>
                <a:off x="232184" y="3608702"/>
                <a:ext cx="4572000" cy="461665"/>
              </a:xfrm>
              <a:prstGeom prst="rect">
                <a:avLst/>
              </a:prstGeom>
              <a:solidFill>
                <a:srgbClr val="536895"/>
              </a:solidFill>
              <a:ln w="28575">
                <a:solidFill>
                  <a:srgbClr val="536895"/>
                </a:solidFill>
              </a:ln>
            </p:spPr>
            <p:txBody>
              <a:bodyPr wrap="square" rtlCol="0" anchor="ctr" anchorCtr="0">
                <a:spAutoFit/>
              </a:bodyPr>
              <a:lstStyle/>
              <a:p>
                <a:pPr algn="ctr">
                  <a:spcBef>
                    <a:spcPts val="1200"/>
                  </a:spcBef>
                  <a:spcAft>
                    <a:spcPts val="1200"/>
                  </a:spcAft>
                </a:pPr>
                <a:r>
                  <a:rPr lang="en-US" sz="2400" dirty="0">
                    <a:solidFill>
                      <a:srgbClr val="FFC72C"/>
                    </a:solidFill>
                    <a:latin typeface="Arial" panose="020B0604020202020204" pitchFamily="34" charset="0"/>
                    <a:cs typeface="Arial" panose="020B0604020202020204" pitchFamily="34" charset="0"/>
                  </a:rPr>
                  <a:t>Tuition discounts</a:t>
                </a:r>
              </a:p>
            </p:txBody>
          </p:sp>
        </p:grpSp>
      </p:grpSp>
    </p:spTree>
    <p:extLst>
      <p:ext uri="{BB962C8B-B14F-4D97-AF65-F5344CB8AC3E}">
        <p14:creationId xmlns:p14="http://schemas.microsoft.com/office/powerpoint/2010/main" val="88896456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140453</TotalTime>
  <Words>10141</Words>
  <Application>Microsoft Macintosh PowerPoint</Application>
  <PresentationFormat>Widescreen</PresentationFormat>
  <Paragraphs>1598</Paragraphs>
  <Slides>97</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97</vt:i4>
      </vt:variant>
    </vt:vector>
  </HeadingPairs>
  <TitlesOfParts>
    <vt:vector size="109" baseType="lpstr">
      <vt:lpstr>Arial</vt:lpstr>
      <vt:lpstr>Arial Black</vt:lpstr>
      <vt:lpstr>Calibri</vt:lpstr>
      <vt:lpstr>Calibri Light</vt:lpstr>
      <vt:lpstr>Century Gothic</vt:lpstr>
      <vt:lpstr>Courier New</vt:lpstr>
      <vt:lpstr>Roboto</vt:lpstr>
      <vt:lpstr>Söhne</vt:lpstr>
      <vt:lpstr>Times New Roman</vt:lpstr>
      <vt:lpstr>2_Office Theme</vt:lpstr>
      <vt:lpstr>Office 2013 - 2022 Theme</vt:lpstr>
      <vt:lpstr>1_Office 2013 - 2022 Theme</vt:lpstr>
      <vt:lpstr>PowerPoint Presentation</vt:lpstr>
      <vt:lpstr>PowerPoint Presentation</vt:lpstr>
      <vt:lpstr>PowerPoint Presentation</vt:lpstr>
      <vt:lpstr>Welcome to the UCLA Semel Institute for Neuroscience and Human Behavior</vt:lpstr>
      <vt:lpstr>PowerPoint Presentation</vt:lpstr>
      <vt:lpstr>Semel Institute Structure</vt:lpstr>
      <vt:lpstr>PowerPoint Presentation</vt:lpstr>
      <vt:lpstr> Acronyms </vt:lpstr>
      <vt:lpstr>Division/Center Administrator</vt:lpstr>
      <vt:lpstr>Academic Payroll </vt:lpstr>
      <vt:lpstr>Role of Academic Payroll</vt:lpstr>
      <vt:lpstr>Academic Payroll in the FY</vt:lpstr>
      <vt:lpstr>Faculty DCR</vt:lpstr>
      <vt:lpstr>DCR Backup Documents</vt:lpstr>
      <vt:lpstr>Vacation Leave Reporting </vt:lpstr>
      <vt:lpstr>Academic Payroll Organizational Chart</vt:lpstr>
      <vt:lpstr>Academic Payroll Directory</vt:lpstr>
      <vt:lpstr>Academic Personnel Office (APO)</vt:lpstr>
      <vt:lpstr>Role of the Academic Personnel Office (APO)</vt:lpstr>
      <vt:lpstr>APO Appointment Types </vt:lpstr>
      <vt:lpstr>General Criteria for Appointment/Review*</vt:lpstr>
      <vt:lpstr>Academic Salary Scales</vt:lpstr>
      <vt:lpstr>APO Organizational Chart</vt:lpstr>
      <vt:lpstr>APO Directory</vt:lpstr>
      <vt:lpstr>Academic Trainee Office  (ATO)</vt:lpstr>
      <vt:lpstr>Role of the Academic Trainee Office (ATO)</vt:lpstr>
      <vt:lpstr>ATO Population Types</vt:lpstr>
      <vt:lpstr>ATO Population Types</vt:lpstr>
      <vt:lpstr>ATO Population Types (cont.)</vt:lpstr>
      <vt:lpstr>Fees and Tuition </vt:lpstr>
      <vt:lpstr>ATO Initial Appointment Process</vt:lpstr>
      <vt:lpstr>ATO Reappointment Process </vt:lpstr>
      <vt:lpstr>Appointment / Reappointment Flow Charts</vt:lpstr>
      <vt:lpstr>ATO General Appointment Process </vt:lpstr>
      <vt:lpstr>ATO Organizational Chart</vt:lpstr>
      <vt:lpstr>ATO Directory</vt:lpstr>
      <vt:lpstr>Finance Office  </vt:lpstr>
      <vt:lpstr>What is the Role of the Finance Office?</vt:lpstr>
      <vt:lpstr>Differences Between Finance &amp; OES</vt:lpstr>
      <vt:lpstr>Funds Managed by Semel Department of Finance</vt:lpstr>
      <vt:lpstr>Restrictions on Unrestricted Funds</vt:lpstr>
      <vt:lpstr>Financial Reports</vt:lpstr>
      <vt:lpstr>Finance Organizational Chart</vt:lpstr>
      <vt:lpstr>Contact List by Fund Category</vt:lpstr>
      <vt:lpstr>Contact List by Fund Category (continued) </vt:lpstr>
      <vt:lpstr>Contact List by Responsibility</vt:lpstr>
      <vt:lpstr>Contact List by Responsibility (continued)</vt:lpstr>
      <vt:lpstr>Human Resources / Payroll </vt:lpstr>
      <vt:lpstr>Role of the Human Resources/Payroll Office</vt:lpstr>
      <vt:lpstr>Role of the Human Resources/Payroll Office</vt:lpstr>
      <vt:lpstr>Onboarding Process</vt:lpstr>
      <vt:lpstr>PowerPoint Presentation</vt:lpstr>
      <vt:lpstr>Student Hiring Process </vt:lpstr>
      <vt:lpstr>Associate Physician Hiring Process</vt:lpstr>
      <vt:lpstr>Collective Bargaining Agreements   </vt:lpstr>
      <vt:lpstr>Payroll Overview</vt:lpstr>
      <vt:lpstr>HR Organizational Chart</vt:lpstr>
      <vt:lpstr>HR Points of Contact</vt:lpstr>
      <vt:lpstr>Semel Information Services Group (ISG/IT) </vt:lpstr>
      <vt:lpstr>HR Points of Contact</vt:lpstr>
      <vt:lpstr>HR Points of Contact</vt:lpstr>
      <vt:lpstr>HR Points of Contact</vt:lpstr>
      <vt:lpstr>HR Points of Contact</vt:lpstr>
      <vt:lpstr>HR Points of Contact</vt:lpstr>
      <vt:lpstr>HR Points of Contact</vt:lpstr>
      <vt:lpstr>Office of Extramural Support (OES)</vt:lpstr>
      <vt:lpstr>PowerPoint Presentation</vt:lpstr>
      <vt:lpstr>Monthly Financial Reports</vt:lpstr>
      <vt:lpstr>Financial Report Summary Tab*</vt:lpstr>
      <vt:lpstr>Financial Projections</vt:lpstr>
      <vt:lpstr>Prior Approval Request</vt:lpstr>
      <vt:lpstr>OCGA Intake Teams</vt:lpstr>
      <vt:lpstr>Progress Reports</vt:lpstr>
      <vt:lpstr>Financial Closeout</vt:lpstr>
      <vt:lpstr>OES Organizational Chart</vt:lpstr>
      <vt:lpstr>OES Directory</vt:lpstr>
      <vt:lpstr>PowerPoint Presentation</vt:lpstr>
      <vt:lpstr>OROS Services</vt:lpstr>
      <vt:lpstr>Pre-award Services</vt:lpstr>
      <vt:lpstr>Proposal Submission Timeline </vt:lpstr>
      <vt:lpstr>Minimum Documents</vt:lpstr>
      <vt:lpstr>Favorable Review</vt:lpstr>
      <vt:lpstr>Award Numbers / Identifiers</vt:lpstr>
      <vt:lpstr>OROS Organizational Chart</vt:lpstr>
      <vt:lpstr>OROS Directory</vt:lpstr>
      <vt:lpstr>Facilities and Space Planning</vt:lpstr>
      <vt:lpstr>Role of the Facilities &amp; Space Planning Team </vt:lpstr>
      <vt:lpstr>How to Request Services from Semel Facilities</vt:lpstr>
      <vt:lpstr>How to Request Services from Semel Facilities (continued)</vt:lpstr>
      <vt:lpstr>Facilities &amp; Space Planning Organizational Chart</vt:lpstr>
      <vt:lpstr>Facilities and Space Planning Directory</vt:lpstr>
      <vt:lpstr>Important Contacts</vt:lpstr>
      <vt:lpstr>PowerPoint Presentation</vt:lpstr>
      <vt:lpstr>Useful Links to Central Offices</vt:lpstr>
      <vt:lpstr>Other Useful Links &amp; Listservs</vt:lpstr>
      <vt:lpstr>Helpful Contacts Directory</vt:lpstr>
      <vt:lpstr>UCLA Perks</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UCLA Semel Institute</dc:title>
  <dc:creator>Elizabeth Lizaola</dc:creator>
  <cp:lastModifiedBy>Pobee,Joseph W</cp:lastModifiedBy>
  <cp:revision>427</cp:revision>
  <dcterms:created xsi:type="dcterms:W3CDTF">2018-02-05T19:06:53Z</dcterms:created>
  <dcterms:modified xsi:type="dcterms:W3CDTF">2024-12-02T23:24:52Z</dcterms:modified>
</cp:coreProperties>
</file>