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3" r:id="rId5"/>
    <p:sldId id="334" r:id="rId6"/>
    <p:sldId id="337" r:id="rId7"/>
    <p:sldId id="335" r:id="rId8"/>
    <p:sldId id="338" r:id="rId9"/>
    <p:sldId id="336" r:id="rId10"/>
    <p:sldId id="339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3E3DE-DBF0-4E88-A312-2AD715ED7680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577B-754D-4965-BB77-E71E93A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-and-compliance/policy-topics/sharing-policies/dms/writing-dms-pla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Writing a Data Management and Sharing Plan | Grants &amp; Funding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577B-754D-4965-BB77-E71E93AC8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0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18E3-B758-6BDF-1B96-D9F46310D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D1F89-AF4F-58B6-5C53-8DDF4D48A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AF68-F6AB-AD3E-A9F5-A95E3D34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A3BB4-9717-4F7E-F016-FBB31E6F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3BA58-DFAB-0B5F-6577-1CBA76EA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F52-6BF7-C759-589B-309AA3F8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CD219-C8C3-0125-5CD0-9398E0C5F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CA32-6B1F-675C-A3B3-C3126362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6EC5A-0950-917A-2E52-5154CC35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96BE-8A74-8C3B-8BB2-694EEAF4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8E45E-9282-149F-EFDF-82570C823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ED595-2905-FA67-50DF-36730D2C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D6F7F-30A8-DFD5-0A38-818F6FFE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4D4C6-A6BE-7BEF-FBCB-9B739C6A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B287-622C-7998-F3BD-A0980B24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6350" y="6032500"/>
            <a:ext cx="12217826" cy="825500"/>
            <a:chOff x="-6350" y="6032500"/>
            <a:chExt cx="12217826" cy="825500"/>
          </a:xfrm>
        </p:grpSpPr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-6350" y="6355334"/>
              <a:ext cx="4796997" cy="502666"/>
            </a:xfrm>
            <a:custGeom>
              <a:avLst/>
              <a:gdLst>
                <a:gd name="T0" fmla="*/ 0 w 2214"/>
                <a:gd name="T1" fmla="*/ 0 h 232"/>
                <a:gd name="T2" fmla="*/ 0 w 2214"/>
                <a:gd name="T3" fmla="*/ 232 h 232"/>
                <a:gd name="T4" fmla="*/ 2214 w 2214"/>
                <a:gd name="T5" fmla="*/ 232 h 232"/>
                <a:gd name="T6" fmla="*/ 0 w 2214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4" h="232">
                  <a:moveTo>
                    <a:pt x="0" y="0"/>
                  </a:moveTo>
                  <a:lnTo>
                    <a:pt x="0" y="232"/>
                  </a:lnTo>
                  <a:lnTo>
                    <a:pt x="221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-6350" y="6032500"/>
              <a:ext cx="12217826" cy="825500"/>
            </a:xfrm>
            <a:custGeom>
              <a:avLst/>
              <a:gdLst>
                <a:gd name="T0" fmla="*/ 5639 w 5639"/>
                <a:gd name="T1" fmla="*/ 0 h 381"/>
                <a:gd name="T2" fmla="*/ 0 w 5639"/>
                <a:gd name="T3" fmla="*/ 381 h 381"/>
                <a:gd name="T4" fmla="*/ 5639 w 5639"/>
                <a:gd name="T5" fmla="*/ 381 h 381"/>
                <a:gd name="T6" fmla="*/ 5639 w 563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39" h="381">
                  <a:moveTo>
                    <a:pt x="5639" y="0"/>
                  </a:moveTo>
                  <a:lnTo>
                    <a:pt x="0" y="381"/>
                  </a:lnTo>
                  <a:lnTo>
                    <a:pt x="5639" y="381"/>
                  </a:lnTo>
                  <a:lnTo>
                    <a:pt x="5639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-6350" y="6260000"/>
              <a:ext cx="12217826" cy="598000"/>
            </a:xfrm>
            <a:custGeom>
              <a:avLst/>
              <a:gdLst>
                <a:gd name="T0" fmla="*/ 5639 w 5639"/>
                <a:gd name="T1" fmla="*/ 0 h 276"/>
                <a:gd name="T2" fmla="*/ 0 w 5639"/>
                <a:gd name="T3" fmla="*/ 276 h 276"/>
                <a:gd name="T4" fmla="*/ 5639 w 5639"/>
                <a:gd name="T5" fmla="*/ 276 h 276"/>
                <a:gd name="T6" fmla="*/ 5639 w 5639"/>
                <a:gd name="T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39" h="276">
                  <a:moveTo>
                    <a:pt x="5639" y="0"/>
                  </a:moveTo>
                  <a:lnTo>
                    <a:pt x="0" y="276"/>
                  </a:lnTo>
                  <a:lnTo>
                    <a:pt x="5639" y="276"/>
                  </a:lnTo>
                  <a:lnTo>
                    <a:pt x="5639" y="0"/>
                  </a:lnTo>
                  <a:close/>
                </a:path>
              </a:pathLst>
            </a:custGeom>
            <a:gradFill>
              <a:gsLst>
                <a:gs pos="5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5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5011-E612-80CD-CB9F-03CB110B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BE54-4A0E-5065-1943-EFC15D32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6A51-532E-2850-F90E-4E5FA084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8F0F1-8011-4DF2-EC53-AD6CA70D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66BA-22E3-B031-061C-9D0742AC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5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93B9-493E-11BE-AA6C-C357E50E6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DA90-0AD4-F213-45DB-7834FF181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6DE4F-1E35-A8E2-60F1-04E63993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619ED-BAEE-8CB6-2F63-0AA8B140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94519-F2F5-FBB9-1CB7-9F655158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4E3F-619A-5B28-B9D5-8AF2F1E8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087D-FE82-07F6-9023-B2FEC170A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0FAA4-755E-4755-4FE9-1D06B0673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D4A37-CDD4-C5F7-F23D-E3540F2C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05C4C-0FE2-91FC-B956-C631A077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24645-4ADA-E4DF-155D-27CC3DE9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6657-82CF-19A0-3D20-FE5DCEF1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A0E09-431D-0B3C-2AD0-515BBF74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73DDF-C5D8-A778-8F74-F00F38B3D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A4691-88C7-B3F0-A7F4-6BD2F1456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FD8B7-6EFF-FB22-704F-5E9BEAFA2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B7B4B-E5FB-F0F7-4143-1DAD2D0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0B7CD-0389-EBDF-5D7E-FD19E04A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2CB19-99D0-953F-EDD0-6B1EA939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6808-49F4-A433-E35E-AC970916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13D5C-12EB-B359-6444-9B7C9746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6C1C7-F829-5973-67F8-38366595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2EBCF-A3B6-6540-CE76-C89C8F43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A10EA-5DEA-6BB1-B0F7-6E76AD36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77EED-08D4-37BA-CB97-144E4B06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DCDCD-DC84-939D-243A-961D5B45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5F46-ECF9-3E82-C683-DDD3FF91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7F60-2568-8FEE-2924-63831737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BE6A4-076A-5232-2B69-691D4DEF9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C4AE0-256A-1C1C-1CE4-6F56C766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A0AAA-5080-01D6-73FD-8A02676E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F0235-66FB-8E71-2D91-C9EAD21B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07B1-D1CD-76D7-AAE5-38960872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FD2E5-3386-12BE-9346-109DFDBFC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3AD03-4E7A-DD4E-2EEA-EA22EBD48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1AE54-E288-99F6-0776-D52D530B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89038-BD92-941E-7A7E-A71CF45F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02ABD-77F4-96CB-DD0D-8EB4F338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FB392-6C44-C782-57B2-5714C996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E0DD3-7756-3CD7-A699-D010A0585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D486-CBB1-D592-53CB-2184ED9AB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C8E53-3DBB-417A-B3D7-A6179F57FE4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C106-71F1-BA5D-3666-5B36635E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D91C9-60C5-AE77-7A86-29F4D0016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C96226-0380-47A1-B541-339E7E69F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rants.nih.gov/policy-and-compliance/policy-topics/sharing-policies/dms/writing-dms-pl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67D3-959B-E9C1-3751-5711CCE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C44E-C30F-058A-082A-BB1264D8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NIH Updates- Practical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016ED-E197-F159-8699-FFA94F702817}"/>
              </a:ext>
            </a:extLst>
          </p:cNvPr>
          <p:cNvSpPr txBox="1"/>
          <p:nvPr/>
        </p:nvSpPr>
        <p:spPr>
          <a:xfrm>
            <a:off x="10019433" y="519601"/>
            <a:ext cx="175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25, 2026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06752A-DBD5-C331-4D14-92560C436D15}"/>
              </a:ext>
            </a:extLst>
          </p:cNvPr>
          <p:cNvGrpSpPr/>
          <p:nvPr/>
        </p:nvGrpSpPr>
        <p:grpSpPr>
          <a:xfrm>
            <a:off x="3948546" y="2228671"/>
            <a:ext cx="5476010" cy="923330"/>
            <a:chOff x="1520535" y="1935758"/>
            <a:chExt cx="5372101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F6A9DB-2520-C6FC-DE42-30664E056B2D}"/>
                </a:ext>
              </a:extLst>
            </p:cNvPr>
            <p:cNvSpPr txBox="1"/>
            <p:nvPr/>
          </p:nvSpPr>
          <p:spPr>
            <a:xfrm>
              <a:off x="1520535" y="1935758"/>
              <a:ext cx="5372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DMSP new template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EPASS/Cayuse </a:t>
              </a:r>
              <a:r>
                <a:rPr lang="en-US" dirty="0">
                  <a:solidFill>
                    <a:srgbClr val="FF0000"/>
                  </a:solidFill>
                  <a:latin typeface="Forte Forward" panose="020F0502020204030204" pitchFamily="2" charset="0"/>
                  <a:cs typeface="Forte Forward" panose="020F0502020204030204" pitchFamily="2" charset="0"/>
                </a:rPr>
                <a:t>Hot Tip  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Cayuse Validations</a:t>
              </a:r>
            </a:p>
          </p:txBody>
        </p:sp>
        <p:pic>
          <p:nvPicPr>
            <p:cNvPr id="6" name="Graphic 5" descr="Fire with solid fill">
              <a:extLst>
                <a:ext uri="{FF2B5EF4-FFF2-40B4-BE49-F238E27FC236}">
                  <a16:creationId xmlns:a16="http://schemas.microsoft.com/office/drawing/2014/main" id="{9A5483AE-F1A3-DFD2-1B3F-08EEB0161B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225636" y="2161309"/>
              <a:ext cx="363681" cy="363681"/>
            </a:xfrm>
            <a:prstGeom prst="rect">
              <a:avLst/>
            </a:prstGeom>
          </p:spPr>
        </p:pic>
        <p:pic>
          <p:nvPicPr>
            <p:cNvPr id="7" name="Graphic 6" descr="Fire with solid fill">
              <a:extLst>
                <a:ext uri="{FF2B5EF4-FFF2-40B4-BE49-F238E27FC236}">
                  <a16:creationId xmlns:a16="http://schemas.microsoft.com/office/drawing/2014/main" id="{8133EFA9-B685-3150-DCE0-27CD9231CDC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513115" y="2161308"/>
              <a:ext cx="363681" cy="363681"/>
            </a:xfrm>
            <a:prstGeom prst="rect">
              <a:avLst/>
            </a:prstGeom>
          </p:spPr>
        </p:pic>
        <p:pic>
          <p:nvPicPr>
            <p:cNvPr id="8" name="Graphic 7" descr="Fire with solid fill">
              <a:extLst>
                <a:ext uri="{FF2B5EF4-FFF2-40B4-BE49-F238E27FC236}">
                  <a16:creationId xmlns:a16="http://schemas.microsoft.com/office/drawing/2014/main" id="{468E029F-8E1B-67D1-CD00-46F42F2DE5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69421" y="2172241"/>
              <a:ext cx="363681" cy="363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21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67D3-959B-E9C1-3751-5711CCE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C44E-C30F-058A-082A-BB1264D8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519601"/>
            <a:ext cx="11402291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Data Management and Sharing Plan</a:t>
            </a:r>
            <a:br>
              <a:rPr lang="en-US" dirty="0"/>
            </a:br>
            <a:r>
              <a:rPr lang="en-US" dirty="0"/>
              <a:t>New Format Page(s)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53741-B3FB-44B4-A979-0EF254F6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8" y="1526429"/>
            <a:ext cx="7153279" cy="4583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81D12-8310-D121-5EFD-F02CEA4B6606}"/>
              </a:ext>
            </a:extLst>
          </p:cNvPr>
          <p:cNvSpPr txBox="1"/>
          <p:nvPr/>
        </p:nvSpPr>
        <p:spPr>
          <a:xfrm>
            <a:off x="8375072" y="1756063"/>
            <a:ext cx="3408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Quick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DMSP format pages-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for all submissions as of May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from </a:t>
            </a:r>
            <a:r>
              <a:rPr lang="en-US" dirty="0">
                <a:hlinkClick r:id="rId4"/>
              </a:rPr>
              <a:t>NIH</a:t>
            </a:r>
            <a:r>
              <a:rPr lang="en-US" dirty="0"/>
              <a:t> as a Word doc (or ask me!)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#1-4 are Yes/No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#5-7 may or may not be applicable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#6 is a 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5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67D3-959B-E9C1-3751-5711CCE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C44E-C30F-058A-082A-BB1264D8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DMSP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9A3EB-0BC0-2D6D-B08F-35EAF01E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2" y="1142944"/>
            <a:ext cx="4416137" cy="5195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A89C66-DD26-FE09-3419-9AD857618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49" y="1142944"/>
            <a:ext cx="4442410" cy="481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2B408-0A46-90D0-B278-51A3766A2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304" y="2649683"/>
            <a:ext cx="6277219" cy="2649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3D8C8B-0EA8-B675-0C8A-F03DA6926BD4}"/>
              </a:ext>
            </a:extLst>
          </p:cNvPr>
          <p:cNvSpPr/>
          <p:nvPr/>
        </p:nvSpPr>
        <p:spPr>
          <a:xfrm>
            <a:off x="914400" y="4343400"/>
            <a:ext cx="3990109" cy="1132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0A85E-B7E2-325C-1C19-2938AA45E959}"/>
              </a:ext>
            </a:extLst>
          </p:cNvPr>
          <p:cNvSpPr/>
          <p:nvPr/>
        </p:nvSpPr>
        <p:spPr>
          <a:xfrm>
            <a:off x="5526304" y="2971800"/>
            <a:ext cx="6082074" cy="274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FB7554D5-204F-7144-C323-EFF874BD0E63}"/>
              </a:ext>
            </a:extLst>
          </p:cNvPr>
          <p:cNvSpPr/>
          <p:nvPr/>
        </p:nvSpPr>
        <p:spPr>
          <a:xfrm>
            <a:off x="4234662" y="4073180"/>
            <a:ext cx="1291641" cy="2702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67D3-959B-E9C1-3751-5711CCE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C44E-C30F-058A-082A-BB1264D8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7" y="519601"/>
            <a:ext cx="11575472" cy="763588"/>
          </a:xfrm>
        </p:spPr>
        <p:txBody>
          <a:bodyPr/>
          <a:lstStyle/>
          <a:p>
            <a:pPr algn="ctr"/>
            <a:r>
              <a:rPr lang="en-US" dirty="0"/>
              <a:t>EPASS- what is a Cayuse Identifier???</a:t>
            </a:r>
          </a:p>
        </p:txBody>
      </p:sp>
      <p:pic>
        <p:nvPicPr>
          <p:cNvPr id="4" name="Graphic 3" descr="Chili Pepper with solid fill">
            <a:extLst>
              <a:ext uri="{FF2B5EF4-FFF2-40B4-BE49-F238E27FC236}">
                <a16:creationId xmlns:a16="http://schemas.microsoft.com/office/drawing/2014/main" id="{D1908FE0-5E89-BFF8-F0A6-D32F27DCDB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3343" y="479625"/>
            <a:ext cx="803564" cy="803564"/>
          </a:xfrm>
          <a:prstGeom prst="rect">
            <a:avLst/>
          </a:prstGeom>
        </p:spPr>
      </p:pic>
      <p:pic>
        <p:nvPicPr>
          <p:cNvPr id="5" name="Graphic 4" descr="Chili Pepper with solid fill">
            <a:extLst>
              <a:ext uri="{FF2B5EF4-FFF2-40B4-BE49-F238E27FC236}">
                <a16:creationId xmlns:a16="http://schemas.microsoft.com/office/drawing/2014/main" id="{E426D633-8FDD-7B24-D723-59120C35F5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30795" y="479625"/>
            <a:ext cx="803564" cy="803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4B251C-7CE9-3CF1-F04C-5F03CEA8E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96" y="1417167"/>
            <a:ext cx="6897063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34AE-A162-B050-9CCF-A526AF4F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What? And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9B6DA-0F69-9D15-64DB-44F20A74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7" y="1283189"/>
            <a:ext cx="6378493" cy="3863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1DBF2-8F12-A1CA-AFB5-6FFB802DF2B7}"/>
              </a:ext>
            </a:extLst>
          </p:cNvPr>
          <p:cNvSpPr txBox="1"/>
          <p:nvPr/>
        </p:nvSpPr>
        <p:spPr>
          <a:xfrm>
            <a:off x="7034645" y="1849582"/>
            <a:ext cx="4021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Sponsor Information tab: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deadline type gives you a few options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Choosing “Electronic” makes the response on the Attachments tab required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6618F-3B0A-0C38-21A3-EBAB2BBE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93" y="3876890"/>
            <a:ext cx="509658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0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67D3-959B-E9C1-3751-5711CCE6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DC44E-C30F-058A-082A-BB1264D8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Cayuse calls it the “Proposal ID”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D5D60-705D-1AC8-7295-A43C0452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52" y="1441502"/>
            <a:ext cx="8964211" cy="46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9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B5F1-EBBF-7496-31C9-9C90284A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Cayuse “Proposal ID”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FFF78-5D49-3375-1BAC-FEAF0A74DA00}"/>
              </a:ext>
            </a:extLst>
          </p:cNvPr>
          <p:cNvSpPr txBox="1"/>
          <p:nvPr/>
        </p:nvSpPr>
        <p:spPr>
          <a:xfrm>
            <a:off x="381000" y="1381990"/>
            <a:ext cx="5178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I have to?</a:t>
            </a:r>
          </a:p>
          <a:p>
            <a:pPr marL="285750" indent="-285750">
              <a:buFontTx/>
              <a:buChar char="-"/>
            </a:pPr>
            <a:r>
              <a:rPr lang="en-US" dirty="0"/>
              <a:t>Yes! </a:t>
            </a:r>
          </a:p>
          <a:p>
            <a:r>
              <a:rPr lang="en-US" dirty="0"/>
              <a:t>WHY??</a:t>
            </a:r>
          </a:p>
          <a:p>
            <a:r>
              <a:rPr lang="en-US" dirty="0"/>
              <a:t>- If you identify that a sponsor requires submission electronically, OCGA needs to know about it. The “Electronic System” dropdown gives you options- either a system we are VERY familiar with, or a write in “Other” option, that we may or may not know so well!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A13D7-31FF-D44A-F9DC-3F02552D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186739"/>
            <a:ext cx="5096586" cy="981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EE17F-63E6-42B7-0287-957BC7E1A0E9}"/>
              </a:ext>
            </a:extLst>
          </p:cNvPr>
          <p:cNvSpPr txBox="1"/>
          <p:nvPr/>
        </p:nvSpPr>
        <p:spPr>
          <a:xfrm>
            <a:off x="5986895" y="1381990"/>
            <a:ext cx="5420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WHY??</a:t>
            </a:r>
          </a:p>
          <a:p>
            <a:pPr marL="285750" indent="-285750">
              <a:buFontTx/>
              <a:buChar char="-"/>
            </a:pPr>
            <a:r>
              <a:rPr lang="en-US" dirty="0"/>
              <a:t>Giving OCGA the system, and then proposal ID information, ensures they can access the system, provide any internal signatures/approvals required, and can verify all final versions </a:t>
            </a:r>
          </a:p>
          <a:p>
            <a:pPr marL="285750" indent="-285750">
              <a:buFontTx/>
              <a:buChar char="-"/>
            </a:pPr>
            <a:r>
              <a:rPr lang="en-US" dirty="0"/>
              <a:t>ALSO! Once you enter the electronic system AND Proposal ID- you no longer have to upload the “Proposal” attachment- because OCGA will be able to find it, in the most complete form, from the sponsor’s submission site!</a:t>
            </a:r>
          </a:p>
        </p:txBody>
      </p:sp>
    </p:spTree>
    <p:extLst>
      <p:ext uri="{BB962C8B-B14F-4D97-AF65-F5344CB8AC3E}">
        <p14:creationId xmlns:p14="http://schemas.microsoft.com/office/powerpoint/2010/main" val="35727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2DC5-AB7A-A983-B3CC-E055401A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Cayuse Validations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57A05-69A3-C189-268D-549FD7EB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87017"/>
            <a:ext cx="5583382" cy="36395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530AED-77DE-5E58-6E37-49F91A731541}"/>
              </a:ext>
            </a:extLst>
          </p:cNvPr>
          <p:cNvCxnSpPr/>
          <p:nvPr/>
        </p:nvCxnSpPr>
        <p:spPr>
          <a:xfrm flipV="1">
            <a:off x="1963881" y="5626588"/>
            <a:ext cx="0" cy="566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DB80FE-3591-6FEA-67D9-B8EA6F1B74A7}"/>
              </a:ext>
            </a:extLst>
          </p:cNvPr>
          <p:cNvCxnSpPr/>
          <p:nvPr/>
        </p:nvCxnSpPr>
        <p:spPr>
          <a:xfrm>
            <a:off x="5663045" y="3855027"/>
            <a:ext cx="8624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8EA3E-D724-3919-81C9-ADA9F059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82" y="1571452"/>
            <a:ext cx="3834245" cy="45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9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F7C9-02E1-F83C-7CA5-7A2C0EF9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NIH Validation!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12AF9-9009-70BC-798F-2D6FA91E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9" y="1382917"/>
            <a:ext cx="5402391" cy="352159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F972A8-94A5-2281-752B-7FD39FB6A549}"/>
              </a:ext>
            </a:extLst>
          </p:cNvPr>
          <p:cNvCxnSpPr/>
          <p:nvPr/>
        </p:nvCxnSpPr>
        <p:spPr>
          <a:xfrm>
            <a:off x="4973782" y="3429000"/>
            <a:ext cx="6650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8E92AA7-B330-817A-DF34-02AD1A88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079" y="1382917"/>
            <a:ext cx="6189462" cy="3521590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B3598F9-04F1-01B0-5AD1-9DDACCB73DE0}"/>
              </a:ext>
            </a:extLst>
          </p:cNvPr>
          <p:cNvCxnSpPr>
            <a:cxnSpLocks/>
          </p:cNvCxnSpPr>
          <p:nvPr/>
        </p:nvCxnSpPr>
        <p:spPr>
          <a:xfrm flipV="1">
            <a:off x="1974273" y="3678382"/>
            <a:ext cx="3782291" cy="122612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6CADF-F964-DC6E-396E-1552DC801D31}"/>
              </a:ext>
            </a:extLst>
          </p:cNvPr>
          <p:cNvSpPr/>
          <p:nvPr/>
        </p:nvSpPr>
        <p:spPr>
          <a:xfrm>
            <a:off x="1257300" y="4717473"/>
            <a:ext cx="914400" cy="187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3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CADA8E8CFB945A6A6642115FD9430" ma:contentTypeVersion="9" ma:contentTypeDescription="Create a new document." ma:contentTypeScope="" ma:versionID="a6cd6e090a4382e1c22ce14e2f21068f">
  <xsd:schema xmlns:xsd="http://www.w3.org/2001/XMLSchema" xmlns:xs="http://www.w3.org/2001/XMLSchema" xmlns:p="http://schemas.microsoft.com/office/2006/metadata/properties" xmlns:ns3="2ea99087-90a4-4efc-9054-20045dd589a1" xmlns:ns4="e1566d08-6da2-42ca-b8dd-14d151966077" targetNamespace="http://schemas.microsoft.com/office/2006/metadata/properties" ma:root="true" ma:fieldsID="6cf87a30767215b302aa935838569d54" ns3:_="" ns4:_="">
    <xsd:import namespace="2ea99087-90a4-4efc-9054-20045dd589a1"/>
    <xsd:import namespace="e1566d08-6da2-42ca-b8dd-14d1519660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99087-90a4-4efc-9054-20045dd589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6d08-6da2-42ca-b8dd-14d1519660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a99087-90a4-4efc-9054-20045dd589a1" xsi:nil="true"/>
  </documentManagement>
</p:properties>
</file>

<file path=customXml/itemProps1.xml><?xml version="1.0" encoding="utf-8"?>
<ds:datastoreItem xmlns:ds="http://schemas.openxmlformats.org/officeDocument/2006/customXml" ds:itemID="{566D420A-1962-4748-9694-0B88FF54A4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99087-90a4-4efc-9054-20045dd589a1"/>
    <ds:schemaRef ds:uri="e1566d08-6da2-42ca-b8dd-14d151966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3B8E02-EA01-4391-8844-9D82B7C68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1BC8C-79EB-4BB3-A5CB-C230401F0E2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2ea99087-90a4-4efc-9054-20045dd589a1"/>
    <ds:schemaRef ds:uri="e1566d08-6da2-42ca-b8dd-14d151966077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294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Forte Forward</vt:lpstr>
      <vt:lpstr>Office Theme</vt:lpstr>
      <vt:lpstr>NIH Updates- Practical Use</vt:lpstr>
      <vt:lpstr> Data Management and Sharing Plan New Format Page(s)</vt:lpstr>
      <vt:lpstr>New DMSP</vt:lpstr>
      <vt:lpstr>EPASS- what is a Cayuse Identifier???</vt:lpstr>
      <vt:lpstr>What? And Why?</vt:lpstr>
      <vt:lpstr>Cayuse calls it the “Proposal ID”</vt:lpstr>
      <vt:lpstr>Cayuse “Proposal ID”</vt:lpstr>
      <vt:lpstr>Cayuse Validations</vt:lpstr>
      <vt:lpstr>NEW NIH Validation!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Kawaguchi, Lauren</dc:creator>
  <cp:lastModifiedBy>Kawaguchi, Lauren</cp:lastModifiedBy>
  <cp:revision>4</cp:revision>
  <dcterms:created xsi:type="dcterms:W3CDTF">2026-06-25T19:10:39Z</dcterms:created>
  <dcterms:modified xsi:type="dcterms:W3CDTF">2026-06-25T20:47:16Z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0x010100A7BCADA8E8CFB945A6A6642115FD9430</vt:lpwstr>
  </property>
</Properties>
</file>